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3.xml" ContentType="application/vnd.openxmlformats-officedocument.theme+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4.xml" ContentType="application/vnd.openxmlformats-officedocument.theme+xml"/>
  <Override PartName="/ppt/media/image20.jpg" ContentType="image/jpeg"/>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media/image93.jpg" ContentType="image/jpeg"/>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media/image158.jpg" ContentType="image/jpe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4" r:id="rId3"/>
    <p:sldMasterId id="2147483680" r:id="rId4"/>
  </p:sldMasterIdLst>
  <p:sldIdLst>
    <p:sldId id="256" r:id="rId5"/>
    <p:sldId id="266" r:id="rId6"/>
    <p:sldId id="267" r:id="rId7"/>
    <p:sldId id="268" r:id="rId8"/>
    <p:sldId id="269" r:id="rId9"/>
    <p:sldId id="270" r:id="rId10"/>
    <p:sldId id="287" r:id="rId11"/>
    <p:sldId id="288" r:id="rId12"/>
    <p:sldId id="289" r:id="rId13"/>
    <p:sldId id="290" r:id="rId14"/>
    <p:sldId id="291" r:id="rId15"/>
    <p:sldId id="292" r:id="rId16"/>
    <p:sldId id="293" r:id="rId17"/>
    <p:sldId id="294" r:id="rId18"/>
    <p:sldId id="295" r:id="rId19"/>
    <p:sldId id="296" r:id="rId20"/>
    <p:sldId id="271" r:id="rId21"/>
    <p:sldId id="272" r:id="rId22"/>
    <p:sldId id="273" r:id="rId23"/>
    <p:sldId id="274" r:id="rId24"/>
    <p:sldId id="314" r:id="rId25"/>
    <p:sldId id="315" r:id="rId26"/>
    <p:sldId id="316" r:id="rId27"/>
    <p:sldId id="317" r:id="rId28"/>
    <p:sldId id="318" r:id="rId29"/>
    <p:sldId id="305" r:id="rId30"/>
    <p:sldId id="306" r:id="rId31"/>
    <p:sldId id="307" r:id="rId32"/>
    <p:sldId id="308" r:id="rId33"/>
    <p:sldId id="309" r:id="rId34"/>
    <p:sldId id="310" r:id="rId35"/>
    <p:sldId id="311" r:id="rId36"/>
    <p:sldId id="312" r:id="rId37"/>
    <p:sldId id="313" r:id="rId38"/>
    <p:sldId id="277" r:id="rId39"/>
    <p:sldId id="278" r:id="rId40"/>
    <p:sldId id="279" r:id="rId41"/>
    <p:sldId id="280" r:id="rId42"/>
    <p:sldId id="281" r:id="rId43"/>
    <p:sldId id="275" r:id="rId44"/>
    <p:sldId id="257" r:id="rId45"/>
    <p:sldId id="276" r:id="rId46"/>
    <p:sldId id="259" r:id="rId47"/>
    <p:sldId id="260" r:id="rId48"/>
    <p:sldId id="319" r:id="rId49"/>
    <p:sldId id="320" r:id="rId50"/>
    <p:sldId id="321" r:id="rId51"/>
    <p:sldId id="322" r:id="rId52"/>
    <p:sldId id="323" r:id="rId53"/>
    <p:sldId id="324" r:id="rId54"/>
    <p:sldId id="325" r:id="rId55"/>
    <p:sldId id="297" r:id="rId56"/>
    <p:sldId id="298" r:id="rId57"/>
    <p:sldId id="299" r:id="rId58"/>
    <p:sldId id="300" r:id="rId59"/>
    <p:sldId id="301" r:id="rId60"/>
    <p:sldId id="302" r:id="rId61"/>
    <p:sldId id="303" r:id="rId62"/>
    <p:sldId id="304" r:id="rId63"/>
    <p:sldId id="282" r:id="rId64"/>
    <p:sldId id="283" r:id="rId65"/>
    <p:sldId id="284" r:id="rId66"/>
    <p:sldId id="285" r:id="rId67"/>
    <p:sldId id="286" r:id="rId68"/>
    <p:sldId id="264" r:id="rId69"/>
    <p:sldId id="261" r:id="rId70"/>
    <p:sldId id="262" r:id="rId71"/>
    <p:sldId id="265" r:id="rId72"/>
    <p:sldId id="258" r:id="rId73"/>
    <p:sldId id="263" r:id="rId7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025" autoAdjust="0"/>
    <p:restoredTop sz="94660"/>
  </p:normalViewPr>
  <p:slideViewPr>
    <p:cSldViewPr snapToGrid="0">
      <p:cViewPr varScale="1">
        <p:scale>
          <a:sx n="79" d="100"/>
          <a:sy n="79" d="100"/>
        </p:scale>
        <p:origin x="72" y="28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16" Type="http://schemas.openxmlformats.org/officeDocument/2006/relationships/slide" Target="slides/slide1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74" Type="http://schemas.openxmlformats.org/officeDocument/2006/relationships/slide" Target="slides/slide70.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slideMaster" Target="slideMasters/slideMaster2.xml"/><Relationship Id="rId29" Type="http://schemas.openxmlformats.org/officeDocument/2006/relationships/slide" Target="slides/slide25.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626D478-13B9-4CF4-8032-25C38D6A6656}" type="doc">
      <dgm:prSet loTypeId="urn:microsoft.com/office/officeart/2008/layout/HorizontalMultiLevelHierarchy" loCatId="hierarchy" qsTypeId="urn:microsoft.com/office/officeart/2005/8/quickstyle/3d1" qsCatId="3D" csTypeId="urn:microsoft.com/office/officeart/2005/8/colors/accent0_2" csCatId="mainScheme" phldr="1"/>
      <dgm:spPr/>
      <dgm:t>
        <a:bodyPr/>
        <a:lstStyle/>
        <a:p>
          <a:endParaRPr lang="fr-FR"/>
        </a:p>
      </dgm:t>
    </dgm:pt>
    <dgm:pt modelId="{5B106F76-7C89-4115-9CA3-118911EE0009}">
      <dgm:prSet phldrT="[Texte]" custT="1"/>
      <dgm:spPr/>
      <dgm:t>
        <a:bodyPr/>
        <a:lstStyle/>
        <a:p>
          <a:r>
            <a:rPr lang="fr-FR" sz="2800" b="1" dirty="0">
              <a:solidFill>
                <a:schemeClr val="tx1"/>
              </a:solidFill>
            </a:rPr>
            <a:t>PRIME</a:t>
          </a:r>
        </a:p>
      </dgm:t>
    </dgm:pt>
    <dgm:pt modelId="{0A1CE7B1-F113-4E9E-9CA3-4ADE57C388DD}" type="parTrans" cxnId="{8A8C3656-BCD2-434F-9C90-902CC22F64EF}">
      <dgm:prSet/>
      <dgm:spPr/>
      <dgm:t>
        <a:bodyPr/>
        <a:lstStyle/>
        <a:p>
          <a:endParaRPr lang="fr-FR" sz="2800">
            <a:solidFill>
              <a:schemeClr val="tx1"/>
            </a:solidFill>
          </a:endParaRPr>
        </a:p>
      </dgm:t>
    </dgm:pt>
    <dgm:pt modelId="{2647CB14-8E00-4317-AF80-F5406F29CF83}" type="sibTrans" cxnId="{8A8C3656-BCD2-434F-9C90-902CC22F64EF}">
      <dgm:prSet/>
      <dgm:spPr/>
      <dgm:t>
        <a:bodyPr/>
        <a:lstStyle/>
        <a:p>
          <a:endParaRPr lang="fr-FR" sz="2800">
            <a:solidFill>
              <a:schemeClr val="tx1"/>
            </a:solidFill>
          </a:endParaRPr>
        </a:p>
      </dgm:t>
    </dgm:pt>
    <dgm:pt modelId="{12BA13A4-4F08-413E-AC5B-17ADE341A57E}">
      <dgm:prSet phldrT="[Texte]" custT="1"/>
      <dgm:spPr/>
      <dgm:t>
        <a:bodyPr/>
        <a:lstStyle/>
        <a:p>
          <a:r>
            <a:rPr lang="fr-FR" sz="1600" b="1" dirty="0" err="1">
              <a:solidFill>
                <a:schemeClr val="tx1"/>
              </a:solidFill>
            </a:rPr>
            <a:t>Sub</a:t>
          </a:r>
          <a:r>
            <a:rPr lang="fr-FR" sz="1600" b="1" dirty="0">
              <a:solidFill>
                <a:schemeClr val="tx1"/>
              </a:solidFill>
            </a:rPr>
            <a:t>-métrique</a:t>
          </a:r>
          <a:endParaRPr lang="fr-FR" sz="1200" b="1" dirty="0">
            <a:solidFill>
              <a:schemeClr val="tx1"/>
            </a:solidFill>
          </a:endParaRPr>
        </a:p>
        <a:p>
          <a:r>
            <a:rPr lang="fr-FR" sz="1050" dirty="0">
              <a:solidFill>
                <a:srgbClr val="0070C0"/>
              </a:solidFill>
              <a:latin typeface="Calibri" panose="020F0502020204030204" pitchFamily="34" charset="0"/>
              <a:ea typeface="Calibri" panose="020F0502020204030204" pitchFamily="34" charset="0"/>
            </a:rPr>
            <a:t>Volume réactionnel ≥ à 1dm3 </a:t>
          </a:r>
        </a:p>
        <a:p>
          <a:r>
            <a:rPr lang="fr-FR" sz="1050" dirty="0">
              <a:solidFill>
                <a:srgbClr val="0070C0"/>
              </a:solidFill>
              <a:latin typeface="Calibri" panose="020F0502020204030204" pitchFamily="34" charset="0"/>
              <a:ea typeface="Calibri" panose="020F0502020204030204" pitchFamily="34" charset="0"/>
            </a:rPr>
            <a:t>ou section de transfert ≥ 1dm2</a:t>
          </a:r>
          <a:endParaRPr lang="fr-FR" sz="1050" dirty="0">
            <a:solidFill>
              <a:schemeClr val="tx1"/>
            </a:solidFill>
          </a:endParaRPr>
        </a:p>
      </dgm:t>
    </dgm:pt>
    <dgm:pt modelId="{1F586C07-DABC-4CDD-8264-A11642B6C665}" type="parTrans" cxnId="{82193CD3-0518-4050-8C72-C27223F42A95}">
      <dgm:prSet custT="1"/>
      <dgm:spPr/>
      <dgm:t>
        <a:bodyPr/>
        <a:lstStyle/>
        <a:p>
          <a:endParaRPr lang="fr-FR" sz="1050">
            <a:solidFill>
              <a:schemeClr val="tx1"/>
            </a:solidFill>
          </a:endParaRPr>
        </a:p>
      </dgm:t>
    </dgm:pt>
    <dgm:pt modelId="{9B9D29B6-6562-42C3-BE2F-F1828FAFD908}" type="sibTrans" cxnId="{82193CD3-0518-4050-8C72-C27223F42A95}">
      <dgm:prSet/>
      <dgm:spPr/>
      <dgm:t>
        <a:bodyPr/>
        <a:lstStyle/>
        <a:p>
          <a:endParaRPr lang="fr-FR" sz="2800">
            <a:solidFill>
              <a:schemeClr val="tx1"/>
            </a:solidFill>
          </a:endParaRPr>
        </a:p>
      </dgm:t>
    </dgm:pt>
    <dgm:pt modelId="{FC008CE8-AD70-4B3A-94CB-3BB0BA919270}">
      <dgm:prSet phldrT="[Texte]" custT="1"/>
      <dgm:spPr>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pPr algn="l"/>
          <a:r>
            <a:rPr lang="fr-FR" sz="1200" b="1" dirty="0">
              <a:solidFill>
                <a:schemeClr val="tx1"/>
              </a:solidFill>
            </a:rPr>
            <a:t>  Colonnes / </a:t>
          </a:r>
          <a:r>
            <a:rPr lang="fr-FR" sz="1200" b="1" dirty="0" err="1">
              <a:solidFill>
                <a:schemeClr val="tx1"/>
              </a:solidFill>
            </a:rPr>
            <a:t>batchs</a:t>
          </a:r>
          <a:endParaRPr lang="fr-FR" sz="1200" b="1" dirty="0">
            <a:solidFill>
              <a:schemeClr val="tx1"/>
            </a:solidFill>
          </a:endParaRPr>
        </a:p>
      </dgm:t>
    </dgm:pt>
    <dgm:pt modelId="{3D857388-74F4-46FD-B23F-858B7D967DE7}" type="parTrans" cxnId="{B89F9D0A-BF51-453D-A01D-D1D31D1515C2}">
      <dgm:prSet custT="1"/>
      <dgm:spPr/>
      <dgm:t>
        <a:bodyPr/>
        <a:lstStyle/>
        <a:p>
          <a:endParaRPr lang="fr-FR" sz="800">
            <a:solidFill>
              <a:schemeClr val="tx1"/>
            </a:solidFill>
          </a:endParaRPr>
        </a:p>
      </dgm:t>
    </dgm:pt>
    <dgm:pt modelId="{DB0E6F60-3328-45FC-9AA5-D6A2D8379DDB}" type="sibTrans" cxnId="{B89F9D0A-BF51-453D-A01D-D1D31D1515C2}">
      <dgm:prSet/>
      <dgm:spPr/>
      <dgm:t>
        <a:bodyPr/>
        <a:lstStyle/>
        <a:p>
          <a:endParaRPr lang="fr-FR" sz="2800">
            <a:solidFill>
              <a:schemeClr val="tx1"/>
            </a:solidFill>
          </a:endParaRPr>
        </a:p>
      </dgm:t>
    </dgm:pt>
    <dgm:pt modelId="{385EBE5F-FB51-4207-8917-D36BE635030F}">
      <dgm:prSet phldrT="[Texte]" custT="1"/>
      <dgm:spPr/>
      <dgm:t>
        <a:bodyPr/>
        <a:lstStyle/>
        <a:p>
          <a:r>
            <a:rPr lang="fr-FR" sz="1600" b="1" dirty="0" err="1">
              <a:solidFill>
                <a:schemeClr val="tx1"/>
              </a:solidFill>
            </a:rPr>
            <a:t>Plurimétrique</a:t>
          </a:r>
          <a:endParaRPr lang="fr-FR" sz="1200" b="1" dirty="0">
            <a:solidFill>
              <a:schemeClr val="tx1"/>
            </a:solidFill>
          </a:endParaRPr>
        </a:p>
        <a:p>
          <a:r>
            <a:rPr lang="fr-FR" sz="1050" dirty="0">
              <a:solidFill>
                <a:srgbClr val="0070C0"/>
              </a:solidFill>
              <a:latin typeface="Calibri" panose="020F0502020204030204" pitchFamily="34" charset="0"/>
              <a:ea typeface="Calibri" panose="020F0502020204030204" pitchFamily="34" charset="0"/>
            </a:rPr>
            <a:t>Volume réactionnel ≥ à 10m3 </a:t>
          </a:r>
        </a:p>
        <a:p>
          <a:r>
            <a:rPr lang="fr-FR" sz="1050" dirty="0">
              <a:solidFill>
                <a:srgbClr val="0070C0"/>
              </a:solidFill>
              <a:latin typeface="Calibri" panose="020F0502020204030204" pitchFamily="34" charset="0"/>
              <a:ea typeface="Calibri" panose="020F0502020204030204" pitchFamily="34" charset="0"/>
            </a:rPr>
            <a:t>ou section de transfert ≥ 10m2</a:t>
          </a:r>
          <a:endParaRPr lang="fr-FR" sz="1050" dirty="0">
            <a:solidFill>
              <a:schemeClr val="tx1"/>
            </a:solidFill>
          </a:endParaRPr>
        </a:p>
      </dgm:t>
    </dgm:pt>
    <dgm:pt modelId="{1F44BA36-5FD3-4B69-9E17-6B45E6B50017}" type="parTrans" cxnId="{54A9657D-628A-4B28-AC7D-112003746784}">
      <dgm:prSet custT="1"/>
      <dgm:spPr/>
      <dgm:t>
        <a:bodyPr/>
        <a:lstStyle/>
        <a:p>
          <a:endParaRPr lang="fr-FR" sz="1050">
            <a:solidFill>
              <a:schemeClr val="tx1"/>
            </a:solidFill>
          </a:endParaRPr>
        </a:p>
      </dgm:t>
    </dgm:pt>
    <dgm:pt modelId="{9358507C-5313-40CC-8039-8D2D44D7E7F7}" type="sibTrans" cxnId="{54A9657D-628A-4B28-AC7D-112003746784}">
      <dgm:prSet/>
      <dgm:spPr/>
      <dgm:t>
        <a:bodyPr/>
        <a:lstStyle/>
        <a:p>
          <a:endParaRPr lang="fr-FR" sz="2800">
            <a:solidFill>
              <a:schemeClr val="tx1"/>
            </a:solidFill>
          </a:endParaRPr>
        </a:p>
      </dgm:t>
    </dgm:pt>
    <dgm:pt modelId="{24B2D6C1-4492-4A07-BFF0-DF95111386C3}">
      <dgm:prSet phldrT="[Texte]" custT="1"/>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pPr algn="l"/>
          <a:r>
            <a:rPr lang="fr-FR" sz="1200" b="1" dirty="0">
              <a:solidFill>
                <a:schemeClr val="tx1"/>
              </a:solidFill>
            </a:rPr>
            <a:t>  PPM</a:t>
          </a:r>
        </a:p>
      </dgm:t>
    </dgm:pt>
    <dgm:pt modelId="{CC48A732-FDDC-4555-B460-B2445846CCD4}" type="parTrans" cxnId="{78C32AEB-65E5-45D8-BA41-F607E60E474C}">
      <dgm:prSet custT="1"/>
      <dgm:spPr/>
      <dgm:t>
        <a:bodyPr/>
        <a:lstStyle/>
        <a:p>
          <a:endParaRPr lang="fr-FR" sz="800">
            <a:solidFill>
              <a:schemeClr val="tx1"/>
            </a:solidFill>
          </a:endParaRPr>
        </a:p>
      </dgm:t>
    </dgm:pt>
    <dgm:pt modelId="{B0E87DAF-DB64-4D57-BEB6-F74A1F892CD8}" type="sibTrans" cxnId="{78C32AEB-65E5-45D8-BA41-F607E60E474C}">
      <dgm:prSet/>
      <dgm:spPr/>
      <dgm:t>
        <a:bodyPr/>
        <a:lstStyle/>
        <a:p>
          <a:endParaRPr lang="fr-FR" sz="2800">
            <a:solidFill>
              <a:schemeClr val="tx1"/>
            </a:solidFill>
          </a:endParaRPr>
        </a:p>
      </dgm:t>
    </dgm:pt>
    <dgm:pt modelId="{E0E4E438-3D24-48AD-B3B4-32D52E3BA737}">
      <dgm:prSet phldrT="[Texte]" custT="1"/>
      <dgm:spPr/>
      <dgm:t>
        <a:bodyPr/>
        <a:lstStyle/>
        <a:p>
          <a:pPr algn="l"/>
          <a:r>
            <a:rPr lang="fr-FR" sz="1200" b="1">
              <a:solidFill>
                <a:schemeClr val="tx1"/>
              </a:solidFill>
            </a:rPr>
            <a:t>  LABBIO</a:t>
          </a:r>
          <a:endParaRPr lang="fr-FR" sz="1200" b="1" dirty="0">
            <a:solidFill>
              <a:schemeClr val="tx1"/>
            </a:solidFill>
          </a:endParaRPr>
        </a:p>
      </dgm:t>
    </dgm:pt>
    <dgm:pt modelId="{23ADBB43-055B-44E8-8F26-9620F19C2772}" type="parTrans" cxnId="{044362B2-BBE6-4ABC-973F-8763609232A7}">
      <dgm:prSet custT="1"/>
      <dgm:spPr/>
      <dgm:t>
        <a:bodyPr/>
        <a:lstStyle/>
        <a:p>
          <a:endParaRPr lang="fr-FR" sz="1050">
            <a:solidFill>
              <a:schemeClr val="tx1"/>
            </a:solidFill>
          </a:endParaRPr>
        </a:p>
      </dgm:t>
    </dgm:pt>
    <dgm:pt modelId="{BED81DBA-9045-421D-9CC7-185A135E171D}" type="sibTrans" cxnId="{044362B2-BBE6-4ABC-973F-8763609232A7}">
      <dgm:prSet/>
      <dgm:spPr/>
      <dgm:t>
        <a:bodyPr/>
        <a:lstStyle/>
        <a:p>
          <a:endParaRPr lang="fr-FR" sz="2800">
            <a:solidFill>
              <a:schemeClr val="tx1"/>
            </a:solidFill>
          </a:endParaRPr>
        </a:p>
      </dgm:t>
    </dgm:pt>
    <dgm:pt modelId="{37624E80-EDE0-45A4-88F9-A0A04BC1B10E}">
      <dgm:prSet custT="1"/>
      <dgm:spPr/>
      <dgm:t>
        <a:bodyPr/>
        <a:lstStyle/>
        <a:p>
          <a:r>
            <a:rPr lang="fr-FR" sz="1600" b="1" dirty="0">
              <a:solidFill>
                <a:srgbClr val="E87B1C"/>
              </a:solidFill>
            </a:rPr>
            <a:t>Métrique</a:t>
          </a:r>
          <a:endParaRPr lang="fr-FR" sz="1200" b="1" dirty="0">
            <a:solidFill>
              <a:srgbClr val="E87B1C"/>
            </a:solidFill>
          </a:endParaRPr>
        </a:p>
        <a:p>
          <a:r>
            <a:rPr lang="fr-FR" sz="1050" dirty="0">
              <a:solidFill>
                <a:srgbClr val="0070C0"/>
              </a:solidFill>
              <a:latin typeface="Calibri" panose="020F0502020204030204" pitchFamily="34" charset="0"/>
              <a:ea typeface="Calibri" panose="020F0502020204030204" pitchFamily="34" charset="0"/>
            </a:rPr>
            <a:t>Volume réactionnel ≥ à 1m3 </a:t>
          </a:r>
        </a:p>
        <a:p>
          <a:r>
            <a:rPr lang="fr-FR" sz="1050" dirty="0">
              <a:solidFill>
                <a:srgbClr val="0070C0"/>
              </a:solidFill>
              <a:latin typeface="Calibri" panose="020F0502020204030204" pitchFamily="34" charset="0"/>
              <a:ea typeface="Calibri" panose="020F0502020204030204" pitchFamily="34" charset="0"/>
            </a:rPr>
            <a:t>ou section de transfert ≥ 1m2</a:t>
          </a:r>
          <a:endParaRPr lang="fr-FR" sz="1050" dirty="0">
            <a:solidFill>
              <a:schemeClr val="tx1"/>
            </a:solidFill>
          </a:endParaRPr>
        </a:p>
      </dgm:t>
    </dgm:pt>
    <dgm:pt modelId="{8DEB982D-00DB-498F-85E6-BBF727B220CA}" type="parTrans" cxnId="{7CB4C074-4CCF-41D2-8C5E-3495F826D98A}">
      <dgm:prSet custT="1"/>
      <dgm:spPr/>
      <dgm:t>
        <a:bodyPr/>
        <a:lstStyle/>
        <a:p>
          <a:endParaRPr lang="fr-FR" sz="800">
            <a:solidFill>
              <a:schemeClr val="tx1"/>
            </a:solidFill>
          </a:endParaRPr>
        </a:p>
      </dgm:t>
    </dgm:pt>
    <dgm:pt modelId="{A2647D1B-7C0C-4A51-881B-2BE9312481E6}" type="sibTrans" cxnId="{7CB4C074-4CCF-41D2-8C5E-3495F826D98A}">
      <dgm:prSet/>
      <dgm:spPr/>
      <dgm:t>
        <a:bodyPr/>
        <a:lstStyle/>
        <a:p>
          <a:endParaRPr lang="fr-FR" sz="2800">
            <a:solidFill>
              <a:schemeClr val="tx1"/>
            </a:solidFill>
          </a:endParaRPr>
        </a:p>
      </dgm:t>
    </dgm:pt>
    <dgm:pt modelId="{737E9948-8F7C-4508-B661-B97B139A26CC}">
      <dgm:prSet phldrT="[Texte]" custT="1"/>
      <dgm:spPr/>
      <dgm:t>
        <a:bodyPr/>
        <a:lstStyle/>
        <a:p>
          <a:pPr algn="l"/>
          <a:r>
            <a:rPr lang="fr-FR" sz="1200" b="1">
              <a:solidFill>
                <a:schemeClr val="tx1"/>
              </a:solidFill>
            </a:rPr>
            <a:t>  TRINAPPE</a:t>
          </a:r>
          <a:endParaRPr lang="fr-FR" sz="1200" b="1" dirty="0">
            <a:solidFill>
              <a:schemeClr val="tx1"/>
            </a:solidFill>
          </a:endParaRPr>
        </a:p>
      </dgm:t>
    </dgm:pt>
    <dgm:pt modelId="{14A4BE7A-0628-471A-B3AC-D8DC791FF56B}" type="parTrans" cxnId="{728152C9-9B55-43D1-A4DA-41F29F08E2D1}">
      <dgm:prSet custT="1"/>
      <dgm:spPr/>
      <dgm:t>
        <a:bodyPr/>
        <a:lstStyle/>
        <a:p>
          <a:endParaRPr lang="fr-FR" sz="1000">
            <a:solidFill>
              <a:schemeClr val="tx1"/>
            </a:solidFill>
          </a:endParaRPr>
        </a:p>
      </dgm:t>
    </dgm:pt>
    <dgm:pt modelId="{234D3F4E-4B57-4129-AF9C-C25CD7064710}" type="sibTrans" cxnId="{728152C9-9B55-43D1-A4DA-41F29F08E2D1}">
      <dgm:prSet/>
      <dgm:spPr/>
      <dgm:t>
        <a:bodyPr/>
        <a:lstStyle/>
        <a:p>
          <a:endParaRPr lang="fr-FR" sz="2800">
            <a:solidFill>
              <a:schemeClr val="tx1"/>
            </a:solidFill>
          </a:endParaRPr>
        </a:p>
      </dgm:t>
    </dgm:pt>
    <dgm:pt modelId="{32DB5C01-7A55-4A42-B2A0-863087F3FE92}">
      <dgm:prSet phldrT="[Texte]" custT="1"/>
      <dgm:spPr>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dgm:spPr>
      <dgm:t>
        <a:bodyPr/>
        <a:lstStyle/>
        <a:p>
          <a:pPr algn="l"/>
          <a:r>
            <a:rPr lang="fr-FR" sz="1200" b="1">
              <a:solidFill>
                <a:schemeClr val="tx1"/>
              </a:solidFill>
            </a:rPr>
            <a:t>  Bac2D</a:t>
          </a:r>
          <a:endParaRPr lang="fr-FR" sz="1200" b="1" dirty="0">
            <a:solidFill>
              <a:schemeClr val="tx1"/>
            </a:solidFill>
          </a:endParaRPr>
        </a:p>
      </dgm:t>
    </dgm:pt>
    <dgm:pt modelId="{39ABD6DF-772C-469B-AD8C-00DE43D92FBD}" type="parTrans" cxnId="{12CB2A0A-463D-442B-8703-13AA337B917A}">
      <dgm:prSet/>
      <dgm:spPr/>
      <dgm:t>
        <a:bodyPr/>
        <a:lstStyle/>
        <a:p>
          <a:endParaRPr lang="fr-FR">
            <a:solidFill>
              <a:schemeClr val="tx1"/>
            </a:solidFill>
          </a:endParaRPr>
        </a:p>
      </dgm:t>
    </dgm:pt>
    <dgm:pt modelId="{1CEE2363-DC80-4BC5-9CA8-9C68F42F23AD}" type="sibTrans" cxnId="{12CB2A0A-463D-442B-8703-13AA337B917A}">
      <dgm:prSet/>
      <dgm:spPr/>
      <dgm:t>
        <a:bodyPr/>
        <a:lstStyle/>
        <a:p>
          <a:endParaRPr lang="fr-FR">
            <a:solidFill>
              <a:schemeClr val="tx1"/>
            </a:solidFill>
          </a:endParaRPr>
        </a:p>
      </dgm:t>
    </dgm:pt>
    <dgm:pt modelId="{75A8F95B-5B1A-465F-A696-1F66C5980183}">
      <dgm:prSet phldrT="[Texte]" custT="1"/>
      <dgm:spPr/>
      <dgm:t>
        <a:bodyPr/>
        <a:lstStyle/>
        <a:p>
          <a:pPr algn="l"/>
          <a:r>
            <a:rPr lang="fr-FR" sz="1200" b="1">
              <a:solidFill>
                <a:schemeClr val="tx1"/>
              </a:solidFill>
            </a:rPr>
            <a:t>  Lysimètres</a:t>
          </a:r>
          <a:endParaRPr lang="fr-FR" sz="1200" b="1" dirty="0">
            <a:solidFill>
              <a:schemeClr val="tx1"/>
            </a:solidFill>
          </a:endParaRPr>
        </a:p>
      </dgm:t>
    </dgm:pt>
    <dgm:pt modelId="{05FA20CB-87AA-4F3C-894F-0ED16FAD6FE7}" type="parTrans" cxnId="{AB64547E-4E63-4B80-A343-43CC26A23205}">
      <dgm:prSet/>
      <dgm:spPr/>
      <dgm:t>
        <a:bodyPr/>
        <a:lstStyle/>
        <a:p>
          <a:endParaRPr lang="fr-FR">
            <a:solidFill>
              <a:schemeClr val="tx1"/>
            </a:solidFill>
          </a:endParaRPr>
        </a:p>
      </dgm:t>
    </dgm:pt>
    <dgm:pt modelId="{1E2707C9-9BDF-4EA4-B76A-91FCCD059FAA}" type="sibTrans" cxnId="{AB64547E-4E63-4B80-A343-43CC26A23205}">
      <dgm:prSet/>
      <dgm:spPr/>
      <dgm:t>
        <a:bodyPr/>
        <a:lstStyle/>
        <a:p>
          <a:endParaRPr lang="fr-FR">
            <a:solidFill>
              <a:schemeClr val="tx1"/>
            </a:solidFill>
          </a:endParaRPr>
        </a:p>
      </dgm:t>
    </dgm:pt>
    <dgm:pt modelId="{C7A09F8D-4AFC-47FB-A4FB-2907E611C36F}">
      <dgm:prSet phldrT="[Texte]" custT="1"/>
      <dgm:spPr/>
      <dgm:t>
        <a:bodyPr/>
        <a:lstStyle/>
        <a:p>
          <a:pPr algn="l"/>
          <a:r>
            <a:rPr lang="fr-FR" sz="1200" b="1" dirty="0">
              <a:solidFill>
                <a:schemeClr val="tx1"/>
              </a:solidFill>
            </a:rPr>
            <a:t>  ORIGAMI</a:t>
          </a:r>
        </a:p>
      </dgm:t>
    </dgm:pt>
    <dgm:pt modelId="{E8C18214-F0C5-445B-8ACB-E78FB5D4D3DB}" type="parTrans" cxnId="{91A8F0BA-7639-49BB-8C30-02A326750571}">
      <dgm:prSet/>
      <dgm:spPr/>
      <dgm:t>
        <a:bodyPr/>
        <a:lstStyle/>
        <a:p>
          <a:endParaRPr lang="fr-FR">
            <a:solidFill>
              <a:schemeClr val="tx1"/>
            </a:solidFill>
          </a:endParaRPr>
        </a:p>
      </dgm:t>
    </dgm:pt>
    <dgm:pt modelId="{AA3A85F1-F1A5-41F7-88E5-301798812394}" type="sibTrans" cxnId="{91A8F0BA-7639-49BB-8C30-02A326750571}">
      <dgm:prSet/>
      <dgm:spPr/>
      <dgm:t>
        <a:bodyPr/>
        <a:lstStyle/>
        <a:p>
          <a:endParaRPr lang="fr-FR">
            <a:solidFill>
              <a:schemeClr val="tx1"/>
            </a:solidFill>
          </a:endParaRPr>
        </a:p>
      </dgm:t>
    </dgm:pt>
    <dgm:pt modelId="{5C0C02EC-5081-43EC-B928-C2DF822472F6}" type="pres">
      <dgm:prSet presAssocID="{9626D478-13B9-4CF4-8032-25C38D6A6656}" presName="Name0" presStyleCnt="0">
        <dgm:presLayoutVars>
          <dgm:chPref val="1"/>
          <dgm:dir/>
          <dgm:animOne val="branch"/>
          <dgm:animLvl val="lvl"/>
          <dgm:resizeHandles val="exact"/>
        </dgm:presLayoutVars>
      </dgm:prSet>
      <dgm:spPr/>
    </dgm:pt>
    <dgm:pt modelId="{23AAFF97-59B8-4E3C-A7D9-EE351ED1EA23}" type="pres">
      <dgm:prSet presAssocID="{5B106F76-7C89-4115-9CA3-118911EE0009}" presName="root1" presStyleCnt="0"/>
      <dgm:spPr/>
    </dgm:pt>
    <dgm:pt modelId="{CD5C8CA9-8BDA-4985-93A4-53E4B61296F4}" type="pres">
      <dgm:prSet presAssocID="{5B106F76-7C89-4115-9CA3-118911EE0009}" presName="LevelOneTextNode" presStyleLbl="node0" presStyleIdx="0" presStyleCnt="1">
        <dgm:presLayoutVars>
          <dgm:chPref val="3"/>
        </dgm:presLayoutVars>
      </dgm:prSet>
      <dgm:spPr/>
    </dgm:pt>
    <dgm:pt modelId="{095BC5D5-8000-4822-BB1A-14AFB4C9CCD3}" type="pres">
      <dgm:prSet presAssocID="{5B106F76-7C89-4115-9CA3-118911EE0009}" presName="level2hierChild" presStyleCnt="0"/>
      <dgm:spPr/>
    </dgm:pt>
    <dgm:pt modelId="{C09DD356-A5DC-46B9-838D-45B73D29ED11}" type="pres">
      <dgm:prSet presAssocID="{1F586C07-DABC-4CDD-8264-A11642B6C665}" presName="conn2-1" presStyleLbl="parChTrans1D2" presStyleIdx="0" presStyleCnt="3"/>
      <dgm:spPr/>
    </dgm:pt>
    <dgm:pt modelId="{F1B5AA1B-2632-4BA5-8633-3435367F3C0E}" type="pres">
      <dgm:prSet presAssocID="{1F586C07-DABC-4CDD-8264-A11642B6C665}" presName="connTx" presStyleLbl="parChTrans1D2" presStyleIdx="0" presStyleCnt="3"/>
      <dgm:spPr/>
    </dgm:pt>
    <dgm:pt modelId="{3CDB9AEF-7735-4DC0-9CE7-ECC7C9B2CEB3}" type="pres">
      <dgm:prSet presAssocID="{12BA13A4-4F08-413E-AC5B-17ADE341A57E}" presName="root2" presStyleCnt="0"/>
      <dgm:spPr/>
    </dgm:pt>
    <dgm:pt modelId="{2710F7F6-C9F7-4C60-BAF9-7F5166441C89}" type="pres">
      <dgm:prSet presAssocID="{12BA13A4-4F08-413E-AC5B-17ADE341A57E}" presName="LevelTwoTextNode" presStyleLbl="node2" presStyleIdx="0" presStyleCnt="3" custScaleY="175214" custLinFactNeighborY="0">
        <dgm:presLayoutVars>
          <dgm:chPref val="3"/>
        </dgm:presLayoutVars>
      </dgm:prSet>
      <dgm:spPr/>
    </dgm:pt>
    <dgm:pt modelId="{0AC04314-E4DF-4444-862E-B0AFF422DF8B}" type="pres">
      <dgm:prSet presAssocID="{12BA13A4-4F08-413E-AC5B-17ADE341A57E}" presName="level3hierChild" presStyleCnt="0"/>
      <dgm:spPr/>
    </dgm:pt>
    <dgm:pt modelId="{3E8BC778-D34A-45CB-B4EC-D217B6AB3209}" type="pres">
      <dgm:prSet presAssocID="{3D857388-74F4-46FD-B23F-858B7D967DE7}" presName="conn2-1" presStyleLbl="parChTrans1D3" presStyleIdx="0" presStyleCnt="7"/>
      <dgm:spPr/>
    </dgm:pt>
    <dgm:pt modelId="{04EE9A4D-51B4-49F3-80A3-6025AE84DEA3}" type="pres">
      <dgm:prSet presAssocID="{3D857388-74F4-46FD-B23F-858B7D967DE7}" presName="connTx" presStyleLbl="parChTrans1D3" presStyleIdx="0" presStyleCnt="7"/>
      <dgm:spPr/>
    </dgm:pt>
    <dgm:pt modelId="{440044D5-7EF7-45E2-8B8E-82D529B7BBD8}" type="pres">
      <dgm:prSet presAssocID="{FC008CE8-AD70-4B3A-94CB-3BB0BA919270}" presName="root2" presStyleCnt="0"/>
      <dgm:spPr/>
    </dgm:pt>
    <dgm:pt modelId="{B62A06CA-9784-42DF-A226-29B5AE0956A2}" type="pres">
      <dgm:prSet presAssocID="{FC008CE8-AD70-4B3A-94CB-3BB0BA919270}" presName="LevelTwoTextNode" presStyleLbl="node3" presStyleIdx="0" presStyleCnt="7" custScaleX="83747">
        <dgm:presLayoutVars>
          <dgm:chPref val="3"/>
        </dgm:presLayoutVars>
      </dgm:prSet>
      <dgm:spPr/>
    </dgm:pt>
    <dgm:pt modelId="{85A24E6A-3EF6-4B25-8D5E-DD8075A326EF}" type="pres">
      <dgm:prSet presAssocID="{FC008CE8-AD70-4B3A-94CB-3BB0BA919270}" presName="level3hierChild" presStyleCnt="0"/>
      <dgm:spPr/>
    </dgm:pt>
    <dgm:pt modelId="{CEDA9F54-AA47-42DB-8B52-7C4ABECF304A}" type="pres">
      <dgm:prSet presAssocID="{05FA20CB-87AA-4F3C-894F-0ED16FAD6FE7}" presName="conn2-1" presStyleLbl="parChTrans1D3" presStyleIdx="1" presStyleCnt="7"/>
      <dgm:spPr/>
    </dgm:pt>
    <dgm:pt modelId="{E43FCFC0-EDD8-440B-8ED3-CB6E52CD4F91}" type="pres">
      <dgm:prSet presAssocID="{05FA20CB-87AA-4F3C-894F-0ED16FAD6FE7}" presName="connTx" presStyleLbl="parChTrans1D3" presStyleIdx="1" presStyleCnt="7"/>
      <dgm:spPr/>
    </dgm:pt>
    <dgm:pt modelId="{AC1E9427-5007-4A4C-BB91-09AC42672C2B}" type="pres">
      <dgm:prSet presAssocID="{75A8F95B-5B1A-465F-A696-1F66C5980183}" presName="root2" presStyleCnt="0"/>
      <dgm:spPr/>
    </dgm:pt>
    <dgm:pt modelId="{978439B9-C00E-447B-991A-8E4FBFD46BB9}" type="pres">
      <dgm:prSet presAssocID="{75A8F95B-5B1A-465F-A696-1F66C5980183}" presName="LevelTwoTextNode" presStyleLbl="node3" presStyleIdx="1" presStyleCnt="7" custScaleX="83747">
        <dgm:presLayoutVars>
          <dgm:chPref val="3"/>
        </dgm:presLayoutVars>
      </dgm:prSet>
      <dgm:spPr/>
    </dgm:pt>
    <dgm:pt modelId="{4B74D0C4-77A2-4549-9561-FE7A2B83F55C}" type="pres">
      <dgm:prSet presAssocID="{75A8F95B-5B1A-465F-A696-1F66C5980183}" presName="level3hierChild" presStyleCnt="0"/>
      <dgm:spPr/>
    </dgm:pt>
    <dgm:pt modelId="{9B3566E7-C260-4764-AAAC-D836EE8D6BE4}" type="pres">
      <dgm:prSet presAssocID="{E8C18214-F0C5-445B-8ACB-E78FB5D4D3DB}" presName="conn2-1" presStyleLbl="parChTrans1D3" presStyleIdx="2" presStyleCnt="7"/>
      <dgm:spPr/>
    </dgm:pt>
    <dgm:pt modelId="{E398E764-D88F-4FF3-8380-F230D7E01E11}" type="pres">
      <dgm:prSet presAssocID="{E8C18214-F0C5-445B-8ACB-E78FB5D4D3DB}" presName="connTx" presStyleLbl="parChTrans1D3" presStyleIdx="2" presStyleCnt="7"/>
      <dgm:spPr/>
    </dgm:pt>
    <dgm:pt modelId="{C06DD8F5-D4D8-4F41-9548-1099DB7F9BD3}" type="pres">
      <dgm:prSet presAssocID="{C7A09F8D-4AFC-47FB-A4FB-2907E611C36F}" presName="root2" presStyleCnt="0"/>
      <dgm:spPr/>
    </dgm:pt>
    <dgm:pt modelId="{43AD74ED-48D5-4FE5-A1F7-46514CC5C4B1}" type="pres">
      <dgm:prSet presAssocID="{C7A09F8D-4AFC-47FB-A4FB-2907E611C36F}" presName="LevelTwoTextNode" presStyleLbl="node3" presStyleIdx="2" presStyleCnt="7" custScaleX="83747">
        <dgm:presLayoutVars>
          <dgm:chPref val="3"/>
        </dgm:presLayoutVars>
      </dgm:prSet>
      <dgm:spPr/>
    </dgm:pt>
    <dgm:pt modelId="{76CF4578-9DA3-4443-AE41-ED04A2BFBAC5}" type="pres">
      <dgm:prSet presAssocID="{C7A09F8D-4AFC-47FB-A4FB-2907E611C36F}" presName="level3hierChild" presStyleCnt="0"/>
      <dgm:spPr/>
    </dgm:pt>
    <dgm:pt modelId="{071DDC7C-D6D6-48C1-8C67-81C0860C4DB1}" type="pres">
      <dgm:prSet presAssocID="{39ABD6DF-772C-469B-AD8C-00DE43D92FBD}" presName="conn2-1" presStyleLbl="parChTrans1D3" presStyleIdx="3" presStyleCnt="7"/>
      <dgm:spPr/>
    </dgm:pt>
    <dgm:pt modelId="{C069967C-933E-47AA-90A0-4C9BEC85127F}" type="pres">
      <dgm:prSet presAssocID="{39ABD6DF-772C-469B-AD8C-00DE43D92FBD}" presName="connTx" presStyleLbl="parChTrans1D3" presStyleIdx="3" presStyleCnt="7"/>
      <dgm:spPr/>
    </dgm:pt>
    <dgm:pt modelId="{5D2273A7-EC46-460A-A92A-9FFF6AC64C62}" type="pres">
      <dgm:prSet presAssocID="{32DB5C01-7A55-4A42-B2A0-863087F3FE92}" presName="root2" presStyleCnt="0"/>
      <dgm:spPr/>
    </dgm:pt>
    <dgm:pt modelId="{566E08B2-F9FC-4C12-B722-862D02AE44BE}" type="pres">
      <dgm:prSet presAssocID="{32DB5C01-7A55-4A42-B2A0-863087F3FE92}" presName="LevelTwoTextNode" presStyleLbl="node3" presStyleIdx="3" presStyleCnt="7" custScaleX="83747">
        <dgm:presLayoutVars>
          <dgm:chPref val="3"/>
        </dgm:presLayoutVars>
      </dgm:prSet>
      <dgm:spPr/>
    </dgm:pt>
    <dgm:pt modelId="{246AEAF5-8F4A-4920-BA94-E9D348BFFA8B}" type="pres">
      <dgm:prSet presAssocID="{32DB5C01-7A55-4A42-B2A0-863087F3FE92}" presName="level3hierChild" presStyleCnt="0"/>
      <dgm:spPr/>
    </dgm:pt>
    <dgm:pt modelId="{44E8C685-DBD9-4A99-94CC-D396A2ED34F8}" type="pres">
      <dgm:prSet presAssocID="{8DEB982D-00DB-498F-85E6-BBF727B220CA}" presName="conn2-1" presStyleLbl="parChTrans1D2" presStyleIdx="1" presStyleCnt="3"/>
      <dgm:spPr/>
    </dgm:pt>
    <dgm:pt modelId="{75F5B138-A5BE-4AC9-A3B2-76907AE50605}" type="pres">
      <dgm:prSet presAssocID="{8DEB982D-00DB-498F-85E6-BBF727B220CA}" presName="connTx" presStyleLbl="parChTrans1D2" presStyleIdx="1" presStyleCnt="3"/>
      <dgm:spPr/>
    </dgm:pt>
    <dgm:pt modelId="{94580AB1-05FC-4FBA-B496-396A9314B614}" type="pres">
      <dgm:prSet presAssocID="{37624E80-EDE0-45A4-88F9-A0A04BC1B10E}" presName="root2" presStyleCnt="0"/>
      <dgm:spPr/>
    </dgm:pt>
    <dgm:pt modelId="{0B0F1D44-6779-4CBD-A338-5C38930C625B}" type="pres">
      <dgm:prSet presAssocID="{37624E80-EDE0-45A4-88F9-A0A04BC1B10E}" presName="LevelTwoTextNode" presStyleLbl="node2" presStyleIdx="1" presStyleCnt="3" custScaleY="175214" custLinFactNeighborY="0">
        <dgm:presLayoutVars>
          <dgm:chPref val="3"/>
        </dgm:presLayoutVars>
      </dgm:prSet>
      <dgm:spPr/>
    </dgm:pt>
    <dgm:pt modelId="{BE2D13F5-E095-4FAE-9EC0-556167B55BFF}" type="pres">
      <dgm:prSet presAssocID="{37624E80-EDE0-45A4-88F9-A0A04BC1B10E}" presName="level3hierChild" presStyleCnt="0"/>
      <dgm:spPr/>
    </dgm:pt>
    <dgm:pt modelId="{8870D3BA-D2C8-4E4F-AFD7-465A14498DBC}" type="pres">
      <dgm:prSet presAssocID="{23ADBB43-055B-44E8-8F26-9620F19C2772}" presName="conn2-1" presStyleLbl="parChTrans1D3" presStyleIdx="4" presStyleCnt="7"/>
      <dgm:spPr/>
    </dgm:pt>
    <dgm:pt modelId="{79FC6043-0C2C-4794-B009-B1BE9C2C0509}" type="pres">
      <dgm:prSet presAssocID="{23ADBB43-055B-44E8-8F26-9620F19C2772}" presName="connTx" presStyleLbl="parChTrans1D3" presStyleIdx="4" presStyleCnt="7"/>
      <dgm:spPr/>
    </dgm:pt>
    <dgm:pt modelId="{31CFAED1-D334-45D9-8895-6F825CBA5D23}" type="pres">
      <dgm:prSet presAssocID="{E0E4E438-3D24-48AD-B3B4-32D52E3BA737}" presName="root2" presStyleCnt="0"/>
      <dgm:spPr/>
    </dgm:pt>
    <dgm:pt modelId="{D46CFCAF-2F34-4888-9774-7BB8FEB229AC}" type="pres">
      <dgm:prSet presAssocID="{E0E4E438-3D24-48AD-B3B4-32D52E3BA737}" presName="LevelTwoTextNode" presStyleLbl="node3" presStyleIdx="4" presStyleCnt="7" custScaleX="83747">
        <dgm:presLayoutVars>
          <dgm:chPref val="3"/>
        </dgm:presLayoutVars>
      </dgm:prSet>
      <dgm:spPr/>
    </dgm:pt>
    <dgm:pt modelId="{8AF16E96-1A73-4BDA-AD28-47CC635CA815}" type="pres">
      <dgm:prSet presAssocID="{E0E4E438-3D24-48AD-B3B4-32D52E3BA737}" presName="level3hierChild" presStyleCnt="0"/>
      <dgm:spPr/>
    </dgm:pt>
    <dgm:pt modelId="{1B762F0E-4A53-41A0-BFA3-94D7E8C3E5F7}" type="pres">
      <dgm:prSet presAssocID="{14A4BE7A-0628-471A-B3AC-D8DC791FF56B}" presName="conn2-1" presStyleLbl="parChTrans1D3" presStyleIdx="5" presStyleCnt="7"/>
      <dgm:spPr/>
    </dgm:pt>
    <dgm:pt modelId="{8823AA46-2D4B-4D6B-A003-6D1FE9F40D99}" type="pres">
      <dgm:prSet presAssocID="{14A4BE7A-0628-471A-B3AC-D8DC791FF56B}" presName="connTx" presStyleLbl="parChTrans1D3" presStyleIdx="5" presStyleCnt="7"/>
      <dgm:spPr/>
    </dgm:pt>
    <dgm:pt modelId="{91776E35-8272-4E27-8CCF-3EE49A1E614D}" type="pres">
      <dgm:prSet presAssocID="{737E9948-8F7C-4508-B661-B97B139A26CC}" presName="root2" presStyleCnt="0"/>
      <dgm:spPr/>
    </dgm:pt>
    <dgm:pt modelId="{AD39B9BB-F075-4111-B274-A839C32C3C1B}" type="pres">
      <dgm:prSet presAssocID="{737E9948-8F7C-4508-B661-B97B139A26CC}" presName="LevelTwoTextNode" presStyleLbl="node3" presStyleIdx="5" presStyleCnt="7" custScaleX="83747">
        <dgm:presLayoutVars>
          <dgm:chPref val="3"/>
        </dgm:presLayoutVars>
      </dgm:prSet>
      <dgm:spPr/>
    </dgm:pt>
    <dgm:pt modelId="{F574B839-11EF-4296-A4E5-4263BED005F7}" type="pres">
      <dgm:prSet presAssocID="{737E9948-8F7C-4508-B661-B97B139A26CC}" presName="level3hierChild" presStyleCnt="0"/>
      <dgm:spPr/>
    </dgm:pt>
    <dgm:pt modelId="{C51B779F-E6C3-45E8-ABF1-F1791A411EE3}" type="pres">
      <dgm:prSet presAssocID="{1F44BA36-5FD3-4B69-9E17-6B45E6B50017}" presName="conn2-1" presStyleLbl="parChTrans1D2" presStyleIdx="2" presStyleCnt="3"/>
      <dgm:spPr/>
    </dgm:pt>
    <dgm:pt modelId="{F4E8A3A1-F98F-46AA-A808-F8F5E5537C1B}" type="pres">
      <dgm:prSet presAssocID="{1F44BA36-5FD3-4B69-9E17-6B45E6B50017}" presName="connTx" presStyleLbl="parChTrans1D2" presStyleIdx="2" presStyleCnt="3"/>
      <dgm:spPr/>
    </dgm:pt>
    <dgm:pt modelId="{06E0CAEE-A493-4716-96A5-AEDB847B00A8}" type="pres">
      <dgm:prSet presAssocID="{385EBE5F-FB51-4207-8917-D36BE635030F}" presName="root2" presStyleCnt="0"/>
      <dgm:spPr/>
    </dgm:pt>
    <dgm:pt modelId="{E628A958-B10A-4385-8C07-073D74DF6B91}" type="pres">
      <dgm:prSet presAssocID="{385EBE5F-FB51-4207-8917-D36BE635030F}" presName="LevelTwoTextNode" presStyleLbl="node2" presStyleIdx="2" presStyleCnt="3" custScaleY="175214" custLinFactNeighborY="-1665">
        <dgm:presLayoutVars>
          <dgm:chPref val="3"/>
        </dgm:presLayoutVars>
      </dgm:prSet>
      <dgm:spPr/>
    </dgm:pt>
    <dgm:pt modelId="{3E924AC1-DCA6-4FD2-93D6-0AE08041D952}" type="pres">
      <dgm:prSet presAssocID="{385EBE5F-FB51-4207-8917-D36BE635030F}" presName="level3hierChild" presStyleCnt="0"/>
      <dgm:spPr/>
    </dgm:pt>
    <dgm:pt modelId="{793F47F3-6F5C-4602-8B0F-83EA99FAB3AD}" type="pres">
      <dgm:prSet presAssocID="{CC48A732-FDDC-4555-B460-B2445846CCD4}" presName="conn2-1" presStyleLbl="parChTrans1D3" presStyleIdx="6" presStyleCnt="7"/>
      <dgm:spPr/>
    </dgm:pt>
    <dgm:pt modelId="{C6B71E4A-6E9C-4653-9DCF-E6C85DC57DDC}" type="pres">
      <dgm:prSet presAssocID="{CC48A732-FDDC-4555-B460-B2445846CCD4}" presName="connTx" presStyleLbl="parChTrans1D3" presStyleIdx="6" presStyleCnt="7"/>
      <dgm:spPr/>
    </dgm:pt>
    <dgm:pt modelId="{83F3BD80-AF3D-4F60-8CF5-8F7D6359F514}" type="pres">
      <dgm:prSet presAssocID="{24B2D6C1-4492-4A07-BFF0-DF95111386C3}" presName="root2" presStyleCnt="0"/>
      <dgm:spPr/>
    </dgm:pt>
    <dgm:pt modelId="{A0814FCD-E7C4-41CF-AC6D-E40DFD37039B}" type="pres">
      <dgm:prSet presAssocID="{24B2D6C1-4492-4A07-BFF0-DF95111386C3}" presName="LevelTwoTextNode" presStyleLbl="node3" presStyleIdx="6" presStyleCnt="7" custScaleX="83747" custLinFactNeighborY="-2386">
        <dgm:presLayoutVars>
          <dgm:chPref val="3"/>
        </dgm:presLayoutVars>
      </dgm:prSet>
      <dgm:spPr/>
    </dgm:pt>
    <dgm:pt modelId="{48775D00-3776-4BF1-BA7E-C399C4980F0D}" type="pres">
      <dgm:prSet presAssocID="{24B2D6C1-4492-4A07-BFF0-DF95111386C3}" presName="level3hierChild" presStyleCnt="0"/>
      <dgm:spPr/>
    </dgm:pt>
  </dgm:ptLst>
  <dgm:cxnLst>
    <dgm:cxn modelId="{F33DFC01-70D9-448E-B887-99A219D0AB76}" type="presOf" srcId="{12BA13A4-4F08-413E-AC5B-17ADE341A57E}" destId="{2710F7F6-C9F7-4C60-BAF9-7F5166441C89}" srcOrd="0" destOrd="0" presId="urn:microsoft.com/office/officeart/2008/layout/HorizontalMultiLevelHierarchy"/>
    <dgm:cxn modelId="{CB4B4508-7ADF-472F-9D38-2064CB9F72EF}" type="presOf" srcId="{14A4BE7A-0628-471A-B3AC-D8DC791FF56B}" destId="{1B762F0E-4A53-41A0-BFA3-94D7E8C3E5F7}" srcOrd="0" destOrd="0" presId="urn:microsoft.com/office/officeart/2008/layout/HorizontalMultiLevelHierarchy"/>
    <dgm:cxn modelId="{12CB2A0A-463D-442B-8703-13AA337B917A}" srcId="{12BA13A4-4F08-413E-AC5B-17ADE341A57E}" destId="{32DB5C01-7A55-4A42-B2A0-863087F3FE92}" srcOrd="3" destOrd="0" parTransId="{39ABD6DF-772C-469B-AD8C-00DE43D92FBD}" sibTransId="{1CEE2363-DC80-4BC5-9CA8-9C68F42F23AD}"/>
    <dgm:cxn modelId="{B89F9D0A-BF51-453D-A01D-D1D31D1515C2}" srcId="{12BA13A4-4F08-413E-AC5B-17ADE341A57E}" destId="{FC008CE8-AD70-4B3A-94CB-3BB0BA919270}" srcOrd="0" destOrd="0" parTransId="{3D857388-74F4-46FD-B23F-858B7D967DE7}" sibTransId="{DB0E6F60-3328-45FC-9AA5-D6A2D8379DDB}"/>
    <dgm:cxn modelId="{94F17E0B-813B-41C2-AF66-EB12BAECD8CA}" type="presOf" srcId="{1F586C07-DABC-4CDD-8264-A11642B6C665}" destId="{C09DD356-A5DC-46B9-838D-45B73D29ED11}" srcOrd="0" destOrd="0" presId="urn:microsoft.com/office/officeart/2008/layout/HorizontalMultiLevelHierarchy"/>
    <dgm:cxn modelId="{D086E00D-B03A-42A4-A894-298769DB5FEA}" type="presOf" srcId="{8DEB982D-00DB-498F-85E6-BBF727B220CA}" destId="{44E8C685-DBD9-4A99-94CC-D396A2ED34F8}" srcOrd="0" destOrd="0" presId="urn:microsoft.com/office/officeart/2008/layout/HorizontalMultiLevelHierarchy"/>
    <dgm:cxn modelId="{0ED3DD0E-A308-427E-8866-BFBF35D6514B}" type="presOf" srcId="{FC008CE8-AD70-4B3A-94CB-3BB0BA919270}" destId="{B62A06CA-9784-42DF-A226-29B5AE0956A2}" srcOrd="0" destOrd="0" presId="urn:microsoft.com/office/officeart/2008/layout/HorizontalMultiLevelHierarchy"/>
    <dgm:cxn modelId="{EDA81919-59B0-4DD0-AF88-E34A542307E6}" type="presOf" srcId="{23ADBB43-055B-44E8-8F26-9620F19C2772}" destId="{79FC6043-0C2C-4794-B009-B1BE9C2C0509}" srcOrd="1" destOrd="0" presId="urn:microsoft.com/office/officeart/2008/layout/HorizontalMultiLevelHierarchy"/>
    <dgm:cxn modelId="{4D0ED31A-6BF9-4DD0-8BAD-5F0C10D42DA4}" type="presOf" srcId="{1F586C07-DABC-4CDD-8264-A11642B6C665}" destId="{F1B5AA1B-2632-4BA5-8633-3435367F3C0E}" srcOrd="1" destOrd="0" presId="urn:microsoft.com/office/officeart/2008/layout/HorizontalMultiLevelHierarchy"/>
    <dgm:cxn modelId="{3EE1AD27-D0E5-48F3-AE2E-D14CDC11BA1D}" type="presOf" srcId="{39ABD6DF-772C-469B-AD8C-00DE43D92FBD}" destId="{C069967C-933E-47AA-90A0-4C9BEC85127F}" srcOrd="1" destOrd="0" presId="urn:microsoft.com/office/officeart/2008/layout/HorizontalMultiLevelHierarchy"/>
    <dgm:cxn modelId="{B431D028-1E4F-46F4-A5B5-53B24CC8390E}" type="presOf" srcId="{1F44BA36-5FD3-4B69-9E17-6B45E6B50017}" destId="{F4E8A3A1-F98F-46AA-A808-F8F5E5537C1B}" srcOrd="1" destOrd="0" presId="urn:microsoft.com/office/officeart/2008/layout/HorizontalMultiLevelHierarchy"/>
    <dgm:cxn modelId="{EEF3AE2A-88EB-41A3-B157-DAA0E386EB11}" type="presOf" srcId="{24B2D6C1-4492-4A07-BFF0-DF95111386C3}" destId="{A0814FCD-E7C4-41CF-AC6D-E40DFD37039B}" srcOrd="0" destOrd="0" presId="urn:microsoft.com/office/officeart/2008/layout/HorizontalMultiLevelHierarchy"/>
    <dgm:cxn modelId="{2F62972E-6F93-4AF4-896A-7C17ED4604E2}" type="presOf" srcId="{C7A09F8D-4AFC-47FB-A4FB-2907E611C36F}" destId="{43AD74ED-48D5-4FE5-A1F7-46514CC5C4B1}" srcOrd="0" destOrd="0" presId="urn:microsoft.com/office/officeart/2008/layout/HorizontalMultiLevelHierarchy"/>
    <dgm:cxn modelId="{47CF5235-A955-429E-8112-3392C7541A0D}" type="presOf" srcId="{E8C18214-F0C5-445B-8ACB-E78FB5D4D3DB}" destId="{E398E764-D88F-4FF3-8380-F230D7E01E11}" srcOrd="1" destOrd="0" presId="urn:microsoft.com/office/officeart/2008/layout/HorizontalMultiLevelHierarchy"/>
    <dgm:cxn modelId="{24963F3B-85AA-49A4-A790-AB4D834CDF67}" type="presOf" srcId="{3D857388-74F4-46FD-B23F-858B7D967DE7}" destId="{04EE9A4D-51B4-49F3-80A3-6025AE84DEA3}" srcOrd="1" destOrd="0" presId="urn:microsoft.com/office/officeart/2008/layout/HorizontalMultiLevelHierarchy"/>
    <dgm:cxn modelId="{7D90723C-3325-405F-BFB8-1B786D9A8E35}" type="presOf" srcId="{CC48A732-FDDC-4555-B460-B2445846CCD4}" destId="{C6B71E4A-6E9C-4653-9DCF-E6C85DC57DDC}" srcOrd="1" destOrd="0" presId="urn:microsoft.com/office/officeart/2008/layout/HorizontalMultiLevelHierarchy"/>
    <dgm:cxn modelId="{BB585A6A-67B9-495F-BF1A-7DDFE1ACDFEA}" type="presOf" srcId="{37624E80-EDE0-45A4-88F9-A0A04BC1B10E}" destId="{0B0F1D44-6779-4CBD-A338-5C38930C625B}" srcOrd="0" destOrd="0" presId="urn:microsoft.com/office/officeart/2008/layout/HorizontalMultiLevelHierarchy"/>
    <dgm:cxn modelId="{981DAA4D-2486-4785-8DFB-7F406EFF8713}" type="presOf" srcId="{05FA20CB-87AA-4F3C-894F-0ED16FAD6FE7}" destId="{E43FCFC0-EDD8-440B-8ED3-CB6E52CD4F91}" srcOrd="1" destOrd="0" presId="urn:microsoft.com/office/officeart/2008/layout/HorizontalMultiLevelHierarchy"/>
    <dgm:cxn modelId="{D97F4A6F-399E-42D5-B181-43E8CD89F902}" type="presOf" srcId="{CC48A732-FDDC-4555-B460-B2445846CCD4}" destId="{793F47F3-6F5C-4602-8B0F-83EA99FAB3AD}" srcOrd="0" destOrd="0" presId="urn:microsoft.com/office/officeart/2008/layout/HorizontalMultiLevelHierarchy"/>
    <dgm:cxn modelId="{7CB4C074-4CCF-41D2-8C5E-3495F826D98A}" srcId="{5B106F76-7C89-4115-9CA3-118911EE0009}" destId="{37624E80-EDE0-45A4-88F9-A0A04BC1B10E}" srcOrd="1" destOrd="0" parTransId="{8DEB982D-00DB-498F-85E6-BBF727B220CA}" sibTransId="{A2647D1B-7C0C-4A51-881B-2BE9312481E6}"/>
    <dgm:cxn modelId="{8A8C3656-BCD2-434F-9C90-902CC22F64EF}" srcId="{9626D478-13B9-4CF4-8032-25C38D6A6656}" destId="{5B106F76-7C89-4115-9CA3-118911EE0009}" srcOrd="0" destOrd="0" parTransId="{0A1CE7B1-F113-4E9E-9CA3-4ADE57C388DD}" sibTransId="{2647CB14-8E00-4317-AF80-F5406F29CF83}"/>
    <dgm:cxn modelId="{B9672B77-C612-4623-990B-F4F61571A7F0}" type="presOf" srcId="{75A8F95B-5B1A-465F-A696-1F66C5980183}" destId="{978439B9-C00E-447B-991A-8E4FBFD46BB9}" srcOrd="0" destOrd="0" presId="urn:microsoft.com/office/officeart/2008/layout/HorizontalMultiLevelHierarchy"/>
    <dgm:cxn modelId="{54A9657D-628A-4B28-AC7D-112003746784}" srcId="{5B106F76-7C89-4115-9CA3-118911EE0009}" destId="{385EBE5F-FB51-4207-8917-D36BE635030F}" srcOrd="2" destOrd="0" parTransId="{1F44BA36-5FD3-4B69-9E17-6B45E6B50017}" sibTransId="{9358507C-5313-40CC-8039-8D2D44D7E7F7}"/>
    <dgm:cxn modelId="{AB64547E-4E63-4B80-A343-43CC26A23205}" srcId="{12BA13A4-4F08-413E-AC5B-17ADE341A57E}" destId="{75A8F95B-5B1A-465F-A696-1F66C5980183}" srcOrd="1" destOrd="0" parTransId="{05FA20CB-87AA-4F3C-894F-0ED16FAD6FE7}" sibTransId="{1E2707C9-9BDF-4EA4-B76A-91FCCD059FAA}"/>
    <dgm:cxn modelId="{AE5BA581-F60E-475F-B041-7B476E47A374}" type="presOf" srcId="{5B106F76-7C89-4115-9CA3-118911EE0009}" destId="{CD5C8CA9-8BDA-4985-93A4-53E4B61296F4}" srcOrd="0" destOrd="0" presId="urn:microsoft.com/office/officeart/2008/layout/HorizontalMultiLevelHierarchy"/>
    <dgm:cxn modelId="{B8CC5585-9F03-449D-B72F-D96305B506EE}" type="presOf" srcId="{14A4BE7A-0628-471A-B3AC-D8DC791FF56B}" destId="{8823AA46-2D4B-4D6B-A003-6D1FE9F40D99}" srcOrd="1" destOrd="0" presId="urn:microsoft.com/office/officeart/2008/layout/HorizontalMultiLevelHierarchy"/>
    <dgm:cxn modelId="{01676F9C-4B95-4437-B925-6449B86539CB}" type="presOf" srcId="{385EBE5F-FB51-4207-8917-D36BE635030F}" destId="{E628A958-B10A-4385-8C07-073D74DF6B91}" srcOrd="0" destOrd="0" presId="urn:microsoft.com/office/officeart/2008/layout/HorizontalMultiLevelHierarchy"/>
    <dgm:cxn modelId="{F736869C-A40D-454C-BAE3-AC2F01F08813}" type="presOf" srcId="{737E9948-8F7C-4508-B661-B97B139A26CC}" destId="{AD39B9BB-F075-4111-B274-A839C32C3C1B}" srcOrd="0" destOrd="0" presId="urn:microsoft.com/office/officeart/2008/layout/HorizontalMultiLevelHierarchy"/>
    <dgm:cxn modelId="{8CD47E9E-8A0A-4DE5-8A6C-03E758FD7B54}" type="presOf" srcId="{23ADBB43-055B-44E8-8F26-9620F19C2772}" destId="{8870D3BA-D2C8-4E4F-AFD7-465A14498DBC}" srcOrd="0" destOrd="0" presId="urn:microsoft.com/office/officeart/2008/layout/HorizontalMultiLevelHierarchy"/>
    <dgm:cxn modelId="{044362B2-BBE6-4ABC-973F-8763609232A7}" srcId="{37624E80-EDE0-45A4-88F9-A0A04BC1B10E}" destId="{E0E4E438-3D24-48AD-B3B4-32D52E3BA737}" srcOrd="0" destOrd="0" parTransId="{23ADBB43-055B-44E8-8F26-9620F19C2772}" sibTransId="{BED81DBA-9045-421D-9CC7-185A135E171D}"/>
    <dgm:cxn modelId="{05CBC7BA-CF71-4E15-A3CA-8944E9562559}" type="presOf" srcId="{3D857388-74F4-46FD-B23F-858B7D967DE7}" destId="{3E8BC778-D34A-45CB-B4EC-D217B6AB3209}" srcOrd="0" destOrd="0" presId="urn:microsoft.com/office/officeart/2008/layout/HorizontalMultiLevelHierarchy"/>
    <dgm:cxn modelId="{91A8F0BA-7639-49BB-8C30-02A326750571}" srcId="{12BA13A4-4F08-413E-AC5B-17ADE341A57E}" destId="{C7A09F8D-4AFC-47FB-A4FB-2907E611C36F}" srcOrd="2" destOrd="0" parTransId="{E8C18214-F0C5-445B-8ACB-E78FB5D4D3DB}" sibTransId="{AA3A85F1-F1A5-41F7-88E5-301798812394}"/>
    <dgm:cxn modelId="{728152C9-9B55-43D1-A4DA-41F29F08E2D1}" srcId="{37624E80-EDE0-45A4-88F9-A0A04BC1B10E}" destId="{737E9948-8F7C-4508-B661-B97B139A26CC}" srcOrd="1" destOrd="0" parTransId="{14A4BE7A-0628-471A-B3AC-D8DC791FF56B}" sibTransId="{234D3F4E-4B57-4129-AF9C-C25CD7064710}"/>
    <dgm:cxn modelId="{82193CD3-0518-4050-8C72-C27223F42A95}" srcId="{5B106F76-7C89-4115-9CA3-118911EE0009}" destId="{12BA13A4-4F08-413E-AC5B-17ADE341A57E}" srcOrd="0" destOrd="0" parTransId="{1F586C07-DABC-4CDD-8264-A11642B6C665}" sibTransId="{9B9D29B6-6562-42C3-BE2F-F1828FAFD908}"/>
    <dgm:cxn modelId="{3CA22AD5-7796-4FDC-BD8D-CB1EA03FC9A6}" type="presOf" srcId="{39ABD6DF-772C-469B-AD8C-00DE43D92FBD}" destId="{071DDC7C-D6D6-48C1-8C67-81C0860C4DB1}" srcOrd="0" destOrd="0" presId="urn:microsoft.com/office/officeart/2008/layout/HorizontalMultiLevelHierarchy"/>
    <dgm:cxn modelId="{6BFB52D6-15BB-4A19-AE43-00979E9C4F2D}" type="presOf" srcId="{E8C18214-F0C5-445B-8ACB-E78FB5D4D3DB}" destId="{9B3566E7-C260-4764-AAAC-D836EE8D6BE4}" srcOrd="0" destOrd="0" presId="urn:microsoft.com/office/officeart/2008/layout/HorizontalMultiLevelHierarchy"/>
    <dgm:cxn modelId="{C5F987D7-52F2-45B8-83DF-53BEC34B7311}" type="presOf" srcId="{8DEB982D-00DB-498F-85E6-BBF727B220CA}" destId="{75F5B138-A5BE-4AC9-A3B2-76907AE50605}" srcOrd="1" destOrd="0" presId="urn:microsoft.com/office/officeart/2008/layout/HorizontalMultiLevelHierarchy"/>
    <dgm:cxn modelId="{90E080D8-51D0-4DAC-93EC-4327529E55EE}" type="presOf" srcId="{05FA20CB-87AA-4F3C-894F-0ED16FAD6FE7}" destId="{CEDA9F54-AA47-42DB-8B52-7C4ABECF304A}" srcOrd="0" destOrd="0" presId="urn:microsoft.com/office/officeart/2008/layout/HorizontalMultiLevelHierarchy"/>
    <dgm:cxn modelId="{AC3711DC-E2A7-45D6-98C0-19F1F16E111E}" type="presOf" srcId="{32DB5C01-7A55-4A42-B2A0-863087F3FE92}" destId="{566E08B2-F9FC-4C12-B722-862D02AE44BE}" srcOrd="0" destOrd="0" presId="urn:microsoft.com/office/officeart/2008/layout/HorizontalMultiLevelHierarchy"/>
    <dgm:cxn modelId="{94B0E9E8-D570-40BF-9CFC-41CB16AA8534}" type="presOf" srcId="{9626D478-13B9-4CF4-8032-25C38D6A6656}" destId="{5C0C02EC-5081-43EC-B928-C2DF822472F6}" srcOrd="0" destOrd="0" presId="urn:microsoft.com/office/officeart/2008/layout/HorizontalMultiLevelHierarchy"/>
    <dgm:cxn modelId="{78C32AEB-65E5-45D8-BA41-F607E60E474C}" srcId="{385EBE5F-FB51-4207-8917-D36BE635030F}" destId="{24B2D6C1-4492-4A07-BFF0-DF95111386C3}" srcOrd="0" destOrd="0" parTransId="{CC48A732-FDDC-4555-B460-B2445846CCD4}" sibTransId="{B0E87DAF-DB64-4D57-BEB6-F74A1F892CD8}"/>
    <dgm:cxn modelId="{B96008F4-69E8-4812-87BD-E11908AA9DD4}" type="presOf" srcId="{1F44BA36-5FD3-4B69-9E17-6B45E6B50017}" destId="{C51B779F-E6C3-45E8-ABF1-F1791A411EE3}" srcOrd="0" destOrd="0" presId="urn:microsoft.com/office/officeart/2008/layout/HorizontalMultiLevelHierarchy"/>
    <dgm:cxn modelId="{8F6EE6F9-BE1E-4B82-82DE-220583A7528F}" type="presOf" srcId="{E0E4E438-3D24-48AD-B3B4-32D52E3BA737}" destId="{D46CFCAF-2F34-4888-9774-7BB8FEB229AC}" srcOrd="0" destOrd="0" presId="urn:microsoft.com/office/officeart/2008/layout/HorizontalMultiLevelHierarchy"/>
    <dgm:cxn modelId="{5FC7E806-A0B3-4D0E-9D2A-954ADE50C6ED}" type="presParOf" srcId="{5C0C02EC-5081-43EC-B928-C2DF822472F6}" destId="{23AAFF97-59B8-4E3C-A7D9-EE351ED1EA23}" srcOrd="0" destOrd="0" presId="urn:microsoft.com/office/officeart/2008/layout/HorizontalMultiLevelHierarchy"/>
    <dgm:cxn modelId="{F5842F7C-DEB4-4F40-9469-637A1BD873B7}" type="presParOf" srcId="{23AAFF97-59B8-4E3C-A7D9-EE351ED1EA23}" destId="{CD5C8CA9-8BDA-4985-93A4-53E4B61296F4}" srcOrd="0" destOrd="0" presId="urn:microsoft.com/office/officeart/2008/layout/HorizontalMultiLevelHierarchy"/>
    <dgm:cxn modelId="{B044586F-3486-45C9-8953-0EA6363C2F84}" type="presParOf" srcId="{23AAFF97-59B8-4E3C-A7D9-EE351ED1EA23}" destId="{095BC5D5-8000-4822-BB1A-14AFB4C9CCD3}" srcOrd="1" destOrd="0" presId="urn:microsoft.com/office/officeart/2008/layout/HorizontalMultiLevelHierarchy"/>
    <dgm:cxn modelId="{3B676ABF-7D7C-4EE6-B41D-819C24A16720}" type="presParOf" srcId="{095BC5D5-8000-4822-BB1A-14AFB4C9CCD3}" destId="{C09DD356-A5DC-46B9-838D-45B73D29ED11}" srcOrd="0" destOrd="0" presId="urn:microsoft.com/office/officeart/2008/layout/HorizontalMultiLevelHierarchy"/>
    <dgm:cxn modelId="{940CDA34-15C1-4245-9E33-3BE7755AA86C}" type="presParOf" srcId="{C09DD356-A5DC-46B9-838D-45B73D29ED11}" destId="{F1B5AA1B-2632-4BA5-8633-3435367F3C0E}" srcOrd="0" destOrd="0" presId="urn:microsoft.com/office/officeart/2008/layout/HorizontalMultiLevelHierarchy"/>
    <dgm:cxn modelId="{EE10836F-D0D8-4AEB-A648-F2700A4DD7C1}" type="presParOf" srcId="{095BC5D5-8000-4822-BB1A-14AFB4C9CCD3}" destId="{3CDB9AEF-7735-4DC0-9CE7-ECC7C9B2CEB3}" srcOrd="1" destOrd="0" presId="urn:microsoft.com/office/officeart/2008/layout/HorizontalMultiLevelHierarchy"/>
    <dgm:cxn modelId="{1C37AFF0-C1EA-4C51-949A-D8E52F757086}" type="presParOf" srcId="{3CDB9AEF-7735-4DC0-9CE7-ECC7C9B2CEB3}" destId="{2710F7F6-C9F7-4C60-BAF9-7F5166441C89}" srcOrd="0" destOrd="0" presId="urn:microsoft.com/office/officeart/2008/layout/HorizontalMultiLevelHierarchy"/>
    <dgm:cxn modelId="{8926BEF7-C875-4976-89C0-81770D43A605}" type="presParOf" srcId="{3CDB9AEF-7735-4DC0-9CE7-ECC7C9B2CEB3}" destId="{0AC04314-E4DF-4444-862E-B0AFF422DF8B}" srcOrd="1" destOrd="0" presId="urn:microsoft.com/office/officeart/2008/layout/HorizontalMultiLevelHierarchy"/>
    <dgm:cxn modelId="{CC1983AB-C977-430C-8D20-B7E6A11A2E7D}" type="presParOf" srcId="{0AC04314-E4DF-4444-862E-B0AFF422DF8B}" destId="{3E8BC778-D34A-45CB-B4EC-D217B6AB3209}" srcOrd="0" destOrd="0" presId="urn:microsoft.com/office/officeart/2008/layout/HorizontalMultiLevelHierarchy"/>
    <dgm:cxn modelId="{C3BF95F3-2E41-4223-A08C-DF3AC42B3C39}" type="presParOf" srcId="{3E8BC778-D34A-45CB-B4EC-D217B6AB3209}" destId="{04EE9A4D-51B4-49F3-80A3-6025AE84DEA3}" srcOrd="0" destOrd="0" presId="urn:microsoft.com/office/officeart/2008/layout/HorizontalMultiLevelHierarchy"/>
    <dgm:cxn modelId="{8C1D8971-0EE1-4758-9CD3-EE033E5B1217}" type="presParOf" srcId="{0AC04314-E4DF-4444-862E-B0AFF422DF8B}" destId="{440044D5-7EF7-45E2-8B8E-82D529B7BBD8}" srcOrd="1" destOrd="0" presId="urn:microsoft.com/office/officeart/2008/layout/HorizontalMultiLevelHierarchy"/>
    <dgm:cxn modelId="{B33B2E29-DC40-4488-983E-CAA4C771A750}" type="presParOf" srcId="{440044D5-7EF7-45E2-8B8E-82D529B7BBD8}" destId="{B62A06CA-9784-42DF-A226-29B5AE0956A2}" srcOrd="0" destOrd="0" presId="urn:microsoft.com/office/officeart/2008/layout/HorizontalMultiLevelHierarchy"/>
    <dgm:cxn modelId="{08A10570-E8E4-446F-A31A-503014F7FBAD}" type="presParOf" srcId="{440044D5-7EF7-45E2-8B8E-82D529B7BBD8}" destId="{85A24E6A-3EF6-4B25-8D5E-DD8075A326EF}" srcOrd="1" destOrd="0" presId="urn:microsoft.com/office/officeart/2008/layout/HorizontalMultiLevelHierarchy"/>
    <dgm:cxn modelId="{EB37B797-E7AC-4EDE-8604-FC767093A97D}" type="presParOf" srcId="{0AC04314-E4DF-4444-862E-B0AFF422DF8B}" destId="{CEDA9F54-AA47-42DB-8B52-7C4ABECF304A}" srcOrd="2" destOrd="0" presId="urn:microsoft.com/office/officeart/2008/layout/HorizontalMultiLevelHierarchy"/>
    <dgm:cxn modelId="{3FEB3C5A-2538-4E9D-967F-D15FDE3D7A73}" type="presParOf" srcId="{CEDA9F54-AA47-42DB-8B52-7C4ABECF304A}" destId="{E43FCFC0-EDD8-440B-8ED3-CB6E52CD4F91}" srcOrd="0" destOrd="0" presId="urn:microsoft.com/office/officeart/2008/layout/HorizontalMultiLevelHierarchy"/>
    <dgm:cxn modelId="{701A97B2-2288-4C61-9C9A-027AC23C1C9B}" type="presParOf" srcId="{0AC04314-E4DF-4444-862E-B0AFF422DF8B}" destId="{AC1E9427-5007-4A4C-BB91-09AC42672C2B}" srcOrd="3" destOrd="0" presId="urn:microsoft.com/office/officeart/2008/layout/HorizontalMultiLevelHierarchy"/>
    <dgm:cxn modelId="{545B1C71-E21A-43A6-8B11-CD76E31F4177}" type="presParOf" srcId="{AC1E9427-5007-4A4C-BB91-09AC42672C2B}" destId="{978439B9-C00E-447B-991A-8E4FBFD46BB9}" srcOrd="0" destOrd="0" presId="urn:microsoft.com/office/officeart/2008/layout/HorizontalMultiLevelHierarchy"/>
    <dgm:cxn modelId="{9680B4D0-86C1-4707-8D4D-3390F8701769}" type="presParOf" srcId="{AC1E9427-5007-4A4C-BB91-09AC42672C2B}" destId="{4B74D0C4-77A2-4549-9561-FE7A2B83F55C}" srcOrd="1" destOrd="0" presId="urn:microsoft.com/office/officeart/2008/layout/HorizontalMultiLevelHierarchy"/>
    <dgm:cxn modelId="{797E67BE-41A7-4D32-95A3-8B24306FDCD5}" type="presParOf" srcId="{0AC04314-E4DF-4444-862E-B0AFF422DF8B}" destId="{9B3566E7-C260-4764-AAAC-D836EE8D6BE4}" srcOrd="4" destOrd="0" presId="urn:microsoft.com/office/officeart/2008/layout/HorizontalMultiLevelHierarchy"/>
    <dgm:cxn modelId="{FD315BBE-E6C1-44E4-A2A7-90CB4EF1E0C9}" type="presParOf" srcId="{9B3566E7-C260-4764-AAAC-D836EE8D6BE4}" destId="{E398E764-D88F-4FF3-8380-F230D7E01E11}" srcOrd="0" destOrd="0" presId="urn:microsoft.com/office/officeart/2008/layout/HorizontalMultiLevelHierarchy"/>
    <dgm:cxn modelId="{6690BE18-BFEC-4305-909D-50E22E575A2E}" type="presParOf" srcId="{0AC04314-E4DF-4444-862E-B0AFF422DF8B}" destId="{C06DD8F5-D4D8-4F41-9548-1099DB7F9BD3}" srcOrd="5" destOrd="0" presId="urn:microsoft.com/office/officeart/2008/layout/HorizontalMultiLevelHierarchy"/>
    <dgm:cxn modelId="{93EC8212-C9AE-4442-9AEE-4FEB81560BEB}" type="presParOf" srcId="{C06DD8F5-D4D8-4F41-9548-1099DB7F9BD3}" destId="{43AD74ED-48D5-4FE5-A1F7-46514CC5C4B1}" srcOrd="0" destOrd="0" presId="urn:microsoft.com/office/officeart/2008/layout/HorizontalMultiLevelHierarchy"/>
    <dgm:cxn modelId="{51644F37-14DF-4F06-836E-03C39DFC415C}" type="presParOf" srcId="{C06DD8F5-D4D8-4F41-9548-1099DB7F9BD3}" destId="{76CF4578-9DA3-4443-AE41-ED04A2BFBAC5}" srcOrd="1" destOrd="0" presId="urn:microsoft.com/office/officeart/2008/layout/HorizontalMultiLevelHierarchy"/>
    <dgm:cxn modelId="{CB9BBF71-1A84-49E8-926A-11955021FD6D}" type="presParOf" srcId="{0AC04314-E4DF-4444-862E-B0AFF422DF8B}" destId="{071DDC7C-D6D6-48C1-8C67-81C0860C4DB1}" srcOrd="6" destOrd="0" presId="urn:microsoft.com/office/officeart/2008/layout/HorizontalMultiLevelHierarchy"/>
    <dgm:cxn modelId="{25399E61-01D6-4FC0-A18B-A700AF540A5E}" type="presParOf" srcId="{071DDC7C-D6D6-48C1-8C67-81C0860C4DB1}" destId="{C069967C-933E-47AA-90A0-4C9BEC85127F}" srcOrd="0" destOrd="0" presId="urn:microsoft.com/office/officeart/2008/layout/HorizontalMultiLevelHierarchy"/>
    <dgm:cxn modelId="{03DACEFE-4A2E-4A95-87CC-459923FFA508}" type="presParOf" srcId="{0AC04314-E4DF-4444-862E-B0AFF422DF8B}" destId="{5D2273A7-EC46-460A-A92A-9FFF6AC64C62}" srcOrd="7" destOrd="0" presId="urn:microsoft.com/office/officeart/2008/layout/HorizontalMultiLevelHierarchy"/>
    <dgm:cxn modelId="{60017E1E-ACB9-43A1-B87A-1FD52AF151CC}" type="presParOf" srcId="{5D2273A7-EC46-460A-A92A-9FFF6AC64C62}" destId="{566E08B2-F9FC-4C12-B722-862D02AE44BE}" srcOrd="0" destOrd="0" presId="urn:microsoft.com/office/officeart/2008/layout/HorizontalMultiLevelHierarchy"/>
    <dgm:cxn modelId="{8DF464D7-E42F-46FA-83E6-7D570B19DC97}" type="presParOf" srcId="{5D2273A7-EC46-460A-A92A-9FFF6AC64C62}" destId="{246AEAF5-8F4A-4920-BA94-E9D348BFFA8B}" srcOrd="1" destOrd="0" presId="urn:microsoft.com/office/officeart/2008/layout/HorizontalMultiLevelHierarchy"/>
    <dgm:cxn modelId="{148D0404-9F3B-4B63-A04B-2CD334A6FE9F}" type="presParOf" srcId="{095BC5D5-8000-4822-BB1A-14AFB4C9CCD3}" destId="{44E8C685-DBD9-4A99-94CC-D396A2ED34F8}" srcOrd="2" destOrd="0" presId="urn:microsoft.com/office/officeart/2008/layout/HorizontalMultiLevelHierarchy"/>
    <dgm:cxn modelId="{9077CCCA-62D3-47A5-A2F9-EA63A8B0A221}" type="presParOf" srcId="{44E8C685-DBD9-4A99-94CC-D396A2ED34F8}" destId="{75F5B138-A5BE-4AC9-A3B2-76907AE50605}" srcOrd="0" destOrd="0" presId="urn:microsoft.com/office/officeart/2008/layout/HorizontalMultiLevelHierarchy"/>
    <dgm:cxn modelId="{12EFBE21-7FA9-4D45-9D7B-C49F5F690160}" type="presParOf" srcId="{095BC5D5-8000-4822-BB1A-14AFB4C9CCD3}" destId="{94580AB1-05FC-4FBA-B496-396A9314B614}" srcOrd="3" destOrd="0" presId="urn:microsoft.com/office/officeart/2008/layout/HorizontalMultiLevelHierarchy"/>
    <dgm:cxn modelId="{125AEAEE-F553-42AC-87CC-2F9E673C8E68}" type="presParOf" srcId="{94580AB1-05FC-4FBA-B496-396A9314B614}" destId="{0B0F1D44-6779-4CBD-A338-5C38930C625B}" srcOrd="0" destOrd="0" presId="urn:microsoft.com/office/officeart/2008/layout/HorizontalMultiLevelHierarchy"/>
    <dgm:cxn modelId="{BBA97F43-1CC5-432D-B6CF-B50BB9FDFED5}" type="presParOf" srcId="{94580AB1-05FC-4FBA-B496-396A9314B614}" destId="{BE2D13F5-E095-4FAE-9EC0-556167B55BFF}" srcOrd="1" destOrd="0" presId="urn:microsoft.com/office/officeart/2008/layout/HorizontalMultiLevelHierarchy"/>
    <dgm:cxn modelId="{4479699D-0688-4088-BE90-639B288E0CE1}" type="presParOf" srcId="{BE2D13F5-E095-4FAE-9EC0-556167B55BFF}" destId="{8870D3BA-D2C8-4E4F-AFD7-465A14498DBC}" srcOrd="0" destOrd="0" presId="urn:microsoft.com/office/officeart/2008/layout/HorizontalMultiLevelHierarchy"/>
    <dgm:cxn modelId="{7914DE85-4B34-4570-B0DB-8860EF013B36}" type="presParOf" srcId="{8870D3BA-D2C8-4E4F-AFD7-465A14498DBC}" destId="{79FC6043-0C2C-4794-B009-B1BE9C2C0509}" srcOrd="0" destOrd="0" presId="urn:microsoft.com/office/officeart/2008/layout/HorizontalMultiLevelHierarchy"/>
    <dgm:cxn modelId="{EE1AA78C-8B14-4D7D-B0C4-899EA8B8AEB8}" type="presParOf" srcId="{BE2D13F5-E095-4FAE-9EC0-556167B55BFF}" destId="{31CFAED1-D334-45D9-8895-6F825CBA5D23}" srcOrd="1" destOrd="0" presId="urn:microsoft.com/office/officeart/2008/layout/HorizontalMultiLevelHierarchy"/>
    <dgm:cxn modelId="{A0BBBBC3-2D01-4756-8AFD-153618EB5BEC}" type="presParOf" srcId="{31CFAED1-D334-45D9-8895-6F825CBA5D23}" destId="{D46CFCAF-2F34-4888-9774-7BB8FEB229AC}" srcOrd="0" destOrd="0" presId="urn:microsoft.com/office/officeart/2008/layout/HorizontalMultiLevelHierarchy"/>
    <dgm:cxn modelId="{B562621C-5C3F-4C2A-940E-AF9814231002}" type="presParOf" srcId="{31CFAED1-D334-45D9-8895-6F825CBA5D23}" destId="{8AF16E96-1A73-4BDA-AD28-47CC635CA815}" srcOrd="1" destOrd="0" presId="urn:microsoft.com/office/officeart/2008/layout/HorizontalMultiLevelHierarchy"/>
    <dgm:cxn modelId="{70024E87-0E4B-4998-B8C8-A741CDD60380}" type="presParOf" srcId="{BE2D13F5-E095-4FAE-9EC0-556167B55BFF}" destId="{1B762F0E-4A53-41A0-BFA3-94D7E8C3E5F7}" srcOrd="2" destOrd="0" presId="urn:microsoft.com/office/officeart/2008/layout/HorizontalMultiLevelHierarchy"/>
    <dgm:cxn modelId="{9AD69974-43DE-4169-AF75-AD6B550062D3}" type="presParOf" srcId="{1B762F0E-4A53-41A0-BFA3-94D7E8C3E5F7}" destId="{8823AA46-2D4B-4D6B-A003-6D1FE9F40D99}" srcOrd="0" destOrd="0" presId="urn:microsoft.com/office/officeart/2008/layout/HorizontalMultiLevelHierarchy"/>
    <dgm:cxn modelId="{0E4677D5-E172-44E1-A184-D44D01326AC9}" type="presParOf" srcId="{BE2D13F5-E095-4FAE-9EC0-556167B55BFF}" destId="{91776E35-8272-4E27-8CCF-3EE49A1E614D}" srcOrd="3" destOrd="0" presId="urn:microsoft.com/office/officeart/2008/layout/HorizontalMultiLevelHierarchy"/>
    <dgm:cxn modelId="{512E3B31-1D32-4DCB-8FF3-468C3666B2AA}" type="presParOf" srcId="{91776E35-8272-4E27-8CCF-3EE49A1E614D}" destId="{AD39B9BB-F075-4111-B274-A839C32C3C1B}" srcOrd="0" destOrd="0" presId="urn:microsoft.com/office/officeart/2008/layout/HorizontalMultiLevelHierarchy"/>
    <dgm:cxn modelId="{87B1294C-EA0F-42ED-BBC4-A723A4520B54}" type="presParOf" srcId="{91776E35-8272-4E27-8CCF-3EE49A1E614D}" destId="{F574B839-11EF-4296-A4E5-4263BED005F7}" srcOrd="1" destOrd="0" presId="urn:microsoft.com/office/officeart/2008/layout/HorizontalMultiLevelHierarchy"/>
    <dgm:cxn modelId="{9EF2D91C-5311-4D51-88A5-BFBA7A212CB6}" type="presParOf" srcId="{095BC5D5-8000-4822-BB1A-14AFB4C9CCD3}" destId="{C51B779F-E6C3-45E8-ABF1-F1791A411EE3}" srcOrd="4" destOrd="0" presId="urn:microsoft.com/office/officeart/2008/layout/HorizontalMultiLevelHierarchy"/>
    <dgm:cxn modelId="{92CC9E8E-99D2-49E0-9E66-981D57E6D3E1}" type="presParOf" srcId="{C51B779F-E6C3-45E8-ABF1-F1791A411EE3}" destId="{F4E8A3A1-F98F-46AA-A808-F8F5E5537C1B}" srcOrd="0" destOrd="0" presId="urn:microsoft.com/office/officeart/2008/layout/HorizontalMultiLevelHierarchy"/>
    <dgm:cxn modelId="{377E8C89-4555-48B7-977C-15D2ECA29CCA}" type="presParOf" srcId="{095BC5D5-8000-4822-BB1A-14AFB4C9CCD3}" destId="{06E0CAEE-A493-4716-96A5-AEDB847B00A8}" srcOrd="5" destOrd="0" presId="urn:microsoft.com/office/officeart/2008/layout/HorizontalMultiLevelHierarchy"/>
    <dgm:cxn modelId="{B4788ADF-F556-4FE5-83B9-99A8AAE3BDB5}" type="presParOf" srcId="{06E0CAEE-A493-4716-96A5-AEDB847B00A8}" destId="{E628A958-B10A-4385-8C07-073D74DF6B91}" srcOrd="0" destOrd="0" presId="urn:microsoft.com/office/officeart/2008/layout/HorizontalMultiLevelHierarchy"/>
    <dgm:cxn modelId="{0D7F43FB-0AB2-4474-8233-F134BF88DD88}" type="presParOf" srcId="{06E0CAEE-A493-4716-96A5-AEDB847B00A8}" destId="{3E924AC1-DCA6-4FD2-93D6-0AE08041D952}" srcOrd="1" destOrd="0" presId="urn:microsoft.com/office/officeart/2008/layout/HorizontalMultiLevelHierarchy"/>
    <dgm:cxn modelId="{ED85A3F1-6D8D-4C15-B04D-325079CA4B34}" type="presParOf" srcId="{3E924AC1-DCA6-4FD2-93D6-0AE08041D952}" destId="{793F47F3-6F5C-4602-8B0F-83EA99FAB3AD}" srcOrd="0" destOrd="0" presId="urn:microsoft.com/office/officeart/2008/layout/HorizontalMultiLevelHierarchy"/>
    <dgm:cxn modelId="{89B1E5E0-30F1-4B6F-B76E-94BD53C81991}" type="presParOf" srcId="{793F47F3-6F5C-4602-8B0F-83EA99FAB3AD}" destId="{C6B71E4A-6E9C-4653-9DCF-E6C85DC57DDC}" srcOrd="0" destOrd="0" presId="urn:microsoft.com/office/officeart/2008/layout/HorizontalMultiLevelHierarchy"/>
    <dgm:cxn modelId="{931FFD28-8309-4D51-89DD-BA31A6A95F3A}" type="presParOf" srcId="{3E924AC1-DCA6-4FD2-93D6-0AE08041D952}" destId="{83F3BD80-AF3D-4F60-8CF5-8F7D6359F514}" srcOrd="1" destOrd="0" presId="urn:microsoft.com/office/officeart/2008/layout/HorizontalMultiLevelHierarchy"/>
    <dgm:cxn modelId="{DDA340C2-DE4C-4DCB-A348-FB934001FF13}" type="presParOf" srcId="{83F3BD80-AF3D-4F60-8CF5-8F7D6359F514}" destId="{A0814FCD-E7C4-41CF-AC6D-E40DFD37039B}" srcOrd="0" destOrd="0" presId="urn:microsoft.com/office/officeart/2008/layout/HorizontalMultiLevelHierarchy"/>
    <dgm:cxn modelId="{E5BEFA78-EA95-4FF0-A2C4-210A3B1FA19D}" type="presParOf" srcId="{83F3BD80-AF3D-4F60-8CF5-8F7D6359F514}" destId="{48775D00-3776-4BF1-BA7E-C399C4980F0D}" srcOrd="1" destOrd="0" presId="urn:microsoft.com/office/officeart/2008/layout/HorizontalMultiLevelHierarchy"/>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93F47F3-6F5C-4602-8B0F-83EA99FAB3AD}">
      <dsp:nvSpPr>
        <dsp:cNvPr id="0" name=""/>
        <dsp:cNvSpPr/>
      </dsp:nvSpPr>
      <dsp:spPr>
        <a:xfrm>
          <a:off x="2750622" y="4656924"/>
          <a:ext cx="364948" cy="91440"/>
        </a:xfrm>
        <a:custGeom>
          <a:avLst/>
          <a:gdLst/>
          <a:ahLst/>
          <a:cxnLst/>
          <a:rect l="0" t="0" r="0" b="0"/>
          <a:pathLst>
            <a:path>
              <a:moveTo>
                <a:pt x="0" y="49731"/>
              </a:moveTo>
              <a:lnTo>
                <a:pt x="182474" y="49731"/>
              </a:lnTo>
              <a:lnTo>
                <a:pt x="182474" y="45720"/>
              </a:lnTo>
              <a:lnTo>
                <a:pt x="364948" y="45720"/>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solidFill>
              <a:schemeClr val="tx1"/>
            </a:solidFill>
          </a:endParaRPr>
        </a:p>
      </dsp:txBody>
      <dsp:txXfrm>
        <a:off x="2923972" y="4693520"/>
        <a:ext cx="18248" cy="18248"/>
      </dsp:txXfrm>
    </dsp:sp>
    <dsp:sp modelId="{C51B779F-E6C3-45E8-ABF1-F1791A411EE3}">
      <dsp:nvSpPr>
        <dsp:cNvPr id="0" name=""/>
        <dsp:cNvSpPr/>
      </dsp:nvSpPr>
      <dsp:spPr>
        <a:xfrm>
          <a:off x="560929" y="3115890"/>
          <a:ext cx="364948" cy="1590765"/>
        </a:xfrm>
        <a:custGeom>
          <a:avLst/>
          <a:gdLst/>
          <a:ahLst/>
          <a:cxnLst/>
          <a:rect l="0" t="0" r="0" b="0"/>
          <a:pathLst>
            <a:path>
              <a:moveTo>
                <a:pt x="0" y="0"/>
              </a:moveTo>
              <a:lnTo>
                <a:pt x="182474" y="0"/>
              </a:lnTo>
              <a:lnTo>
                <a:pt x="182474" y="1590765"/>
              </a:lnTo>
              <a:lnTo>
                <a:pt x="364948" y="1590765"/>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fr-FR" sz="1050" kern="1200">
            <a:solidFill>
              <a:schemeClr val="tx1"/>
            </a:solidFill>
          </a:endParaRPr>
        </a:p>
      </dsp:txBody>
      <dsp:txXfrm>
        <a:off x="702601" y="3870471"/>
        <a:ext cx="81604" cy="81604"/>
      </dsp:txXfrm>
    </dsp:sp>
    <dsp:sp modelId="{1B762F0E-4A53-41A0-BFA3-94D7E8C3E5F7}">
      <dsp:nvSpPr>
        <dsp:cNvPr id="0" name=""/>
        <dsp:cNvSpPr/>
      </dsp:nvSpPr>
      <dsp:spPr>
        <a:xfrm>
          <a:off x="2750622" y="3602079"/>
          <a:ext cx="364948" cy="347702"/>
        </a:xfrm>
        <a:custGeom>
          <a:avLst/>
          <a:gdLst/>
          <a:ahLst/>
          <a:cxnLst/>
          <a:rect l="0" t="0" r="0" b="0"/>
          <a:pathLst>
            <a:path>
              <a:moveTo>
                <a:pt x="0" y="0"/>
              </a:moveTo>
              <a:lnTo>
                <a:pt x="182474" y="0"/>
              </a:lnTo>
              <a:lnTo>
                <a:pt x="182474" y="347702"/>
              </a:lnTo>
              <a:lnTo>
                <a:pt x="364948" y="347702"/>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44500">
            <a:lnSpc>
              <a:spcPct val="90000"/>
            </a:lnSpc>
            <a:spcBef>
              <a:spcPct val="0"/>
            </a:spcBef>
            <a:spcAft>
              <a:spcPct val="35000"/>
            </a:spcAft>
            <a:buNone/>
          </a:pPr>
          <a:endParaRPr lang="fr-FR" sz="1000" kern="1200">
            <a:solidFill>
              <a:schemeClr val="tx1"/>
            </a:solidFill>
          </a:endParaRPr>
        </a:p>
      </dsp:txBody>
      <dsp:txXfrm>
        <a:off x="2920494" y="3763329"/>
        <a:ext cx="25203" cy="25203"/>
      </dsp:txXfrm>
    </dsp:sp>
    <dsp:sp modelId="{8870D3BA-D2C8-4E4F-AFD7-465A14498DBC}">
      <dsp:nvSpPr>
        <dsp:cNvPr id="0" name=""/>
        <dsp:cNvSpPr/>
      </dsp:nvSpPr>
      <dsp:spPr>
        <a:xfrm>
          <a:off x="2750622" y="3254376"/>
          <a:ext cx="364948" cy="347702"/>
        </a:xfrm>
        <a:custGeom>
          <a:avLst/>
          <a:gdLst/>
          <a:ahLst/>
          <a:cxnLst/>
          <a:rect l="0" t="0" r="0" b="0"/>
          <a:pathLst>
            <a:path>
              <a:moveTo>
                <a:pt x="0" y="347702"/>
              </a:moveTo>
              <a:lnTo>
                <a:pt x="182474" y="347702"/>
              </a:lnTo>
              <a:lnTo>
                <a:pt x="182474" y="0"/>
              </a:lnTo>
              <a:lnTo>
                <a:pt x="364948" y="0"/>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fr-FR" sz="1050" kern="1200">
            <a:solidFill>
              <a:schemeClr val="tx1"/>
            </a:solidFill>
          </a:endParaRPr>
        </a:p>
      </dsp:txBody>
      <dsp:txXfrm>
        <a:off x="2920494" y="3415626"/>
        <a:ext cx="25203" cy="25203"/>
      </dsp:txXfrm>
    </dsp:sp>
    <dsp:sp modelId="{44E8C685-DBD9-4A99-94CC-D396A2ED34F8}">
      <dsp:nvSpPr>
        <dsp:cNvPr id="0" name=""/>
        <dsp:cNvSpPr/>
      </dsp:nvSpPr>
      <dsp:spPr>
        <a:xfrm>
          <a:off x="560929" y="3115890"/>
          <a:ext cx="364948" cy="486188"/>
        </a:xfrm>
        <a:custGeom>
          <a:avLst/>
          <a:gdLst/>
          <a:ahLst/>
          <a:cxnLst/>
          <a:rect l="0" t="0" r="0" b="0"/>
          <a:pathLst>
            <a:path>
              <a:moveTo>
                <a:pt x="0" y="0"/>
              </a:moveTo>
              <a:lnTo>
                <a:pt x="182474" y="0"/>
              </a:lnTo>
              <a:lnTo>
                <a:pt x="182474" y="486188"/>
              </a:lnTo>
              <a:lnTo>
                <a:pt x="364948" y="486188"/>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solidFill>
              <a:schemeClr val="tx1"/>
            </a:solidFill>
          </a:endParaRPr>
        </a:p>
      </dsp:txBody>
      <dsp:txXfrm>
        <a:off x="728205" y="3343787"/>
        <a:ext cx="30396" cy="30396"/>
      </dsp:txXfrm>
    </dsp:sp>
    <dsp:sp modelId="{071DDC7C-D6D6-48C1-8C67-81C0860C4DB1}">
      <dsp:nvSpPr>
        <dsp:cNvPr id="0" name=""/>
        <dsp:cNvSpPr/>
      </dsp:nvSpPr>
      <dsp:spPr>
        <a:xfrm>
          <a:off x="2750622" y="1515862"/>
          <a:ext cx="364948" cy="1043108"/>
        </a:xfrm>
        <a:custGeom>
          <a:avLst/>
          <a:gdLst/>
          <a:ahLst/>
          <a:cxnLst/>
          <a:rect l="0" t="0" r="0" b="0"/>
          <a:pathLst>
            <a:path>
              <a:moveTo>
                <a:pt x="0" y="0"/>
              </a:moveTo>
              <a:lnTo>
                <a:pt x="182474" y="0"/>
              </a:lnTo>
              <a:lnTo>
                <a:pt x="182474" y="1043108"/>
              </a:lnTo>
              <a:lnTo>
                <a:pt x="364948" y="1043108"/>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solidFill>
              <a:schemeClr val="tx1"/>
            </a:solidFill>
          </a:endParaRPr>
        </a:p>
      </dsp:txBody>
      <dsp:txXfrm>
        <a:off x="2905468" y="2009789"/>
        <a:ext cx="55255" cy="55255"/>
      </dsp:txXfrm>
    </dsp:sp>
    <dsp:sp modelId="{9B3566E7-C260-4764-AAAC-D836EE8D6BE4}">
      <dsp:nvSpPr>
        <dsp:cNvPr id="0" name=""/>
        <dsp:cNvSpPr/>
      </dsp:nvSpPr>
      <dsp:spPr>
        <a:xfrm>
          <a:off x="2750622" y="1515862"/>
          <a:ext cx="364948" cy="347702"/>
        </a:xfrm>
        <a:custGeom>
          <a:avLst/>
          <a:gdLst/>
          <a:ahLst/>
          <a:cxnLst/>
          <a:rect l="0" t="0" r="0" b="0"/>
          <a:pathLst>
            <a:path>
              <a:moveTo>
                <a:pt x="0" y="0"/>
              </a:moveTo>
              <a:lnTo>
                <a:pt x="182474" y="0"/>
              </a:lnTo>
              <a:lnTo>
                <a:pt x="182474" y="347702"/>
              </a:lnTo>
              <a:lnTo>
                <a:pt x="364948" y="347702"/>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solidFill>
              <a:schemeClr val="tx1"/>
            </a:solidFill>
          </a:endParaRPr>
        </a:p>
      </dsp:txBody>
      <dsp:txXfrm>
        <a:off x="2920494" y="1677112"/>
        <a:ext cx="25203" cy="25203"/>
      </dsp:txXfrm>
    </dsp:sp>
    <dsp:sp modelId="{CEDA9F54-AA47-42DB-8B52-7C4ABECF304A}">
      <dsp:nvSpPr>
        <dsp:cNvPr id="0" name=""/>
        <dsp:cNvSpPr/>
      </dsp:nvSpPr>
      <dsp:spPr>
        <a:xfrm>
          <a:off x="2750622" y="1168159"/>
          <a:ext cx="364948" cy="347702"/>
        </a:xfrm>
        <a:custGeom>
          <a:avLst/>
          <a:gdLst/>
          <a:ahLst/>
          <a:cxnLst/>
          <a:rect l="0" t="0" r="0" b="0"/>
          <a:pathLst>
            <a:path>
              <a:moveTo>
                <a:pt x="0" y="347702"/>
              </a:moveTo>
              <a:lnTo>
                <a:pt x="182474" y="347702"/>
              </a:lnTo>
              <a:lnTo>
                <a:pt x="182474" y="0"/>
              </a:lnTo>
              <a:lnTo>
                <a:pt x="364948" y="0"/>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fr-FR" sz="500" kern="1200">
            <a:solidFill>
              <a:schemeClr val="tx1"/>
            </a:solidFill>
          </a:endParaRPr>
        </a:p>
      </dsp:txBody>
      <dsp:txXfrm>
        <a:off x="2920494" y="1329409"/>
        <a:ext cx="25203" cy="25203"/>
      </dsp:txXfrm>
    </dsp:sp>
    <dsp:sp modelId="{3E8BC778-D34A-45CB-B4EC-D217B6AB3209}">
      <dsp:nvSpPr>
        <dsp:cNvPr id="0" name=""/>
        <dsp:cNvSpPr/>
      </dsp:nvSpPr>
      <dsp:spPr>
        <a:xfrm>
          <a:off x="2750622" y="472754"/>
          <a:ext cx="364948" cy="1043108"/>
        </a:xfrm>
        <a:custGeom>
          <a:avLst/>
          <a:gdLst/>
          <a:ahLst/>
          <a:cxnLst/>
          <a:rect l="0" t="0" r="0" b="0"/>
          <a:pathLst>
            <a:path>
              <a:moveTo>
                <a:pt x="0" y="1043108"/>
              </a:moveTo>
              <a:lnTo>
                <a:pt x="182474" y="1043108"/>
              </a:lnTo>
              <a:lnTo>
                <a:pt x="182474" y="0"/>
              </a:lnTo>
              <a:lnTo>
                <a:pt x="364948" y="0"/>
              </a:lnTo>
            </a:path>
          </a:pathLst>
        </a:custGeom>
        <a:noFill/>
        <a:ln w="12700" cap="flat" cmpd="sng" algn="ctr">
          <a:solidFill>
            <a:schemeClr val="dk2">
              <a:shade val="8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55600">
            <a:lnSpc>
              <a:spcPct val="90000"/>
            </a:lnSpc>
            <a:spcBef>
              <a:spcPct val="0"/>
            </a:spcBef>
            <a:spcAft>
              <a:spcPct val="35000"/>
            </a:spcAft>
            <a:buNone/>
          </a:pPr>
          <a:endParaRPr lang="fr-FR" sz="800" kern="1200">
            <a:solidFill>
              <a:schemeClr val="tx1"/>
            </a:solidFill>
          </a:endParaRPr>
        </a:p>
      </dsp:txBody>
      <dsp:txXfrm>
        <a:off x="2905468" y="966680"/>
        <a:ext cx="55255" cy="55255"/>
      </dsp:txXfrm>
    </dsp:sp>
    <dsp:sp modelId="{C09DD356-A5DC-46B9-838D-45B73D29ED11}">
      <dsp:nvSpPr>
        <dsp:cNvPr id="0" name=""/>
        <dsp:cNvSpPr/>
      </dsp:nvSpPr>
      <dsp:spPr>
        <a:xfrm>
          <a:off x="560929" y="1515862"/>
          <a:ext cx="364948" cy="1600028"/>
        </a:xfrm>
        <a:custGeom>
          <a:avLst/>
          <a:gdLst/>
          <a:ahLst/>
          <a:cxnLst/>
          <a:rect l="0" t="0" r="0" b="0"/>
          <a:pathLst>
            <a:path>
              <a:moveTo>
                <a:pt x="0" y="1600028"/>
              </a:moveTo>
              <a:lnTo>
                <a:pt x="182474" y="1600028"/>
              </a:lnTo>
              <a:lnTo>
                <a:pt x="182474" y="0"/>
              </a:lnTo>
              <a:lnTo>
                <a:pt x="364948" y="0"/>
              </a:lnTo>
            </a:path>
          </a:pathLst>
        </a:custGeom>
        <a:noFill/>
        <a:ln w="12700" cap="flat" cmpd="sng" algn="ctr">
          <a:solidFill>
            <a:schemeClr val="dk2">
              <a:shade val="60000"/>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466725">
            <a:lnSpc>
              <a:spcPct val="90000"/>
            </a:lnSpc>
            <a:spcBef>
              <a:spcPct val="0"/>
            </a:spcBef>
            <a:spcAft>
              <a:spcPct val="35000"/>
            </a:spcAft>
            <a:buNone/>
          </a:pPr>
          <a:endParaRPr lang="fr-FR" sz="1050" kern="1200">
            <a:solidFill>
              <a:schemeClr val="tx1"/>
            </a:solidFill>
          </a:endParaRPr>
        </a:p>
      </dsp:txBody>
      <dsp:txXfrm>
        <a:off x="702375" y="2274848"/>
        <a:ext cx="82056" cy="82056"/>
      </dsp:txXfrm>
    </dsp:sp>
    <dsp:sp modelId="{CD5C8CA9-8BDA-4985-93A4-53E4B61296F4}">
      <dsp:nvSpPr>
        <dsp:cNvPr id="0" name=""/>
        <dsp:cNvSpPr/>
      </dsp:nvSpPr>
      <dsp:spPr>
        <a:xfrm rot="16200000">
          <a:off x="-1181244" y="2837728"/>
          <a:ext cx="2928023" cy="5563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1244600">
            <a:lnSpc>
              <a:spcPct val="90000"/>
            </a:lnSpc>
            <a:spcBef>
              <a:spcPct val="0"/>
            </a:spcBef>
            <a:spcAft>
              <a:spcPct val="35000"/>
            </a:spcAft>
            <a:buNone/>
          </a:pPr>
          <a:r>
            <a:rPr lang="fr-FR" sz="2800" b="1" kern="1200" dirty="0">
              <a:solidFill>
                <a:schemeClr val="tx1"/>
              </a:solidFill>
            </a:rPr>
            <a:t>PRIME</a:t>
          </a:r>
        </a:p>
      </dsp:txBody>
      <dsp:txXfrm>
        <a:off x="-1181244" y="2837728"/>
        <a:ext cx="2928023" cy="556324"/>
      </dsp:txXfrm>
    </dsp:sp>
    <dsp:sp modelId="{2710F7F6-C9F7-4C60-BAF9-7F5166441C89}">
      <dsp:nvSpPr>
        <dsp:cNvPr id="0" name=""/>
        <dsp:cNvSpPr/>
      </dsp:nvSpPr>
      <dsp:spPr>
        <a:xfrm>
          <a:off x="925877" y="1028483"/>
          <a:ext cx="1824744" cy="97475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chemeClr val="tx1"/>
              </a:solidFill>
            </a:rPr>
            <a:t>Sub</a:t>
          </a:r>
          <a:r>
            <a:rPr lang="fr-FR" sz="1600" b="1" kern="1200" dirty="0">
              <a:solidFill>
                <a:schemeClr val="tx1"/>
              </a:solidFill>
            </a:rPr>
            <a:t>-métrique</a:t>
          </a:r>
          <a:endParaRPr lang="fr-FR" sz="1200" b="1" kern="1200" dirty="0">
            <a:solidFill>
              <a:schemeClr val="tx1"/>
            </a:solidFill>
          </a:endParaRPr>
        </a:p>
        <a:p>
          <a:pPr marL="0" lvl="0" indent="0" algn="ctr" defTabSz="711200">
            <a:lnSpc>
              <a:spcPct val="90000"/>
            </a:lnSpc>
            <a:spcBef>
              <a:spcPct val="0"/>
            </a:spcBef>
            <a:spcAft>
              <a:spcPct val="35000"/>
            </a:spcAft>
            <a:buNone/>
          </a:pPr>
          <a:r>
            <a:rPr lang="fr-FR" sz="1050" kern="1200" dirty="0">
              <a:solidFill>
                <a:srgbClr val="0070C0"/>
              </a:solidFill>
              <a:latin typeface="Calibri" panose="020F0502020204030204" pitchFamily="34" charset="0"/>
              <a:ea typeface="Calibri" panose="020F0502020204030204" pitchFamily="34" charset="0"/>
            </a:rPr>
            <a:t>Volume réactionnel ≥ à 1dm3 </a:t>
          </a:r>
        </a:p>
        <a:p>
          <a:pPr marL="0" lvl="0" indent="0" algn="ctr" defTabSz="711200">
            <a:lnSpc>
              <a:spcPct val="90000"/>
            </a:lnSpc>
            <a:spcBef>
              <a:spcPct val="0"/>
            </a:spcBef>
            <a:spcAft>
              <a:spcPct val="35000"/>
            </a:spcAft>
            <a:buNone/>
          </a:pPr>
          <a:r>
            <a:rPr lang="fr-FR" sz="1050" kern="1200" dirty="0">
              <a:solidFill>
                <a:srgbClr val="0070C0"/>
              </a:solidFill>
              <a:latin typeface="Calibri" panose="020F0502020204030204" pitchFamily="34" charset="0"/>
              <a:ea typeface="Calibri" panose="020F0502020204030204" pitchFamily="34" charset="0"/>
            </a:rPr>
            <a:t>ou section de transfert ≥ 1dm2</a:t>
          </a:r>
          <a:endParaRPr lang="fr-FR" sz="1050" kern="1200" dirty="0">
            <a:solidFill>
              <a:schemeClr val="tx1"/>
            </a:solidFill>
          </a:endParaRPr>
        </a:p>
      </dsp:txBody>
      <dsp:txXfrm>
        <a:off x="925877" y="1028483"/>
        <a:ext cx="1824744" cy="974758"/>
      </dsp:txXfrm>
    </dsp:sp>
    <dsp:sp modelId="{B62A06CA-9784-42DF-A226-29B5AE0956A2}">
      <dsp:nvSpPr>
        <dsp:cNvPr id="0" name=""/>
        <dsp:cNvSpPr/>
      </dsp:nvSpPr>
      <dsp:spPr>
        <a:xfrm>
          <a:off x="3115570" y="194592"/>
          <a:ext cx="1528168" cy="556324"/>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dirty="0">
              <a:solidFill>
                <a:schemeClr val="tx1"/>
              </a:solidFill>
            </a:rPr>
            <a:t>  Colonnes / </a:t>
          </a:r>
          <a:r>
            <a:rPr lang="fr-FR" sz="1200" b="1" kern="1200" dirty="0" err="1">
              <a:solidFill>
                <a:schemeClr val="tx1"/>
              </a:solidFill>
            </a:rPr>
            <a:t>batchs</a:t>
          </a:r>
          <a:endParaRPr lang="fr-FR" sz="1200" b="1" kern="1200" dirty="0">
            <a:solidFill>
              <a:schemeClr val="tx1"/>
            </a:solidFill>
          </a:endParaRPr>
        </a:p>
      </dsp:txBody>
      <dsp:txXfrm>
        <a:off x="3115570" y="194592"/>
        <a:ext cx="1528168" cy="556324"/>
      </dsp:txXfrm>
    </dsp:sp>
    <dsp:sp modelId="{978439B9-C00E-447B-991A-8E4FBFD46BB9}">
      <dsp:nvSpPr>
        <dsp:cNvPr id="0" name=""/>
        <dsp:cNvSpPr/>
      </dsp:nvSpPr>
      <dsp:spPr>
        <a:xfrm>
          <a:off x="3115570" y="889997"/>
          <a:ext cx="1528168" cy="5563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a:solidFill>
                <a:schemeClr val="tx1"/>
              </a:solidFill>
            </a:rPr>
            <a:t>  Lysimètres</a:t>
          </a:r>
          <a:endParaRPr lang="fr-FR" sz="1200" b="1" kern="1200" dirty="0">
            <a:solidFill>
              <a:schemeClr val="tx1"/>
            </a:solidFill>
          </a:endParaRPr>
        </a:p>
      </dsp:txBody>
      <dsp:txXfrm>
        <a:off x="3115570" y="889997"/>
        <a:ext cx="1528168" cy="556324"/>
      </dsp:txXfrm>
    </dsp:sp>
    <dsp:sp modelId="{43AD74ED-48D5-4FE5-A1F7-46514CC5C4B1}">
      <dsp:nvSpPr>
        <dsp:cNvPr id="0" name=""/>
        <dsp:cNvSpPr/>
      </dsp:nvSpPr>
      <dsp:spPr>
        <a:xfrm>
          <a:off x="3115570" y="1585403"/>
          <a:ext cx="1528168" cy="5563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dirty="0">
              <a:solidFill>
                <a:schemeClr val="tx1"/>
              </a:solidFill>
            </a:rPr>
            <a:t>  ORIGAMI</a:t>
          </a:r>
        </a:p>
      </dsp:txBody>
      <dsp:txXfrm>
        <a:off x="3115570" y="1585403"/>
        <a:ext cx="1528168" cy="556324"/>
      </dsp:txXfrm>
    </dsp:sp>
    <dsp:sp modelId="{566E08B2-F9FC-4C12-B722-862D02AE44BE}">
      <dsp:nvSpPr>
        <dsp:cNvPr id="0" name=""/>
        <dsp:cNvSpPr/>
      </dsp:nvSpPr>
      <dsp:spPr>
        <a:xfrm>
          <a:off x="3115570" y="2280808"/>
          <a:ext cx="1528168" cy="556324"/>
        </a:xfrm>
        <a:prstGeom prst="rect">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a:solidFill>
                <a:schemeClr val="tx1"/>
              </a:solidFill>
            </a:rPr>
            <a:t>  Bac2D</a:t>
          </a:r>
          <a:endParaRPr lang="fr-FR" sz="1200" b="1" kern="1200" dirty="0">
            <a:solidFill>
              <a:schemeClr val="tx1"/>
            </a:solidFill>
          </a:endParaRPr>
        </a:p>
      </dsp:txBody>
      <dsp:txXfrm>
        <a:off x="3115570" y="2280808"/>
        <a:ext cx="1528168" cy="556324"/>
      </dsp:txXfrm>
    </dsp:sp>
    <dsp:sp modelId="{0B0F1D44-6779-4CBD-A338-5C38930C625B}">
      <dsp:nvSpPr>
        <dsp:cNvPr id="0" name=""/>
        <dsp:cNvSpPr/>
      </dsp:nvSpPr>
      <dsp:spPr>
        <a:xfrm>
          <a:off x="925877" y="3114700"/>
          <a:ext cx="1824744" cy="97475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a:solidFill>
                <a:srgbClr val="E87B1C"/>
              </a:solidFill>
            </a:rPr>
            <a:t>Métrique</a:t>
          </a:r>
          <a:endParaRPr lang="fr-FR" sz="1200" b="1" kern="1200" dirty="0">
            <a:solidFill>
              <a:srgbClr val="E87B1C"/>
            </a:solidFill>
          </a:endParaRPr>
        </a:p>
        <a:p>
          <a:pPr marL="0" lvl="0" indent="0" algn="ctr" defTabSz="711200">
            <a:lnSpc>
              <a:spcPct val="90000"/>
            </a:lnSpc>
            <a:spcBef>
              <a:spcPct val="0"/>
            </a:spcBef>
            <a:spcAft>
              <a:spcPct val="35000"/>
            </a:spcAft>
            <a:buNone/>
          </a:pPr>
          <a:r>
            <a:rPr lang="fr-FR" sz="1050" kern="1200" dirty="0">
              <a:solidFill>
                <a:srgbClr val="0070C0"/>
              </a:solidFill>
              <a:latin typeface="Calibri" panose="020F0502020204030204" pitchFamily="34" charset="0"/>
              <a:ea typeface="Calibri" panose="020F0502020204030204" pitchFamily="34" charset="0"/>
            </a:rPr>
            <a:t>Volume réactionnel ≥ à 1m3 </a:t>
          </a:r>
        </a:p>
        <a:p>
          <a:pPr marL="0" lvl="0" indent="0" algn="ctr" defTabSz="711200">
            <a:lnSpc>
              <a:spcPct val="90000"/>
            </a:lnSpc>
            <a:spcBef>
              <a:spcPct val="0"/>
            </a:spcBef>
            <a:spcAft>
              <a:spcPct val="35000"/>
            </a:spcAft>
            <a:buNone/>
          </a:pPr>
          <a:r>
            <a:rPr lang="fr-FR" sz="1050" kern="1200" dirty="0">
              <a:solidFill>
                <a:srgbClr val="0070C0"/>
              </a:solidFill>
              <a:latin typeface="Calibri" panose="020F0502020204030204" pitchFamily="34" charset="0"/>
              <a:ea typeface="Calibri" panose="020F0502020204030204" pitchFamily="34" charset="0"/>
            </a:rPr>
            <a:t>ou section de transfert ≥ 1m2</a:t>
          </a:r>
          <a:endParaRPr lang="fr-FR" sz="1050" kern="1200" dirty="0">
            <a:solidFill>
              <a:schemeClr val="tx1"/>
            </a:solidFill>
          </a:endParaRPr>
        </a:p>
      </dsp:txBody>
      <dsp:txXfrm>
        <a:off x="925877" y="3114700"/>
        <a:ext cx="1824744" cy="974758"/>
      </dsp:txXfrm>
    </dsp:sp>
    <dsp:sp modelId="{D46CFCAF-2F34-4888-9774-7BB8FEB229AC}">
      <dsp:nvSpPr>
        <dsp:cNvPr id="0" name=""/>
        <dsp:cNvSpPr/>
      </dsp:nvSpPr>
      <dsp:spPr>
        <a:xfrm>
          <a:off x="3115570" y="2976214"/>
          <a:ext cx="1528168" cy="5563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a:solidFill>
                <a:schemeClr val="tx1"/>
              </a:solidFill>
            </a:rPr>
            <a:t>  LABBIO</a:t>
          </a:r>
          <a:endParaRPr lang="fr-FR" sz="1200" b="1" kern="1200" dirty="0">
            <a:solidFill>
              <a:schemeClr val="tx1"/>
            </a:solidFill>
          </a:endParaRPr>
        </a:p>
      </dsp:txBody>
      <dsp:txXfrm>
        <a:off x="3115570" y="2976214"/>
        <a:ext cx="1528168" cy="556324"/>
      </dsp:txXfrm>
    </dsp:sp>
    <dsp:sp modelId="{AD39B9BB-F075-4111-B274-A839C32C3C1B}">
      <dsp:nvSpPr>
        <dsp:cNvPr id="0" name=""/>
        <dsp:cNvSpPr/>
      </dsp:nvSpPr>
      <dsp:spPr>
        <a:xfrm>
          <a:off x="3115570" y="3671619"/>
          <a:ext cx="1528168" cy="556324"/>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a:solidFill>
                <a:schemeClr val="tx1"/>
              </a:solidFill>
            </a:rPr>
            <a:t>  TRINAPPE</a:t>
          </a:r>
          <a:endParaRPr lang="fr-FR" sz="1200" b="1" kern="1200" dirty="0">
            <a:solidFill>
              <a:schemeClr val="tx1"/>
            </a:solidFill>
          </a:endParaRPr>
        </a:p>
      </dsp:txBody>
      <dsp:txXfrm>
        <a:off x="3115570" y="3671619"/>
        <a:ext cx="1528168" cy="556324"/>
      </dsp:txXfrm>
    </dsp:sp>
    <dsp:sp modelId="{E628A958-B10A-4385-8C07-073D74DF6B91}">
      <dsp:nvSpPr>
        <dsp:cNvPr id="0" name=""/>
        <dsp:cNvSpPr/>
      </dsp:nvSpPr>
      <dsp:spPr>
        <a:xfrm>
          <a:off x="925877" y="4219276"/>
          <a:ext cx="1824744" cy="974758"/>
        </a:xfrm>
        <a:prstGeom prst="rect">
          <a:avLst/>
        </a:prstGeom>
        <a:gradFill rotWithShape="0">
          <a:gsLst>
            <a:gs pos="0">
              <a:schemeClr val="lt1">
                <a:hueOff val="0"/>
                <a:satOff val="0"/>
                <a:lumOff val="0"/>
                <a:alphaOff val="0"/>
                <a:satMod val="103000"/>
                <a:lumMod val="102000"/>
                <a:tint val="94000"/>
              </a:schemeClr>
            </a:gs>
            <a:gs pos="50000">
              <a:schemeClr val="lt1">
                <a:hueOff val="0"/>
                <a:satOff val="0"/>
                <a:lumOff val="0"/>
                <a:alphaOff val="0"/>
                <a:satMod val="110000"/>
                <a:lumMod val="100000"/>
                <a:shade val="100000"/>
              </a:schemeClr>
            </a:gs>
            <a:gs pos="100000">
              <a:schemeClr val="l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fr-FR" sz="1600" b="1" kern="1200" dirty="0" err="1">
              <a:solidFill>
                <a:schemeClr val="tx1"/>
              </a:solidFill>
            </a:rPr>
            <a:t>Plurimétrique</a:t>
          </a:r>
          <a:endParaRPr lang="fr-FR" sz="1200" b="1" kern="1200" dirty="0">
            <a:solidFill>
              <a:schemeClr val="tx1"/>
            </a:solidFill>
          </a:endParaRPr>
        </a:p>
        <a:p>
          <a:pPr marL="0" lvl="0" indent="0" algn="ctr" defTabSz="711200">
            <a:lnSpc>
              <a:spcPct val="90000"/>
            </a:lnSpc>
            <a:spcBef>
              <a:spcPct val="0"/>
            </a:spcBef>
            <a:spcAft>
              <a:spcPct val="35000"/>
            </a:spcAft>
            <a:buNone/>
          </a:pPr>
          <a:r>
            <a:rPr lang="fr-FR" sz="1050" kern="1200" dirty="0">
              <a:solidFill>
                <a:srgbClr val="0070C0"/>
              </a:solidFill>
              <a:latin typeface="Calibri" panose="020F0502020204030204" pitchFamily="34" charset="0"/>
              <a:ea typeface="Calibri" panose="020F0502020204030204" pitchFamily="34" charset="0"/>
            </a:rPr>
            <a:t>Volume réactionnel ≥ à 10m3 </a:t>
          </a:r>
        </a:p>
        <a:p>
          <a:pPr marL="0" lvl="0" indent="0" algn="ctr" defTabSz="711200">
            <a:lnSpc>
              <a:spcPct val="90000"/>
            </a:lnSpc>
            <a:spcBef>
              <a:spcPct val="0"/>
            </a:spcBef>
            <a:spcAft>
              <a:spcPct val="35000"/>
            </a:spcAft>
            <a:buNone/>
          </a:pPr>
          <a:r>
            <a:rPr lang="fr-FR" sz="1050" kern="1200" dirty="0">
              <a:solidFill>
                <a:srgbClr val="0070C0"/>
              </a:solidFill>
              <a:latin typeface="Calibri" panose="020F0502020204030204" pitchFamily="34" charset="0"/>
              <a:ea typeface="Calibri" panose="020F0502020204030204" pitchFamily="34" charset="0"/>
            </a:rPr>
            <a:t>ou section de transfert ≥ 10m2</a:t>
          </a:r>
          <a:endParaRPr lang="fr-FR" sz="1050" kern="1200" dirty="0">
            <a:solidFill>
              <a:schemeClr val="tx1"/>
            </a:solidFill>
          </a:endParaRPr>
        </a:p>
      </dsp:txBody>
      <dsp:txXfrm>
        <a:off x="925877" y="4219276"/>
        <a:ext cx="1824744" cy="974758"/>
      </dsp:txXfrm>
    </dsp:sp>
    <dsp:sp modelId="{A0814FCD-E7C4-41CF-AC6D-E40DFD37039B}">
      <dsp:nvSpPr>
        <dsp:cNvPr id="0" name=""/>
        <dsp:cNvSpPr/>
      </dsp:nvSpPr>
      <dsp:spPr>
        <a:xfrm>
          <a:off x="3115570" y="4424482"/>
          <a:ext cx="1528168" cy="556324"/>
        </a:xfrm>
        <a:prstGeom prst="rect">
          <a:avLst/>
        </a:prstGeom>
        <a:gradFill flip="none" rotWithShape="0">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l" defTabSz="533400">
            <a:lnSpc>
              <a:spcPct val="90000"/>
            </a:lnSpc>
            <a:spcBef>
              <a:spcPct val="0"/>
            </a:spcBef>
            <a:spcAft>
              <a:spcPct val="35000"/>
            </a:spcAft>
            <a:buNone/>
          </a:pPr>
          <a:r>
            <a:rPr lang="fr-FR" sz="1200" b="1" kern="1200" dirty="0">
              <a:solidFill>
                <a:schemeClr val="tx1"/>
              </a:solidFill>
            </a:rPr>
            <a:t>  PPM</a:t>
          </a:r>
        </a:p>
      </dsp:txBody>
      <dsp:txXfrm>
        <a:off x="3115570" y="4424482"/>
        <a:ext cx="1528168" cy="55632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4.xml"/><Relationship Id="rId4" Type="http://schemas.openxmlformats.org/officeDocument/2006/relationships/image" Target="../media/image3.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4466BE1-D3FE-4A08-A042-151645818BA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30D9A45C-C12F-47DC-84ED-8D9449410F4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8DABE7A2-F407-4BD6-8561-201F80DECA63}"/>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FBDBB809-0BB6-4C03-8F55-3337F9EADA4C}"/>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CB76767-D0C7-4759-80F9-A22550E49B15}"/>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25208849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CCD2E14-91A4-4B6D-A0B6-7D8B2349EC23}"/>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D114F7F-E5FC-4022-8D79-AEC0513A33EE}"/>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2FBAD1F4-3E30-4853-91C8-C29056B25C34}"/>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77D9D26E-AD8C-486A-B5BF-7FBDD8694FD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9A23135-8B13-40D0-8A13-1736836548D1}"/>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35370663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2FA347AF-498C-42E5-9993-976627A1542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02EBD110-6805-4E47-925A-BDF8E83B818D}"/>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76C2446-0FAE-4DE4-BD88-25A66409E818}"/>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79033299-658A-411E-AA47-EF061FFA915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73D2E93-E713-497C-8F24-194FC5EB8DBB}"/>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16615236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9177ACC-985A-49F6-A2FD-0A0EF1493D20}"/>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1D724063-EF57-4FA5-B6DA-8FF37C734C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001D0CCB-18AA-4E3B-A987-AADC30923A45}"/>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EBCD7D32-2B26-4571-ACB6-7AAE3B3BF61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0043597-3346-4DF2-A441-96374E6585E9}"/>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11557430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2540211-5D2D-4BF7-9EDE-D589E36CF5B3}"/>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3CE565C-6376-45DD-9721-8F5EE4F7FCD8}"/>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E36DA0B-2262-4DA6-8F47-B6B21B9379F4}"/>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127B6E46-31E6-4709-855F-464917FD58D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05EFE3A-B7FD-4786-8A47-147D6E6ABAC2}"/>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37419602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B701A41-E1BF-4405-B3DE-70A6C4415A9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F327CF3-7798-49DD-BF40-D8C95E02E1D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8C591A84-CDC6-46F5-B591-299363574BF1}"/>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44650B89-5C3C-4362-9C66-188E2215202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8C9C18A3-6D6B-4706-9BAF-E144A2C49F0B}"/>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22464217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D00D1C2-24BC-4B3F-AE15-C527FF0E6E7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A64904BA-D423-43A5-AFF6-0038F1DCB2B7}"/>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E8C5FEDC-807F-4529-9FAE-1F583649B67E}"/>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41A1CE4F-4B68-4433-83A1-F59B0B582B25}"/>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6" name="Espace réservé du pied de page 5">
            <a:extLst>
              <a:ext uri="{FF2B5EF4-FFF2-40B4-BE49-F238E27FC236}">
                <a16:creationId xmlns:a16="http://schemas.microsoft.com/office/drawing/2014/main" id="{D8047DFB-2004-47B2-BEF2-0D28AC1E6C30}"/>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C558BF64-19BB-472A-8CE0-C76EFC5F4613}"/>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2865936316"/>
      </p:ext>
    </p:extLst>
  </p:cSld>
  <p:clrMapOvr>
    <a:masterClrMapping/>
  </p:clrMapOvr>
  <p:extLst>
    <p:ext uri="{DCECCB84-F9BA-43D5-87BE-67443E8EF086}">
      <p15:sldGuideLst xmlns:p15="http://schemas.microsoft.com/office/powerpoint/2012/main"/>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50B279-C115-4D99-B969-3CB15E31D248}"/>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F8F286A9-F2B1-45D7-A8E8-63803576029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BD74FE2F-FFBD-44D3-AD46-907944CB5C7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A217DC3C-9FF0-4915-BBA6-ACDBDF5DC76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4A7B8538-3AA5-4F0E-8FB3-23BB7CE31170}"/>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D8BA8B22-E209-421D-B613-FCE34C4B8756}"/>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8" name="Espace réservé du pied de page 7">
            <a:extLst>
              <a:ext uri="{FF2B5EF4-FFF2-40B4-BE49-F238E27FC236}">
                <a16:creationId xmlns:a16="http://schemas.microsoft.com/office/drawing/2014/main" id="{ED3E4DBF-4B57-404B-A653-675A4948672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C198411-DE1B-42C3-84CC-8CE94D766130}"/>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29677025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8424427-562C-4514-ADEF-85A6F14E107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393DDF9B-688F-4B9C-B0FB-5D90C7652F37}"/>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4" name="Espace réservé du pied de page 3">
            <a:extLst>
              <a:ext uri="{FF2B5EF4-FFF2-40B4-BE49-F238E27FC236}">
                <a16:creationId xmlns:a16="http://schemas.microsoft.com/office/drawing/2014/main" id="{9D0AB6B8-297E-45D7-AA64-C9151F8C4CF0}"/>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2752A76E-BEE2-4C35-ACD0-F4B0218191E7}"/>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395774395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7E4ACB25-D4B9-4BE5-98A2-E32B8B751A76}"/>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3" name="Espace réservé du pied de page 2">
            <a:extLst>
              <a:ext uri="{FF2B5EF4-FFF2-40B4-BE49-F238E27FC236}">
                <a16:creationId xmlns:a16="http://schemas.microsoft.com/office/drawing/2014/main" id="{366A0667-D521-4F96-B60C-055CB1245E23}"/>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D296A288-54C7-49F4-AE4C-20ADD58AA3EA}"/>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35691141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505DFCC-B670-4110-87BE-2A9B4B7C6550}"/>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0D1BCE54-C1D4-4AE3-B5D5-1D839450876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93BB0A22-35CB-439B-846B-5EC53374B5E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F181C38A-7909-4138-BD1C-FB889A5C4BC7}"/>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6" name="Espace réservé du pied de page 5">
            <a:extLst>
              <a:ext uri="{FF2B5EF4-FFF2-40B4-BE49-F238E27FC236}">
                <a16:creationId xmlns:a16="http://schemas.microsoft.com/office/drawing/2014/main" id="{FABB460C-8C92-40D6-BC3E-B602A880D01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8EE2272-0789-4C1B-8D6B-7F146D62CABE}"/>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4003441310"/>
      </p:ext>
    </p:extLst>
  </p:cSld>
  <p:clrMapOvr>
    <a:masterClrMapping/>
  </p:clrMapOvr>
  <p:extLst>
    <p:ext uri="{DCECCB84-F9BA-43D5-87BE-67443E8EF086}">
      <p15:sldGuideLst xmlns:p15="http://schemas.microsoft.com/office/powerpoint/2012/main"/>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40AC588-281F-4E10-BDE6-12410D02907F}"/>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6B0A5DB-5A2A-416D-9258-AAAB57F82D0B}"/>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C472A6-319A-4C9F-9E9A-9DE6383568AC}"/>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1AA8A023-EE83-4A39-B174-A5E9951BC7C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ED59492E-C4EC-4AC8-B7F2-D792B3D3EB9B}"/>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57102165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796D4CA-1D3B-4AF2-955D-CA99EB502D4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75FF5B7-7ED0-4C41-9C8F-0BDB8A6734B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C2F96BAB-BE99-4B2D-A227-C0515651FF5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457BC549-DCD6-4AAB-9B51-49369FEA073D}"/>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6" name="Espace réservé du pied de page 5">
            <a:extLst>
              <a:ext uri="{FF2B5EF4-FFF2-40B4-BE49-F238E27FC236}">
                <a16:creationId xmlns:a16="http://schemas.microsoft.com/office/drawing/2014/main" id="{5344C068-C286-4426-B04F-029EBF86CEB5}"/>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B5F921-9FC8-4C90-A59E-48F990B8D901}"/>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32229617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A978B3-6779-452F-883F-E8E5CAA438EF}"/>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933EBD68-AECF-4F61-A81B-A77C366E3225}"/>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92D8C65-AD9D-4D9D-97B7-9D8112CC28AC}"/>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38B470CB-B06F-480E-A7C9-709F3D880883}"/>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EB7EEE1-58B2-47D2-A0F7-BAC095260A88}"/>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41577863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D3C450E1-25FA-461F-8BD6-00CA5F1E535E}"/>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8FFCB0F7-BC5E-4F2A-BD01-AE60C7566C74}"/>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AEFD9103-13C7-4ED3-9628-1B0C4AC17807}"/>
              </a:ext>
            </a:extLst>
          </p:cNvPr>
          <p:cNvSpPr>
            <a:spLocks noGrp="1"/>
          </p:cNvSpPr>
          <p:nvPr>
            <p:ph type="dt" sz="half" idx="10"/>
          </p:nvPr>
        </p:nvSpPr>
        <p:spPr/>
        <p:txBody>
          <a:bodyPr/>
          <a:lstStyle/>
          <a:p>
            <a:fld id="{10E9F331-EF2F-4259-B52E-BBD98F52FD7A}"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841EE4D4-1366-4BCF-AB78-C8EED4F4A47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1AC0726C-3C24-4476-8D51-9BF45656B3D3}"/>
              </a:ext>
            </a:extLst>
          </p:cNvPr>
          <p:cNvSpPr>
            <a:spLocks noGrp="1"/>
          </p:cNvSpPr>
          <p:nvPr>
            <p:ph type="sldNum" sz="quarter" idx="12"/>
          </p:nvPr>
        </p:nvSpPr>
        <p:spPr/>
        <p:txBody>
          <a:bodyPr/>
          <a:lstStyle/>
          <a:p>
            <a:fld id="{7DF769C1-8749-4C8C-AEA1-AEC49268C27F}" type="slidenum">
              <a:rPr lang="fr-FR" smtClean="0"/>
              <a:t>‹N°›</a:t>
            </a:fld>
            <a:endParaRPr lang="fr-FR"/>
          </a:p>
        </p:txBody>
      </p:sp>
    </p:spTree>
    <p:extLst>
      <p:ext uri="{BB962C8B-B14F-4D97-AF65-F5344CB8AC3E}">
        <p14:creationId xmlns:p14="http://schemas.microsoft.com/office/powerpoint/2010/main" val="38720064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 name="PlaceHolder 1"/>
          <p:cNvSpPr>
            <a:spLocks noGrp="1"/>
          </p:cNvSpPr>
          <p:nvPr>
            <p:ph type="title"/>
          </p:nvPr>
        </p:nvSpPr>
        <p:spPr>
          <a:xfrm>
            <a:off x="838080" y="365040"/>
            <a:ext cx="10515240" cy="1325160"/>
          </a:xfrm>
          <a:prstGeom prst="rect">
            <a:avLst/>
          </a:prstGeom>
        </p:spPr>
        <p:txBody>
          <a:bodyPr lIns="0" tIns="0" rIns="0" bIns="0" anchor="ctr">
            <a:noAutofit/>
          </a:bodyPr>
          <a:lstStyle/>
          <a:p>
            <a:endParaRPr lang="fr-FR" sz="1800" b="0" strike="noStrike" spc="-1">
              <a:solidFill>
                <a:srgbClr val="000000"/>
              </a:solidFill>
              <a:latin typeface="Calibri"/>
            </a:endParaRPr>
          </a:p>
        </p:txBody>
      </p:sp>
      <p:sp>
        <p:nvSpPr>
          <p:cNvPr id="6" name="PlaceHolder 2"/>
          <p:cNvSpPr>
            <a:spLocks noGrp="1"/>
          </p:cNvSpPr>
          <p:nvPr>
            <p:ph type="subTitle"/>
          </p:nvPr>
        </p:nvSpPr>
        <p:spPr>
          <a:xfrm>
            <a:off x="838080" y="1825560"/>
            <a:ext cx="10515240" cy="4350960"/>
          </a:xfrm>
          <a:prstGeom prst="rect">
            <a:avLst/>
          </a:prstGeom>
        </p:spPr>
        <p:txBody>
          <a:bodyPr lIns="0" tIns="0" rIns="0" bIns="0" anchor="ctr">
            <a:noAutofit/>
          </a:bodyPr>
          <a:lstStyle/>
          <a:p>
            <a:pPr algn="ctr"/>
            <a:endParaRPr lang="fr-FR" sz="3200" b="0" strike="noStrike" spc="-1">
              <a:latin typeface="Arial"/>
            </a:endParaRPr>
          </a:p>
        </p:txBody>
      </p:sp>
    </p:spTree>
    <p:extLst>
      <p:ext uri="{BB962C8B-B14F-4D97-AF65-F5344CB8AC3E}">
        <p14:creationId xmlns:p14="http://schemas.microsoft.com/office/powerpoint/2010/main" val="374205791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Diapositive">
    <p:spTree>
      <p:nvGrpSpPr>
        <p:cNvPr id="1" name=""/>
        <p:cNvGrpSpPr/>
        <p:nvPr/>
      </p:nvGrpSpPr>
      <p:grpSpPr>
        <a:xfrm>
          <a:off x="0" y="0"/>
          <a:ext cx="0" cy="0"/>
          <a:chOff x="0" y="0"/>
          <a:chExt cx="0" cy="0"/>
        </a:xfrm>
      </p:grpSpPr>
      <p:sp>
        <p:nvSpPr>
          <p:cNvPr id="2" name="Espace réservé du numéro de diapositive 3">
            <a:extLst>
              <a:ext uri="{FF2B5EF4-FFF2-40B4-BE49-F238E27FC236}">
                <a16:creationId xmlns:a16="http://schemas.microsoft.com/office/drawing/2014/main" id="{75F36785-ECEB-4602-B519-97E502E1764C}"/>
              </a:ext>
            </a:extLst>
          </p:cNvPr>
          <p:cNvSpPr>
            <a:spLocks noGrp="1"/>
          </p:cNvSpPr>
          <p:nvPr>
            <p:ph type="sldNum" sz="quarter" idx="4"/>
          </p:nvPr>
        </p:nvSpPr>
        <p:spPr>
          <a:xfrm>
            <a:off x="4724400" y="6311900"/>
            <a:ext cx="2743200" cy="365125"/>
          </a:xfrm>
          <a:prstGeom prst="rect">
            <a:avLst/>
          </a:prstGeom>
        </p:spPr>
        <p:txBody>
          <a:bodyPr/>
          <a:lstStyle>
            <a:lvl1pPr>
              <a:defRPr/>
            </a:lvl1pPr>
          </a:lstStyle>
          <a:p>
            <a:pPr algn="ctr"/>
            <a:fld id="{F350894E-0509-424B-B937-9012733DE64A}" type="slidenum">
              <a:rPr lang="fr-FR" sz="1200" smtClean="0">
                <a:solidFill>
                  <a:schemeClr val="bg1">
                    <a:lumMod val="50000"/>
                  </a:schemeClr>
                </a:solidFill>
              </a:rPr>
              <a:pPr algn="ctr"/>
              <a:t>‹N°›</a:t>
            </a:fld>
            <a:endParaRPr lang="fr-FR" sz="1200" dirty="0">
              <a:solidFill>
                <a:schemeClr val="bg1">
                  <a:lumMod val="50000"/>
                </a:schemeClr>
              </a:solidFill>
            </a:endParaRPr>
          </a:p>
        </p:txBody>
      </p:sp>
    </p:spTree>
    <p:extLst>
      <p:ext uri="{BB962C8B-B14F-4D97-AF65-F5344CB8AC3E}">
        <p14:creationId xmlns:p14="http://schemas.microsoft.com/office/powerpoint/2010/main" val="3587268721"/>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80"/>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3200" b="0" i="0">
                <a:solidFill>
                  <a:schemeClr val="bg1"/>
                </a:solidFill>
                <a:latin typeface="Calibri"/>
                <a:cs typeface="Calibri"/>
              </a:defRPr>
            </a:lvl1pPr>
          </a:lstStyle>
          <a:p>
            <a:pPr marL="12700">
              <a:lnSpc>
                <a:spcPts val="3145"/>
              </a:lnSpc>
            </a:pPr>
            <a:r>
              <a:rPr spc="-10" dirty="0"/>
              <a:t>Avignon</a:t>
            </a:r>
            <a:r>
              <a:rPr dirty="0"/>
              <a:t> –</a:t>
            </a:r>
            <a:r>
              <a:rPr spc="5" dirty="0"/>
              <a:t> </a:t>
            </a:r>
            <a:r>
              <a:rPr spc="-15" dirty="0"/>
              <a:t>Site</a:t>
            </a:r>
            <a:r>
              <a:rPr dirty="0"/>
              <a:t> </a:t>
            </a:r>
            <a:r>
              <a:rPr spc="-25" dirty="0"/>
              <a:t>Atelier</a:t>
            </a:r>
            <a:r>
              <a:rPr spc="10" dirty="0"/>
              <a:t> </a:t>
            </a:r>
            <a:r>
              <a:rPr spc="-15" dirty="0"/>
              <a:t>Fontanille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1457146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Calibri"/>
                <a:cs typeface="Calibri"/>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3200" b="0" i="0">
                <a:solidFill>
                  <a:schemeClr val="bg1"/>
                </a:solidFill>
                <a:latin typeface="Calibri"/>
                <a:cs typeface="Calibri"/>
              </a:defRPr>
            </a:lvl1pPr>
          </a:lstStyle>
          <a:p>
            <a:pPr marL="12700">
              <a:lnSpc>
                <a:spcPts val="3145"/>
              </a:lnSpc>
            </a:pPr>
            <a:r>
              <a:rPr spc="-10" dirty="0"/>
              <a:t>Avignon</a:t>
            </a:r>
            <a:r>
              <a:rPr dirty="0"/>
              <a:t> –</a:t>
            </a:r>
            <a:r>
              <a:rPr spc="5" dirty="0"/>
              <a:t> </a:t>
            </a:r>
            <a:r>
              <a:rPr spc="-15" dirty="0"/>
              <a:t>Site</a:t>
            </a:r>
            <a:r>
              <a:rPr dirty="0"/>
              <a:t> </a:t>
            </a:r>
            <a:r>
              <a:rPr spc="-25" dirty="0"/>
              <a:t>Atelier</a:t>
            </a:r>
            <a:r>
              <a:rPr spc="10" dirty="0"/>
              <a:t> </a:t>
            </a:r>
            <a:r>
              <a:rPr spc="-15" dirty="0"/>
              <a:t>Fontanille</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77569636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Calibri"/>
                <a:cs typeface="Calibri"/>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3200" b="0" i="0">
                <a:solidFill>
                  <a:schemeClr val="bg1"/>
                </a:solidFill>
                <a:latin typeface="Calibri"/>
                <a:cs typeface="Calibri"/>
              </a:defRPr>
            </a:lvl1pPr>
          </a:lstStyle>
          <a:p>
            <a:pPr marL="12700">
              <a:lnSpc>
                <a:spcPts val="3145"/>
              </a:lnSpc>
            </a:pPr>
            <a:r>
              <a:rPr spc="-10" dirty="0"/>
              <a:t>Avignon</a:t>
            </a:r>
            <a:r>
              <a:rPr dirty="0"/>
              <a:t> –</a:t>
            </a:r>
            <a:r>
              <a:rPr spc="5" dirty="0"/>
              <a:t> </a:t>
            </a:r>
            <a:r>
              <a:rPr spc="-15" dirty="0"/>
              <a:t>Site</a:t>
            </a:r>
            <a:r>
              <a:rPr dirty="0"/>
              <a:t> </a:t>
            </a:r>
            <a:r>
              <a:rPr spc="-25" dirty="0"/>
              <a:t>Atelier</a:t>
            </a:r>
            <a:r>
              <a:rPr spc="10" dirty="0"/>
              <a:t> </a:t>
            </a:r>
            <a:r>
              <a:rPr spc="-15" dirty="0"/>
              <a:t>Fontanille</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93337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1800" b="1" i="0">
                <a:solidFill>
                  <a:schemeClr val="bg1"/>
                </a:solidFill>
                <a:latin typeface="Calibri"/>
                <a:cs typeface="Calibri"/>
              </a:defRPr>
            </a:lvl1pPr>
          </a:lstStyle>
          <a:p>
            <a:endParaRPr/>
          </a:p>
        </p:txBody>
      </p:sp>
      <p:sp>
        <p:nvSpPr>
          <p:cNvPr id="3" name="Holder 3"/>
          <p:cNvSpPr>
            <a:spLocks noGrp="1"/>
          </p:cNvSpPr>
          <p:nvPr>
            <p:ph type="ftr" sz="quarter" idx="5"/>
          </p:nvPr>
        </p:nvSpPr>
        <p:spPr/>
        <p:txBody>
          <a:bodyPr lIns="0" tIns="0" rIns="0" bIns="0"/>
          <a:lstStyle>
            <a:lvl1pPr>
              <a:defRPr sz="3200" b="0" i="0">
                <a:solidFill>
                  <a:schemeClr val="bg1"/>
                </a:solidFill>
                <a:latin typeface="Calibri"/>
                <a:cs typeface="Calibri"/>
              </a:defRPr>
            </a:lvl1pPr>
          </a:lstStyle>
          <a:p>
            <a:pPr marL="12700">
              <a:lnSpc>
                <a:spcPts val="3145"/>
              </a:lnSpc>
            </a:pPr>
            <a:r>
              <a:rPr spc="-10" dirty="0"/>
              <a:t>Avignon</a:t>
            </a:r>
            <a:r>
              <a:rPr dirty="0"/>
              <a:t> –</a:t>
            </a:r>
            <a:r>
              <a:rPr spc="5" dirty="0"/>
              <a:t> </a:t>
            </a:r>
            <a:r>
              <a:rPr spc="-15" dirty="0"/>
              <a:t>Site</a:t>
            </a:r>
            <a:r>
              <a:rPr dirty="0"/>
              <a:t> </a:t>
            </a:r>
            <a:r>
              <a:rPr spc="-25" dirty="0"/>
              <a:t>Atelier</a:t>
            </a:r>
            <a:r>
              <a:rPr spc="10" dirty="0"/>
              <a:t> </a:t>
            </a:r>
            <a:r>
              <a:rPr spc="-15" dirty="0"/>
              <a:t>Fontanille</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996574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defRPr sz="3200" b="0" i="0">
                <a:solidFill>
                  <a:schemeClr val="bg1"/>
                </a:solidFill>
                <a:latin typeface="Calibri"/>
                <a:cs typeface="Calibri"/>
              </a:defRPr>
            </a:lvl1pPr>
          </a:lstStyle>
          <a:p>
            <a:pPr marL="12700">
              <a:lnSpc>
                <a:spcPts val="3145"/>
              </a:lnSpc>
            </a:pPr>
            <a:r>
              <a:rPr spc="-10" dirty="0"/>
              <a:t>Avignon</a:t>
            </a:r>
            <a:r>
              <a:rPr dirty="0"/>
              <a:t> –</a:t>
            </a:r>
            <a:r>
              <a:rPr spc="5" dirty="0"/>
              <a:t> </a:t>
            </a:r>
            <a:r>
              <a:rPr spc="-15" dirty="0"/>
              <a:t>Site</a:t>
            </a:r>
            <a:r>
              <a:rPr dirty="0"/>
              <a:t> </a:t>
            </a:r>
            <a:r>
              <a:rPr spc="-25" dirty="0"/>
              <a:t>Atelier</a:t>
            </a:r>
            <a:r>
              <a:rPr spc="10" dirty="0"/>
              <a:t> </a:t>
            </a:r>
            <a:r>
              <a:rPr spc="-15" dirty="0"/>
              <a:t>Fontanille</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4236561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0396F75-C6E6-497D-A246-467A8F69AC16}"/>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53AA91CC-15D6-41D8-B28A-13CFD4BB388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3F16D926-4D77-4174-86C5-9D19597F4602}"/>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1950DE44-C2E3-4C7A-80E7-15AF0A82CD2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F41F4E1-FE54-4261-A2B8-E3271EE717BF}"/>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18117253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Title Slide">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1" y="13335"/>
            <a:ext cx="12176252" cy="1727200"/>
          </a:xfrm>
          <a:prstGeom prst="rect">
            <a:avLst/>
          </a:prstGeom>
        </p:spPr>
      </p:pic>
      <p:pic>
        <p:nvPicPr>
          <p:cNvPr id="17" name="bg object 17"/>
          <p:cNvPicPr/>
          <p:nvPr/>
        </p:nvPicPr>
        <p:blipFill>
          <a:blip r:embed="rId3" cstate="print"/>
          <a:stretch>
            <a:fillRect/>
          </a:stretch>
        </p:blipFill>
        <p:spPr>
          <a:xfrm>
            <a:off x="1" y="63"/>
            <a:ext cx="2376084" cy="6857935"/>
          </a:xfrm>
          <a:prstGeom prst="rect">
            <a:avLst/>
          </a:prstGeom>
        </p:spPr>
      </p:pic>
      <p:pic>
        <p:nvPicPr>
          <p:cNvPr id="18" name="bg object 18"/>
          <p:cNvPicPr/>
          <p:nvPr/>
        </p:nvPicPr>
        <p:blipFill>
          <a:blip r:embed="rId4" cstate="print"/>
          <a:stretch>
            <a:fillRect/>
          </a:stretch>
        </p:blipFill>
        <p:spPr>
          <a:xfrm>
            <a:off x="7087446" y="4298275"/>
            <a:ext cx="4865116" cy="2480183"/>
          </a:xfrm>
          <a:prstGeom prst="rect">
            <a:avLst/>
          </a:prstGeom>
        </p:spPr>
      </p:pic>
      <p:sp>
        <p:nvSpPr>
          <p:cNvPr id="19" name="bg object 19"/>
          <p:cNvSpPr/>
          <p:nvPr/>
        </p:nvSpPr>
        <p:spPr>
          <a:xfrm>
            <a:off x="2346282" y="2696972"/>
            <a:ext cx="9845887" cy="1274445"/>
          </a:xfrm>
          <a:custGeom>
            <a:avLst/>
            <a:gdLst/>
            <a:ahLst/>
            <a:cxnLst/>
            <a:rect l="l" t="t" r="r" b="b"/>
            <a:pathLst>
              <a:path w="7384415" h="1274445">
                <a:moveTo>
                  <a:pt x="0" y="1274445"/>
                </a:moveTo>
                <a:lnTo>
                  <a:pt x="7384287" y="1274445"/>
                </a:lnTo>
                <a:lnTo>
                  <a:pt x="7384287" y="0"/>
                </a:lnTo>
                <a:lnTo>
                  <a:pt x="0" y="0"/>
                </a:lnTo>
                <a:lnTo>
                  <a:pt x="0" y="1274445"/>
                </a:lnTo>
                <a:close/>
              </a:path>
            </a:pathLst>
          </a:custGeom>
          <a:solidFill>
            <a:srgbClr val="001F5F"/>
          </a:solidFill>
        </p:spPr>
        <p:txBody>
          <a:bodyPr wrap="square" lIns="0" tIns="0" rIns="0" bIns="0" rtlCol="0"/>
          <a:lstStyle/>
          <a:p>
            <a:endParaRPr sz="1800"/>
          </a:p>
        </p:txBody>
      </p:sp>
      <p:sp>
        <p:nvSpPr>
          <p:cNvPr id="2" name="Holder 2"/>
          <p:cNvSpPr>
            <a:spLocks noGrp="1"/>
          </p:cNvSpPr>
          <p:nvPr>
            <p:ph type="ctrTitle"/>
          </p:nvPr>
        </p:nvSpPr>
        <p:spPr>
          <a:xfrm>
            <a:off x="2622466" y="2063878"/>
            <a:ext cx="6947068" cy="276999"/>
          </a:xfrm>
          <a:prstGeom prst="rect">
            <a:avLst/>
          </a:prstGeom>
        </p:spPr>
        <p:txBody>
          <a:bodyPr wrap="square" lIns="0" tIns="0" rIns="0" bIns="0">
            <a:spAutoFit/>
          </a:bodyPr>
          <a:lstStyle>
            <a:lvl1pPr>
              <a:defRPr sz="1800" b="1" i="0">
                <a:solidFill>
                  <a:srgbClr val="0000CC"/>
                </a:solidFill>
                <a:latin typeface="Calibri"/>
                <a:cs typeface="Calibri"/>
              </a:defRPr>
            </a:lvl1pPr>
          </a:lstStyle>
          <a:p>
            <a:endParaRPr/>
          </a:p>
        </p:txBody>
      </p:sp>
      <p:sp>
        <p:nvSpPr>
          <p:cNvPr id="3" name="Holder 3"/>
          <p:cNvSpPr>
            <a:spLocks noGrp="1"/>
          </p:cNvSpPr>
          <p:nvPr>
            <p:ph type="subTitle" idx="4"/>
          </p:nvPr>
        </p:nvSpPr>
        <p:spPr>
          <a:xfrm>
            <a:off x="1828800" y="3840480"/>
            <a:ext cx="853440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9102380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bg1"/>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178176564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bg1"/>
                </a:solidFill>
                <a:latin typeface="Arial"/>
                <a:cs typeface="Arial"/>
              </a:defRPr>
            </a:lvl1pPr>
          </a:lstStyle>
          <a:p>
            <a:endParaRPr/>
          </a:p>
        </p:txBody>
      </p:sp>
      <p:sp>
        <p:nvSpPr>
          <p:cNvPr id="3" name="Holder 3"/>
          <p:cNvSpPr>
            <a:spLocks noGrp="1"/>
          </p:cNvSpPr>
          <p:nvPr>
            <p:ph sz="half" idx="2"/>
          </p:nvPr>
        </p:nvSpPr>
        <p:spPr>
          <a:xfrm>
            <a:off x="609600" y="1577340"/>
            <a:ext cx="5303520" cy="276999"/>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276999"/>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2253256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100" b="1" i="0">
                <a:solidFill>
                  <a:schemeClr val="bg1"/>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7839022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8092848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52AB164-A199-44ED-974A-4770C2C93382}"/>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8AAAB9EB-D386-43B4-B3D9-D1E69F6CBEF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591D25D0-FF46-4FD2-B66E-6A83D2B3B9D8}"/>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D54DABB7-BA38-494F-903F-5E4A9C78B169}"/>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6" name="Espace réservé du pied de page 5">
            <a:extLst>
              <a:ext uri="{FF2B5EF4-FFF2-40B4-BE49-F238E27FC236}">
                <a16:creationId xmlns:a16="http://schemas.microsoft.com/office/drawing/2014/main" id="{7E1A7818-8616-4718-AD2A-5D83197D59C6}"/>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9DE64E01-565F-4E96-A994-586E5136E504}"/>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1120386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66B2EEE-096A-44C1-A993-EEF98F19862E}"/>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06714961-6ED9-430E-9A07-77072B74C58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11298D7F-D16F-4660-BE7D-831C593719B6}"/>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99D12369-A92B-489F-BB0B-8809A694C52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7F8AA22B-8EBD-477C-923A-767158F795DA}"/>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A98F7BD1-CF50-4466-BC42-960EA91E9C9B}"/>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8" name="Espace réservé du pied de page 7">
            <a:extLst>
              <a:ext uri="{FF2B5EF4-FFF2-40B4-BE49-F238E27FC236}">
                <a16:creationId xmlns:a16="http://schemas.microsoft.com/office/drawing/2014/main" id="{2130E6E4-5746-4CD4-8869-EA6564E9070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6569E838-F446-4358-9D0D-E5633C3868BE}"/>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4810591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4847B84-313D-4CC2-97E7-D8D35B99528E}"/>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C891B476-76D5-4502-8481-559FEC286748}"/>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4" name="Espace réservé du pied de page 3">
            <a:extLst>
              <a:ext uri="{FF2B5EF4-FFF2-40B4-BE49-F238E27FC236}">
                <a16:creationId xmlns:a16="http://schemas.microsoft.com/office/drawing/2014/main" id="{C697F5F5-2733-4454-AE44-DED257126953}"/>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A422924C-D818-418B-A7F7-94E869DA51B8}"/>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33580348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6A6FF1D-A65F-44F7-B0F1-E094AE6FA7DB}"/>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3" name="Espace réservé du pied de page 2">
            <a:extLst>
              <a:ext uri="{FF2B5EF4-FFF2-40B4-BE49-F238E27FC236}">
                <a16:creationId xmlns:a16="http://schemas.microsoft.com/office/drawing/2014/main" id="{BC415513-8908-432B-BF75-CC4E70514867}"/>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1AA63098-31AD-452E-9A02-013CB847BFF7}"/>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276078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05EBF32-B4F9-427E-917C-5186083B8B07}"/>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F6EE332-9809-4195-9C43-6CB9987EAC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B8F85908-DA8B-4A40-B76C-AAD4864E15C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A26C2D4-3A11-440B-822A-6E625ABB548F}"/>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6" name="Espace réservé du pied de page 5">
            <a:extLst>
              <a:ext uri="{FF2B5EF4-FFF2-40B4-BE49-F238E27FC236}">
                <a16:creationId xmlns:a16="http://schemas.microsoft.com/office/drawing/2014/main" id="{323CB982-2943-4817-8FFB-D7853B2B6E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BD9AFEBD-9662-4966-90DA-CFBD1D6118FB}"/>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375709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52371AC-EB74-4574-BA1C-74277A545F88}"/>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4A39DBB4-4F27-4CD4-9FF2-24F4729B3B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3C6FF809-E399-4014-AF15-BA1048230A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326B858E-8EAC-46A1-B02F-31EEF6FE1B5D}"/>
              </a:ext>
            </a:extLst>
          </p:cNvPr>
          <p:cNvSpPr>
            <a:spLocks noGrp="1"/>
          </p:cNvSpPr>
          <p:nvPr>
            <p:ph type="dt" sz="half" idx="10"/>
          </p:nvPr>
        </p:nvSpPr>
        <p:spPr/>
        <p:txBody>
          <a:bodyPr/>
          <a:lstStyle/>
          <a:p>
            <a:fld id="{5FAA9A68-BB42-435B-9AD6-3232C711BF10}" type="datetimeFigureOut">
              <a:rPr lang="fr-FR" smtClean="0"/>
              <a:t>09/10/2024</a:t>
            </a:fld>
            <a:endParaRPr lang="fr-FR"/>
          </a:p>
        </p:txBody>
      </p:sp>
      <p:sp>
        <p:nvSpPr>
          <p:cNvPr id="6" name="Espace réservé du pied de page 5">
            <a:extLst>
              <a:ext uri="{FF2B5EF4-FFF2-40B4-BE49-F238E27FC236}">
                <a16:creationId xmlns:a16="http://schemas.microsoft.com/office/drawing/2014/main" id="{58926916-B7E7-4ADC-99C7-F9ADCD5F5BE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F94D1573-8464-4A61-B56B-5E288807FD22}"/>
              </a:ext>
            </a:extLst>
          </p:cNvPr>
          <p:cNvSpPr>
            <a:spLocks noGrp="1"/>
          </p:cNvSpPr>
          <p:nvPr>
            <p:ph type="sldNum" sz="quarter" idx="12"/>
          </p:nvPr>
        </p:nvSpPr>
        <p:spPr/>
        <p:txBody>
          <a:bodyPr/>
          <a:lstStyle/>
          <a:p>
            <a:fld id="{1F26CBC8-49B7-47AD-99B0-E43500C8D7A5}" type="slidenum">
              <a:rPr lang="fr-FR" smtClean="0"/>
              <a:t>‹N°›</a:t>
            </a:fld>
            <a:endParaRPr lang="fr-FR"/>
          </a:p>
        </p:txBody>
      </p:sp>
    </p:spTree>
    <p:extLst>
      <p:ext uri="{BB962C8B-B14F-4D97-AF65-F5344CB8AC3E}">
        <p14:creationId xmlns:p14="http://schemas.microsoft.com/office/powerpoint/2010/main" val="1664567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theme" Target="../theme/theme3.xml"/><Relationship Id="rId5" Type="http://schemas.openxmlformats.org/officeDocument/2006/relationships/slideLayout" Target="../slideLayouts/slideLayout29.xml"/><Relationship Id="rId4"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slideLayout" Target="../slideLayouts/slideLayout31.xml"/><Relationship Id="rId1" Type="http://schemas.openxmlformats.org/officeDocument/2006/relationships/slideLayout" Target="../slideLayouts/slideLayout30.xml"/><Relationship Id="rId6" Type="http://schemas.openxmlformats.org/officeDocument/2006/relationships/theme" Target="../theme/theme4.xml"/><Relationship Id="rId5" Type="http://schemas.openxmlformats.org/officeDocument/2006/relationships/slideLayout" Target="../slideLayouts/slideLayout34.xml"/><Relationship Id="rId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BD3DA63B-78C8-4C97-8E60-821B56E988E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D5C7043C-BCB6-4930-941B-0DEBB3D58AF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4217F35-434F-48AA-820F-787DDEFF8AE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A9A68-BB42-435B-9AD6-3232C711BF10}"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60DC5CF0-AF3A-4920-8534-9028352ABD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753A5A59-CBEC-4071-8B33-5BBC11D4D66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26CBC8-49B7-47AD-99B0-E43500C8D7A5}" type="slidenum">
              <a:rPr lang="fr-FR" smtClean="0"/>
              <a:t>‹N°›</a:t>
            </a:fld>
            <a:endParaRPr lang="fr-FR"/>
          </a:p>
        </p:txBody>
      </p:sp>
    </p:spTree>
    <p:extLst>
      <p:ext uri="{BB962C8B-B14F-4D97-AF65-F5344CB8AC3E}">
        <p14:creationId xmlns:p14="http://schemas.microsoft.com/office/powerpoint/2010/main" val="155000438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59187D3-510E-4D83-8FDB-3EE43EB2C11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509C6B24-7D56-4922-A0A2-8676A1A923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FE1C7769-0C7F-4ED9-A9CD-44869C0DB5D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0E9F331-EF2F-4259-B52E-BBD98F52FD7A}" type="datetimeFigureOut">
              <a:rPr lang="fr-FR" smtClean="0"/>
              <a:t>09/10/2024</a:t>
            </a:fld>
            <a:endParaRPr lang="fr-FR"/>
          </a:p>
        </p:txBody>
      </p:sp>
      <p:sp>
        <p:nvSpPr>
          <p:cNvPr id="5" name="Espace réservé du pied de page 4">
            <a:extLst>
              <a:ext uri="{FF2B5EF4-FFF2-40B4-BE49-F238E27FC236}">
                <a16:creationId xmlns:a16="http://schemas.microsoft.com/office/drawing/2014/main" id="{9F9DA8F3-F73F-4D0C-AE13-F9ED0D6FCD9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EC68456A-1B52-451A-BE99-FB6FC59A903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F769C1-8749-4C8C-AEA1-AEC49268C27F}" type="slidenum">
              <a:rPr lang="fr-FR" smtClean="0"/>
              <a:t>‹N°›</a:t>
            </a:fld>
            <a:endParaRPr lang="fr-FR"/>
          </a:p>
        </p:txBody>
      </p:sp>
    </p:spTree>
    <p:extLst>
      <p:ext uri="{BB962C8B-B14F-4D97-AF65-F5344CB8AC3E}">
        <p14:creationId xmlns:p14="http://schemas.microsoft.com/office/powerpoint/2010/main" val="13049459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314325"/>
          </a:xfrm>
          <a:custGeom>
            <a:avLst/>
            <a:gdLst/>
            <a:ahLst/>
            <a:cxnLst/>
            <a:rect l="l" t="t" r="r" b="b"/>
            <a:pathLst>
              <a:path w="12192000" h="314325">
                <a:moveTo>
                  <a:pt x="0" y="313944"/>
                </a:moveTo>
                <a:lnTo>
                  <a:pt x="12192000" y="313944"/>
                </a:lnTo>
                <a:lnTo>
                  <a:pt x="12192000" y="0"/>
                </a:lnTo>
                <a:lnTo>
                  <a:pt x="0" y="0"/>
                </a:lnTo>
                <a:lnTo>
                  <a:pt x="0" y="313944"/>
                </a:lnTo>
                <a:close/>
              </a:path>
            </a:pathLst>
          </a:custGeom>
          <a:solidFill>
            <a:srgbClr val="2583C5"/>
          </a:solidFill>
        </p:spPr>
        <p:txBody>
          <a:bodyPr wrap="square" lIns="0" tIns="0" rIns="0" bIns="0" rtlCol="0"/>
          <a:lstStyle/>
          <a:p>
            <a:endParaRPr/>
          </a:p>
        </p:txBody>
      </p:sp>
      <p:sp>
        <p:nvSpPr>
          <p:cNvPr id="2" name="Holder 2"/>
          <p:cNvSpPr>
            <a:spLocks noGrp="1"/>
          </p:cNvSpPr>
          <p:nvPr>
            <p:ph type="title"/>
          </p:nvPr>
        </p:nvSpPr>
        <p:spPr>
          <a:xfrm>
            <a:off x="78739" y="-12700"/>
            <a:ext cx="12034520" cy="299720"/>
          </a:xfrm>
          <a:prstGeom prst="rect">
            <a:avLst/>
          </a:prstGeom>
        </p:spPr>
        <p:txBody>
          <a:bodyPr wrap="square" lIns="0" tIns="0" rIns="0" bIns="0">
            <a:spAutoFit/>
          </a:bodyPr>
          <a:lstStyle>
            <a:lvl1pPr>
              <a:defRPr sz="1800" b="1" i="0">
                <a:solidFill>
                  <a:schemeClr val="bg1"/>
                </a:solidFill>
                <a:latin typeface="Calibri"/>
                <a:cs typeface="Calibri"/>
              </a:defRPr>
            </a:lvl1pPr>
          </a:lstStyle>
          <a:p>
            <a:endParaRPr/>
          </a:p>
        </p:txBody>
      </p:sp>
      <p:sp>
        <p:nvSpPr>
          <p:cNvPr id="3" name="Holder 3"/>
          <p:cNvSpPr>
            <a:spLocks noGrp="1"/>
          </p:cNvSpPr>
          <p:nvPr>
            <p:ph type="body" idx="1"/>
          </p:nvPr>
        </p:nvSpPr>
        <p:spPr>
          <a:xfrm>
            <a:off x="480059" y="1106424"/>
            <a:ext cx="11231880" cy="4279900"/>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2586354" y="6382003"/>
            <a:ext cx="5269230" cy="433070"/>
          </a:xfrm>
          <a:prstGeom prst="rect">
            <a:avLst/>
          </a:prstGeom>
        </p:spPr>
        <p:txBody>
          <a:bodyPr wrap="square" lIns="0" tIns="0" rIns="0" bIns="0">
            <a:spAutoFit/>
          </a:bodyPr>
          <a:lstStyle>
            <a:lvl1pPr>
              <a:defRPr sz="3200" b="0" i="0">
                <a:solidFill>
                  <a:schemeClr val="bg1"/>
                </a:solidFill>
                <a:latin typeface="Calibri"/>
                <a:cs typeface="Calibri"/>
              </a:defRPr>
            </a:lvl1pPr>
          </a:lstStyle>
          <a:p>
            <a:pPr marL="12700">
              <a:lnSpc>
                <a:spcPts val="3145"/>
              </a:lnSpc>
            </a:pPr>
            <a:r>
              <a:rPr spc="-10" dirty="0"/>
              <a:t>Avignon</a:t>
            </a:r>
            <a:r>
              <a:rPr dirty="0"/>
              <a:t> –</a:t>
            </a:r>
            <a:r>
              <a:rPr spc="5" dirty="0"/>
              <a:t> </a:t>
            </a:r>
            <a:r>
              <a:rPr spc="-15" dirty="0"/>
              <a:t>Site</a:t>
            </a:r>
            <a:r>
              <a:rPr dirty="0"/>
              <a:t> </a:t>
            </a:r>
            <a:r>
              <a:rPr spc="-25" dirty="0"/>
              <a:t>Atelier</a:t>
            </a:r>
            <a:r>
              <a:rPr spc="10" dirty="0"/>
              <a:t> </a:t>
            </a:r>
            <a:r>
              <a:rPr spc="-15" dirty="0"/>
              <a:t>Fontanille</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4085318942"/>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2535" y="79628"/>
            <a:ext cx="11886928" cy="323165"/>
          </a:xfrm>
          <a:prstGeom prst="rect">
            <a:avLst/>
          </a:prstGeom>
        </p:spPr>
        <p:txBody>
          <a:bodyPr wrap="square" lIns="0" tIns="0" rIns="0" bIns="0">
            <a:spAutoFit/>
          </a:bodyPr>
          <a:lstStyle>
            <a:lvl1pPr>
              <a:defRPr sz="2100" b="1" i="0">
                <a:solidFill>
                  <a:schemeClr val="bg1"/>
                </a:solidFill>
                <a:latin typeface="Arial"/>
                <a:cs typeface="Arial"/>
              </a:defRPr>
            </a:lvl1pPr>
          </a:lstStyle>
          <a:p>
            <a:endParaRPr/>
          </a:p>
        </p:txBody>
      </p:sp>
      <p:sp>
        <p:nvSpPr>
          <p:cNvPr id="3" name="Holder 3"/>
          <p:cNvSpPr>
            <a:spLocks noGrp="1"/>
          </p:cNvSpPr>
          <p:nvPr>
            <p:ph type="body" idx="1"/>
          </p:nvPr>
        </p:nvSpPr>
        <p:spPr>
          <a:xfrm>
            <a:off x="402370" y="2523489"/>
            <a:ext cx="11375813" cy="276999"/>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4145280" y="6377940"/>
            <a:ext cx="3901440" cy="276999"/>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276999"/>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10/9/2024</a:t>
            </a:fld>
            <a:endParaRPr lang="en-US"/>
          </a:p>
        </p:txBody>
      </p:sp>
      <p:sp>
        <p:nvSpPr>
          <p:cNvPr id="6" name="Holder 6"/>
          <p:cNvSpPr>
            <a:spLocks noGrp="1"/>
          </p:cNvSpPr>
          <p:nvPr>
            <p:ph type="sldNum" sz="quarter" idx="7"/>
          </p:nvPr>
        </p:nvSpPr>
        <p:spPr>
          <a:xfrm>
            <a:off x="8778240" y="6377940"/>
            <a:ext cx="2804160" cy="276999"/>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‹N°›</a:t>
            </a:fld>
            <a:endParaRPr/>
          </a:p>
        </p:txBody>
      </p:sp>
    </p:spTree>
    <p:extLst>
      <p:ext uri="{BB962C8B-B14F-4D97-AF65-F5344CB8AC3E}">
        <p14:creationId xmlns:p14="http://schemas.microsoft.com/office/powerpoint/2010/main" val="3105449923"/>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png"/><Relationship Id="rId3" Type="http://schemas.openxmlformats.org/officeDocument/2006/relationships/image" Target="../media/image5.png"/><Relationship Id="rId7" Type="http://schemas.openxmlformats.org/officeDocument/2006/relationships/image" Target="../media/image26.jpeg"/><Relationship Id="rId12" Type="http://schemas.openxmlformats.org/officeDocument/2006/relationships/image" Target="../media/image31.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png"/><Relationship Id="rId1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jpeg"/><Relationship Id="rId3" Type="http://schemas.openxmlformats.org/officeDocument/2006/relationships/image" Target="../media/image5.png"/><Relationship Id="rId7" Type="http://schemas.openxmlformats.org/officeDocument/2006/relationships/image" Target="../media/image37.jpeg"/><Relationship Id="rId12" Type="http://schemas.openxmlformats.org/officeDocument/2006/relationships/image" Target="../media/image42.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36.jpeg"/><Relationship Id="rId11" Type="http://schemas.openxmlformats.org/officeDocument/2006/relationships/image" Target="../media/image41.jpeg"/><Relationship Id="rId5" Type="http://schemas.openxmlformats.org/officeDocument/2006/relationships/image" Target="../media/image35.jpeg"/><Relationship Id="rId10" Type="http://schemas.openxmlformats.org/officeDocument/2006/relationships/image" Target="../media/image40.png"/><Relationship Id="rId4" Type="http://schemas.openxmlformats.org/officeDocument/2006/relationships/image" Target="../media/image34.png"/><Relationship Id="rId9" Type="http://schemas.openxmlformats.org/officeDocument/2006/relationships/image" Target="../media/image39.png"/><Relationship Id="rId1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48.jpe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3.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59.jpg"/><Relationship Id="rId3" Type="http://schemas.openxmlformats.org/officeDocument/2006/relationships/image" Target="../media/image54.png"/><Relationship Id="rId7" Type="http://schemas.openxmlformats.org/officeDocument/2006/relationships/image" Target="../media/image58.png"/><Relationship Id="rId2" Type="http://schemas.openxmlformats.org/officeDocument/2006/relationships/hyperlink" Target="mailto:franck.tison@inrae.fr" TargetMode="External"/><Relationship Id="rId1" Type="http://schemas.openxmlformats.org/officeDocument/2006/relationships/slideLayout" Target="../slideLayouts/slideLayout26.xml"/><Relationship Id="rId6" Type="http://schemas.openxmlformats.org/officeDocument/2006/relationships/image" Target="../media/image57.jp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60.jp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5.png"/><Relationship Id="rId7" Type="http://schemas.openxmlformats.org/officeDocument/2006/relationships/image" Target="../media/image57.jpg"/><Relationship Id="rId12" Type="http://schemas.openxmlformats.org/officeDocument/2006/relationships/image" Target="../media/image66.jp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62.jpg"/><Relationship Id="rId11" Type="http://schemas.openxmlformats.org/officeDocument/2006/relationships/image" Target="../media/image65.jpg"/><Relationship Id="rId5" Type="http://schemas.openxmlformats.org/officeDocument/2006/relationships/image" Target="../media/image61.png"/><Relationship Id="rId10" Type="http://schemas.openxmlformats.org/officeDocument/2006/relationships/image" Target="../media/image64.jpg"/><Relationship Id="rId4" Type="http://schemas.openxmlformats.org/officeDocument/2006/relationships/image" Target="../media/image56.png"/><Relationship Id="rId9" Type="http://schemas.openxmlformats.org/officeDocument/2006/relationships/image" Target="../media/image63.jpg"/></Relationships>
</file>

<file path=ppt/slides/_rels/slide24.xml.rels><?xml version="1.0" encoding="UTF-8" standalone="yes"?>
<Relationships xmlns="http://schemas.openxmlformats.org/package/2006/relationships"><Relationship Id="rId8" Type="http://schemas.openxmlformats.org/officeDocument/2006/relationships/image" Target="../media/image68.jpg"/><Relationship Id="rId3" Type="http://schemas.openxmlformats.org/officeDocument/2006/relationships/image" Target="../media/image55.png"/><Relationship Id="rId7" Type="http://schemas.openxmlformats.org/officeDocument/2006/relationships/image" Target="../media/image67.jp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 Id="rId9" Type="http://schemas.openxmlformats.org/officeDocument/2006/relationships/image" Target="../media/image69.jpg"/></Relationships>
</file>

<file path=ppt/slides/_rels/slide2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29.xml"/><Relationship Id="rId6" Type="http://schemas.openxmlformats.org/officeDocument/2006/relationships/image" Target="../media/image58.png"/><Relationship Id="rId5" Type="http://schemas.openxmlformats.org/officeDocument/2006/relationships/image" Target="../media/image57.jpg"/><Relationship Id="rId4" Type="http://schemas.openxmlformats.org/officeDocument/2006/relationships/image" Target="../media/image56.png"/></Relationships>
</file>

<file path=ppt/slides/_rels/slide26.xml.rels><?xml version="1.0" encoding="UTF-8" standalone="yes"?>
<Relationships xmlns="http://schemas.openxmlformats.org/package/2006/relationships"><Relationship Id="rId8" Type="http://schemas.openxmlformats.org/officeDocument/2006/relationships/image" Target="../media/image71.tiff"/><Relationship Id="rId3" Type="http://schemas.openxmlformats.org/officeDocument/2006/relationships/hyperlink" Target="mailto:florent.levavasseur@inrae.fr" TargetMode="External"/><Relationship Id="rId7" Type="http://schemas.openxmlformats.org/officeDocument/2006/relationships/image" Target="../media/image70.tiff"/><Relationship Id="rId2" Type="http://schemas.openxmlformats.org/officeDocument/2006/relationships/hyperlink" Target="mailto:pierre.benoit@inrae.fr" TargetMode="External"/><Relationship Id="rId1" Type="http://schemas.openxmlformats.org/officeDocument/2006/relationships/slideLayout" Target="../slideLayouts/slideLayout12.xml"/><Relationship Id="rId6" Type="http://schemas.openxmlformats.org/officeDocument/2006/relationships/image" Target="../media/image5.png"/><Relationship Id="rId11" Type="http://schemas.openxmlformats.org/officeDocument/2006/relationships/image" Target="../media/image74.png"/><Relationship Id="rId5" Type="http://schemas.openxmlformats.org/officeDocument/2006/relationships/image" Target="../media/image4.jpeg"/><Relationship Id="rId10" Type="http://schemas.openxmlformats.org/officeDocument/2006/relationships/image" Target="../media/image73.tiff"/><Relationship Id="rId4" Type="http://schemas.openxmlformats.org/officeDocument/2006/relationships/hyperlink" Target="mailto:Christophe.montagnier@inrae.fr" TargetMode="External"/><Relationship Id="rId9" Type="http://schemas.openxmlformats.org/officeDocument/2006/relationships/image" Target="../media/image72.tiff"/></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png"/></Relationships>
</file>

<file path=ppt/slides/_rels/slide3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79.png"/><Relationship Id="rId4" Type="http://schemas.openxmlformats.org/officeDocument/2006/relationships/image" Target="../media/image78.pn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81.jpeg"/><Relationship Id="rId4" Type="http://schemas.openxmlformats.org/officeDocument/2006/relationships/image" Target="../media/image80.tiff"/></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83.png"/><Relationship Id="rId4" Type="http://schemas.openxmlformats.org/officeDocument/2006/relationships/image" Target="../media/image82.png"/></Relationships>
</file>

<file path=ppt/slides/_rels/slide34.xml.rels><?xml version="1.0" encoding="UTF-8" standalone="yes"?>
<Relationships xmlns="http://schemas.openxmlformats.org/package/2006/relationships"><Relationship Id="rId8" Type="http://schemas.openxmlformats.org/officeDocument/2006/relationships/image" Target="../media/image85.jpeg"/><Relationship Id="rId3" Type="http://schemas.openxmlformats.org/officeDocument/2006/relationships/tags" Target="../tags/tag3.xml"/><Relationship Id="rId7" Type="http://schemas.openxmlformats.org/officeDocument/2006/relationships/image" Target="../media/image8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5.png"/><Relationship Id="rId5" Type="http://schemas.openxmlformats.org/officeDocument/2006/relationships/image" Target="../media/image4.jpeg"/><Relationship Id="rId10" Type="http://schemas.openxmlformats.org/officeDocument/2006/relationships/image" Target="../media/image87.jpeg"/><Relationship Id="rId4" Type="http://schemas.openxmlformats.org/officeDocument/2006/relationships/slideLayout" Target="../slideLayouts/slideLayout12.xml"/><Relationship Id="rId9" Type="http://schemas.openxmlformats.org/officeDocument/2006/relationships/image" Target="../media/image86.png"/></Relationships>
</file>

<file path=ppt/slides/_rels/slide35.xml.rels><?xml version="1.0" encoding="UTF-8" standalone="yes"?>
<Relationships xmlns="http://schemas.openxmlformats.org/package/2006/relationships"><Relationship Id="rId8" Type="http://schemas.openxmlformats.org/officeDocument/2006/relationships/image" Target="../media/image92.gif"/><Relationship Id="rId3" Type="http://schemas.openxmlformats.org/officeDocument/2006/relationships/image" Target="../media/image5.png"/><Relationship Id="rId7" Type="http://schemas.openxmlformats.org/officeDocument/2006/relationships/image" Target="../media/image91.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90.jpeg"/><Relationship Id="rId11" Type="http://schemas.openxmlformats.org/officeDocument/2006/relationships/image" Target="../media/image95.emf"/><Relationship Id="rId5" Type="http://schemas.openxmlformats.org/officeDocument/2006/relationships/image" Target="../media/image89.png"/><Relationship Id="rId10" Type="http://schemas.openxmlformats.org/officeDocument/2006/relationships/image" Target="../media/image94.jpeg"/><Relationship Id="rId4" Type="http://schemas.openxmlformats.org/officeDocument/2006/relationships/image" Target="../media/image88.png"/><Relationship Id="rId9" Type="http://schemas.openxmlformats.org/officeDocument/2006/relationships/image" Target="../media/image93.jp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5.png"/><Relationship Id="rId7" Type="http://schemas.openxmlformats.org/officeDocument/2006/relationships/image" Target="../media/image99.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98.png"/><Relationship Id="rId5" Type="http://schemas.openxmlformats.org/officeDocument/2006/relationships/image" Target="../media/image97.png"/><Relationship Id="rId10" Type="http://schemas.openxmlformats.org/officeDocument/2006/relationships/image" Target="../media/image102.png"/><Relationship Id="rId4" Type="http://schemas.openxmlformats.org/officeDocument/2006/relationships/image" Target="../media/image96.png"/><Relationship Id="rId9" Type="http://schemas.openxmlformats.org/officeDocument/2006/relationships/image" Target="../media/image101.png"/></Relationships>
</file>

<file path=ppt/slides/_rels/slide38.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5.png"/><Relationship Id="rId7" Type="http://schemas.openxmlformats.org/officeDocument/2006/relationships/image" Target="../media/image106.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05.jpeg"/><Relationship Id="rId5" Type="http://schemas.openxmlformats.org/officeDocument/2006/relationships/image" Target="../media/image104.jpeg"/><Relationship Id="rId4" Type="http://schemas.openxmlformats.org/officeDocument/2006/relationships/image" Target="../media/image103.jpeg"/><Relationship Id="rId9" Type="http://schemas.openxmlformats.org/officeDocument/2006/relationships/image" Target="../media/image98.png"/></Relationships>
</file>

<file path=ppt/slides/_rels/slide3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0.jpeg"/><Relationship Id="rId7" Type="http://schemas.openxmlformats.org/officeDocument/2006/relationships/image" Target="../media/image4.jpeg"/><Relationship Id="rId2" Type="http://schemas.openxmlformats.org/officeDocument/2006/relationships/image" Target="../media/image9.jpeg"/><Relationship Id="rId1" Type="http://schemas.openxmlformats.org/officeDocument/2006/relationships/slideLayout" Target="../slideLayouts/slideLayout13.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8.png"/></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23.xml"/><Relationship Id="rId5" Type="http://schemas.openxmlformats.org/officeDocument/2006/relationships/image" Target="../media/image109.png"/><Relationship Id="rId4" Type="http://schemas.openxmlformats.org/officeDocument/2006/relationships/image" Target="../media/image108.jpeg"/></Relationships>
</file>

<file path=ppt/slides/_rels/slide4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42.xml.rels><?xml version="1.0" encoding="UTF-8" standalone="yes"?>
<Relationships xmlns="http://schemas.openxmlformats.org/package/2006/relationships"><Relationship Id="rId8" Type="http://schemas.openxmlformats.org/officeDocument/2006/relationships/image" Target="../media/image113.jpeg"/><Relationship Id="rId3" Type="http://schemas.openxmlformats.org/officeDocument/2006/relationships/image" Target="../media/image5.png"/><Relationship Id="rId7" Type="http://schemas.openxmlformats.org/officeDocument/2006/relationships/image" Target="../media/image112.png"/><Relationship Id="rId2" Type="http://schemas.openxmlformats.org/officeDocument/2006/relationships/image" Target="../media/image4.jpeg"/><Relationship Id="rId1" Type="http://schemas.openxmlformats.org/officeDocument/2006/relationships/slideLayout" Target="../slideLayouts/slideLayout18.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 Id="rId9" Type="http://schemas.openxmlformats.org/officeDocument/2006/relationships/image" Target="../media/image114.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8.xml"/><Relationship Id="rId4" Type="http://schemas.openxmlformats.org/officeDocument/2006/relationships/image" Target="../media/image109.png"/></Relationships>
</file>

<file path=ppt/slides/_rels/slide4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115.png"/><Relationship Id="rId1" Type="http://schemas.openxmlformats.org/officeDocument/2006/relationships/slideLayout" Target="../slideLayouts/slideLayout30.xml"/><Relationship Id="rId4" Type="http://schemas.openxmlformats.org/officeDocument/2006/relationships/image" Target="../media/image117.jpg"/></Relationships>
</file>

<file path=ppt/slides/_rels/slide46.xml.rels><?xml version="1.0" encoding="UTF-8" standalone="yes"?>
<Relationships xmlns="http://schemas.openxmlformats.org/package/2006/relationships"><Relationship Id="rId2" Type="http://schemas.openxmlformats.org/officeDocument/2006/relationships/image" Target="../media/image118.jpg"/><Relationship Id="rId1" Type="http://schemas.openxmlformats.org/officeDocument/2006/relationships/slideLayout" Target="../slideLayouts/slideLayout34.xml"/></Relationships>
</file>

<file path=ppt/slides/_rels/slide47.xml.rels><?xml version="1.0" encoding="UTF-8" standalone="yes"?>
<Relationships xmlns="http://schemas.openxmlformats.org/package/2006/relationships"><Relationship Id="rId8" Type="http://schemas.openxmlformats.org/officeDocument/2006/relationships/image" Target="../media/image125.jpg"/><Relationship Id="rId3" Type="http://schemas.openxmlformats.org/officeDocument/2006/relationships/image" Target="../media/image120.jpg"/><Relationship Id="rId7" Type="http://schemas.openxmlformats.org/officeDocument/2006/relationships/image" Target="../media/image124.jpg"/><Relationship Id="rId2" Type="http://schemas.openxmlformats.org/officeDocument/2006/relationships/image" Target="../media/image119.jpg"/><Relationship Id="rId1" Type="http://schemas.openxmlformats.org/officeDocument/2006/relationships/slideLayout" Target="../slideLayouts/slideLayout31.xml"/><Relationship Id="rId6" Type="http://schemas.openxmlformats.org/officeDocument/2006/relationships/image" Target="../media/image123.jpg"/><Relationship Id="rId5" Type="http://schemas.openxmlformats.org/officeDocument/2006/relationships/image" Target="../media/image122.jpg"/><Relationship Id="rId4" Type="http://schemas.openxmlformats.org/officeDocument/2006/relationships/image" Target="../media/image121.jpg"/></Relationships>
</file>

<file path=ppt/slides/_rels/slide4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126.jpg"/><Relationship Id="rId1" Type="http://schemas.openxmlformats.org/officeDocument/2006/relationships/slideLayout" Target="../slideLayouts/slideLayout31.xml"/></Relationships>
</file>

<file path=ppt/slides/_rels/slide49.xml.rels><?xml version="1.0" encoding="UTF-8" standalone="yes"?>
<Relationships xmlns="http://schemas.openxmlformats.org/package/2006/relationships"><Relationship Id="rId8" Type="http://schemas.openxmlformats.org/officeDocument/2006/relationships/image" Target="../media/image134.png"/><Relationship Id="rId3" Type="http://schemas.openxmlformats.org/officeDocument/2006/relationships/image" Target="../media/image129.jpg"/><Relationship Id="rId7" Type="http://schemas.openxmlformats.org/officeDocument/2006/relationships/image" Target="../media/image133.jpg"/><Relationship Id="rId2" Type="http://schemas.openxmlformats.org/officeDocument/2006/relationships/image" Target="../media/image128.jpg"/><Relationship Id="rId1" Type="http://schemas.openxmlformats.org/officeDocument/2006/relationships/slideLayout" Target="../slideLayouts/slideLayout34.xml"/><Relationship Id="rId6" Type="http://schemas.openxmlformats.org/officeDocument/2006/relationships/image" Target="../media/image132.jpg"/><Relationship Id="rId5" Type="http://schemas.openxmlformats.org/officeDocument/2006/relationships/image" Target="../media/image131.jpg"/><Relationship Id="rId4" Type="http://schemas.openxmlformats.org/officeDocument/2006/relationships/image" Target="../media/image130.jpg"/><Relationship Id="rId9" Type="http://schemas.openxmlformats.org/officeDocument/2006/relationships/image" Target="../media/image135.jp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5.png"/><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31.xml"/></Relationships>
</file>

<file path=ppt/slides/_rels/slide51.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image" Target="../media/image136.jpg"/><Relationship Id="rId1" Type="http://schemas.openxmlformats.org/officeDocument/2006/relationships/slideLayout" Target="../slideLayouts/slideLayout31.xml"/><Relationship Id="rId5" Type="http://schemas.openxmlformats.org/officeDocument/2006/relationships/image" Target="../media/image117.jpg"/><Relationship Id="rId4" Type="http://schemas.openxmlformats.org/officeDocument/2006/relationships/image" Target="../media/image138.png"/></Relationships>
</file>

<file path=ppt/slides/_rels/slide52.xml.rels><?xml version="1.0" encoding="UTF-8" standalone="yes"?>
<Relationships xmlns="http://schemas.openxmlformats.org/package/2006/relationships"><Relationship Id="rId3" Type="http://schemas.openxmlformats.org/officeDocument/2006/relationships/hyperlink" Target="mailto:m.cochennec@brgm.fr" TargetMode="External"/><Relationship Id="rId2" Type="http://schemas.openxmlformats.org/officeDocument/2006/relationships/hyperlink" Target="mailto:m.crampon@brgm.fr" TargetMode="External"/><Relationship Id="rId1" Type="http://schemas.openxmlformats.org/officeDocument/2006/relationships/slideLayout" Target="../slideLayouts/slideLayout12.xml"/><Relationship Id="rId6" Type="http://schemas.openxmlformats.org/officeDocument/2006/relationships/image" Target="../media/image139.jpeg"/><Relationship Id="rId5" Type="http://schemas.openxmlformats.org/officeDocument/2006/relationships/image" Target="../media/image5.png"/><Relationship Id="rId4" Type="http://schemas.openxmlformats.org/officeDocument/2006/relationships/image" Target="../media/image4.jpeg"/></Relationships>
</file>

<file path=ppt/slides/_rels/slide5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5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5" Type="http://schemas.openxmlformats.org/officeDocument/2006/relationships/image" Target="../media/image141.png"/><Relationship Id="rId4" Type="http://schemas.openxmlformats.org/officeDocument/2006/relationships/image" Target="../media/image140.png"/></Relationships>
</file>

<file path=ppt/slides/_rels/slide55.xml.rels><?xml version="1.0" encoding="UTF-8" standalone="yes"?>
<Relationships xmlns="http://schemas.openxmlformats.org/package/2006/relationships"><Relationship Id="rId8" Type="http://schemas.openxmlformats.org/officeDocument/2006/relationships/image" Target="../media/image143.jpeg"/><Relationship Id="rId13" Type="http://schemas.openxmlformats.org/officeDocument/2006/relationships/image" Target="../media/image148.jpeg"/><Relationship Id="rId3" Type="http://schemas.openxmlformats.org/officeDocument/2006/relationships/diagramLayout" Target="../diagrams/layout1.xml"/><Relationship Id="rId7" Type="http://schemas.openxmlformats.org/officeDocument/2006/relationships/image" Target="../media/image142.jpeg"/><Relationship Id="rId12" Type="http://schemas.openxmlformats.org/officeDocument/2006/relationships/image" Target="../media/image147.jpeg"/><Relationship Id="rId17" Type="http://schemas.openxmlformats.org/officeDocument/2006/relationships/image" Target="../media/image5.png"/><Relationship Id="rId2" Type="http://schemas.openxmlformats.org/officeDocument/2006/relationships/diagramData" Target="../diagrams/data1.xml"/><Relationship Id="rId16" Type="http://schemas.openxmlformats.org/officeDocument/2006/relationships/image" Target="../media/image4.jpeg"/><Relationship Id="rId1" Type="http://schemas.openxmlformats.org/officeDocument/2006/relationships/slideLayout" Target="../slideLayouts/slideLayout24.xml"/><Relationship Id="rId6" Type="http://schemas.microsoft.com/office/2007/relationships/diagramDrawing" Target="../diagrams/drawing1.xml"/><Relationship Id="rId11" Type="http://schemas.openxmlformats.org/officeDocument/2006/relationships/image" Target="../media/image146.png"/><Relationship Id="rId5" Type="http://schemas.openxmlformats.org/officeDocument/2006/relationships/diagramColors" Target="../diagrams/colors1.xml"/><Relationship Id="rId15" Type="http://schemas.openxmlformats.org/officeDocument/2006/relationships/image" Target="../media/image150.jpeg"/><Relationship Id="rId10" Type="http://schemas.openxmlformats.org/officeDocument/2006/relationships/image" Target="../media/image145.jpeg"/><Relationship Id="rId4" Type="http://schemas.openxmlformats.org/officeDocument/2006/relationships/diagramQuickStyle" Target="../diagrams/quickStyle1.xml"/><Relationship Id="rId9" Type="http://schemas.openxmlformats.org/officeDocument/2006/relationships/image" Target="../media/image144.jpeg"/><Relationship Id="rId14" Type="http://schemas.openxmlformats.org/officeDocument/2006/relationships/image" Target="../media/image149.jpeg"/></Relationships>
</file>

<file path=ppt/slides/_rels/slide56.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39.jpeg"/><Relationship Id="rId1" Type="http://schemas.openxmlformats.org/officeDocument/2006/relationships/slideLayout" Target="../slideLayouts/slideLayout24.xml"/><Relationship Id="rId4" Type="http://schemas.openxmlformats.org/officeDocument/2006/relationships/image" Target="../media/image152.png"/></Relationships>
</file>

<file path=ppt/slides/_rels/slide57.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jpeg"/><Relationship Id="rId1" Type="http://schemas.openxmlformats.org/officeDocument/2006/relationships/slideLayout" Target="../slideLayouts/slideLayout24.xml"/><Relationship Id="rId4" Type="http://schemas.openxmlformats.org/officeDocument/2006/relationships/image" Target="../media/image155.jpeg"/></Relationships>
</file>

<file path=ppt/slides/_rels/slide58.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24.xml"/></Relationships>
</file>

<file path=ppt/slides/_rels/slide5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2.xml"/><Relationship Id="rId5" Type="http://schemas.openxmlformats.org/officeDocument/2006/relationships/image" Target="../media/image158.jpg"/><Relationship Id="rId4" Type="http://schemas.openxmlformats.org/officeDocument/2006/relationships/image" Target="../media/image157.png"/></Relationships>
</file>

<file path=ppt/slides/_rels/slide6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159.emf"/><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2.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1.png"/><Relationship Id="rId5" Type="http://schemas.openxmlformats.org/officeDocument/2006/relationships/image" Target="../media/image160.jpeg"/><Relationship Id="rId4" Type="http://schemas.openxmlformats.org/officeDocument/2006/relationships/image" Target="../media/image158.jpg"/></Relationships>
</file>

<file path=ppt/slides/_rels/slide6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6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66.png"/><Relationship Id="rId2" Type="http://schemas.openxmlformats.org/officeDocument/2006/relationships/image" Target="../media/image4.jpeg"/><Relationship Id="rId1" Type="http://schemas.openxmlformats.org/officeDocument/2006/relationships/slideLayout" Target="../slideLayouts/slideLayout12.xml"/><Relationship Id="rId6" Type="http://schemas.openxmlformats.org/officeDocument/2006/relationships/image" Target="../media/image165.png"/><Relationship Id="rId5" Type="http://schemas.openxmlformats.org/officeDocument/2006/relationships/image" Target="../media/image164.jpeg"/><Relationship Id="rId4" Type="http://schemas.openxmlformats.org/officeDocument/2006/relationships/image" Target="../media/image163.png"/></Relationships>
</file>

<file path=ppt/slides/_rels/slide6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0.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69.jpeg"/><Relationship Id="rId5" Type="http://schemas.openxmlformats.org/officeDocument/2006/relationships/image" Target="../media/image168.jpeg"/><Relationship Id="rId4" Type="http://schemas.openxmlformats.org/officeDocument/2006/relationships/image" Target="../media/image167.jpeg"/></Relationships>
</file>

<file path=ppt/slides/_rels/slide6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73.emf"/><Relationship Id="rId5" Type="http://schemas.openxmlformats.org/officeDocument/2006/relationships/image" Target="../media/image172.emf"/><Relationship Id="rId4" Type="http://schemas.openxmlformats.org/officeDocument/2006/relationships/image" Target="../media/image171.emf"/></Relationships>
</file>

<file path=ppt/slides/_rels/slide69.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77.pn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176.png"/><Relationship Id="rId5" Type="http://schemas.openxmlformats.org/officeDocument/2006/relationships/image" Target="../media/image175.emf"/><Relationship Id="rId4" Type="http://schemas.openxmlformats.org/officeDocument/2006/relationships/image" Target="../media/image174.jpe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2.xml"/><Relationship Id="rId4" Type="http://schemas.openxmlformats.org/officeDocument/2006/relationships/image" Target="../media/image17.jpeg"/></Relationships>
</file>

<file path=ppt/slides/_rels/slide7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2.gif"/><Relationship Id="rId3" Type="http://schemas.openxmlformats.org/officeDocument/2006/relationships/image" Target="../media/image16.png"/><Relationship Id="rId7" Type="http://schemas.openxmlformats.org/officeDocument/2006/relationships/image" Target="../media/image21.jpeg"/><Relationship Id="rId2" Type="http://schemas.openxmlformats.org/officeDocument/2006/relationships/image" Target="../media/image4.jpeg"/><Relationship Id="rId1" Type="http://schemas.openxmlformats.org/officeDocument/2006/relationships/slideLayout" Target="../slideLayouts/slideLayout13.xml"/><Relationship Id="rId6" Type="http://schemas.openxmlformats.org/officeDocument/2006/relationships/image" Target="../media/image20.jpg"/><Relationship Id="rId5" Type="http://schemas.openxmlformats.org/officeDocument/2006/relationships/image" Target="../media/image19.jpeg"/><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A459A6-8B55-4319-A314-55DE274FD781}"/>
              </a:ext>
            </a:extLst>
          </p:cNvPr>
          <p:cNvSpPr>
            <a:spLocks noGrp="1"/>
          </p:cNvSpPr>
          <p:nvPr>
            <p:ph type="ctrTitle"/>
          </p:nvPr>
        </p:nvSpPr>
        <p:spPr>
          <a:xfrm>
            <a:off x="1524000" y="1729266"/>
            <a:ext cx="9144000" cy="2387600"/>
          </a:xfrm>
        </p:spPr>
        <p:txBody>
          <a:bodyPr/>
          <a:lstStyle/>
          <a:p>
            <a:r>
              <a:rPr lang="fr-FR" b="1" i="1" dirty="0"/>
              <a:t>Présentation Flash site </a:t>
            </a:r>
            <a:r>
              <a:rPr lang="fr-FR" b="1" i="1" dirty="0" err="1"/>
              <a:t>lysimétrique</a:t>
            </a:r>
            <a:endParaRPr lang="fr-FR" b="1" i="1" dirty="0"/>
          </a:p>
        </p:txBody>
      </p:sp>
    </p:spTree>
    <p:extLst>
      <p:ext uri="{BB962C8B-B14F-4D97-AF65-F5344CB8AC3E}">
        <p14:creationId xmlns:p14="http://schemas.microsoft.com/office/powerpoint/2010/main" val="16893377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5844632" cy="499156"/>
          </a:xfrm>
          <a:prstGeom prst="rect">
            <a:avLst/>
          </a:prstGeom>
          <a:noFill/>
          <a:ln>
            <a:noFill/>
          </a:ln>
        </p:spPr>
        <p:txBody>
          <a:bodyPr anchor="b">
            <a:noAutofit/>
          </a:bodyPr>
          <a:lstStyle/>
          <a:p>
            <a:pPr>
              <a:lnSpc>
                <a:spcPct val="90000"/>
              </a:lnSpc>
            </a:pPr>
            <a:r>
              <a:rPr lang="fr-FR" sz="3200" b="1" spc="-1" dirty="0"/>
              <a:t>Cadre </a:t>
            </a:r>
            <a:r>
              <a:rPr lang="fr-FR" sz="3200" b="1" spc="-1" dirty="0" err="1"/>
              <a:t>Pédo-climatique</a:t>
            </a:r>
            <a:endParaRPr lang="fr-FR" sz="3200" b="1" spc="-1" dirty="0"/>
          </a:p>
        </p:txBody>
      </p:sp>
      <p:sp>
        <p:nvSpPr>
          <p:cNvPr id="10" name="ZoneTexte 9">
            <a:extLst>
              <a:ext uri="{FF2B5EF4-FFF2-40B4-BE49-F238E27FC236}">
                <a16:creationId xmlns:a16="http://schemas.microsoft.com/office/drawing/2014/main" id="{667F8ECC-6E74-4FEB-9D8D-C1008E87A38E}"/>
              </a:ext>
            </a:extLst>
          </p:cNvPr>
          <p:cNvSpPr txBox="1"/>
          <p:nvPr/>
        </p:nvSpPr>
        <p:spPr>
          <a:xfrm>
            <a:off x="278380" y="2826504"/>
            <a:ext cx="10585373" cy="509883"/>
          </a:xfrm>
          <a:prstGeom prst="rect">
            <a:avLst/>
          </a:prstGeom>
          <a:noFill/>
        </p:spPr>
        <p:txBody>
          <a:bodyPr wrap="square">
            <a:spAutoFit/>
          </a:bodyPr>
          <a:lstStyle/>
          <a:p>
            <a:pPr>
              <a:lnSpc>
                <a:spcPts val="1360"/>
              </a:lnSpc>
            </a:pPr>
            <a:endParaRPr lang="fr-FR" b="1" i="1" dirty="0">
              <a:solidFill>
                <a:srgbClr val="542805"/>
              </a:solidFill>
            </a:endParaRPr>
          </a:p>
          <a:p>
            <a:pPr>
              <a:lnSpc>
                <a:spcPts val="1660"/>
              </a:lnSpc>
            </a:pPr>
            <a:r>
              <a:rPr lang="fr-FR" sz="2200" b="1" i="1" dirty="0">
                <a:solidFill>
                  <a:srgbClr val="542805"/>
                </a:solidFill>
              </a:rPr>
              <a:t>Description du site : </a:t>
            </a:r>
          </a:p>
        </p:txBody>
      </p:sp>
      <p:graphicFrame>
        <p:nvGraphicFramePr>
          <p:cNvPr id="9"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481239" y="3389321"/>
          <a:ext cx="11432721" cy="2769956"/>
        </p:xfrm>
        <a:graphic>
          <a:graphicData uri="http://schemas.openxmlformats.org/drawingml/2006/table">
            <a:tbl>
              <a:tblPr firstRow="1" bandRow="1">
                <a:tableStyleId>{5C22544A-7EE6-4342-B048-85BDC9FD1C3A}</a:tableStyleId>
              </a:tblPr>
              <a:tblGrid>
                <a:gridCol w="1481133">
                  <a:extLst>
                    <a:ext uri="{9D8B030D-6E8A-4147-A177-3AD203B41FA5}">
                      <a16:colId xmlns:a16="http://schemas.microsoft.com/office/drawing/2014/main" val="3927319282"/>
                    </a:ext>
                  </a:extLst>
                </a:gridCol>
                <a:gridCol w="1464319">
                  <a:extLst>
                    <a:ext uri="{9D8B030D-6E8A-4147-A177-3AD203B41FA5}">
                      <a16:colId xmlns:a16="http://schemas.microsoft.com/office/drawing/2014/main" val="540010510"/>
                    </a:ext>
                  </a:extLst>
                </a:gridCol>
                <a:gridCol w="2110509">
                  <a:extLst>
                    <a:ext uri="{9D8B030D-6E8A-4147-A177-3AD203B41FA5}">
                      <a16:colId xmlns:a16="http://schemas.microsoft.com/office/drawing/2014/main" val="3359178806"/>
                    </a:ext>
                  </a:extLst>
                </a:gridCol>
                <a:gridCol w="1706880">
                  <a:extLst>
                    <a:ext uri="{9D8B030D-6E8A-4147-A177-3AD203B41FA5}">
                      <a16:colId xmlns:a16="http://schemas.microsoft.com/office/drawing/2014/main" val="3632914618"/>
                    </a:ext>
                  </a:extLst>
                </a:gridCol>
                <a:gridCol w="1625600">
                  <a:extLst>
                    <a:ext uri="{9D8B030D-6E8A-4147-A177-3AD203B41FA5}">
                      <a16:colId xmlns:a16="http://schemas.microsoft.com/office/drawing/2014/main" val="1932670326"/>
                    </a:ext>
                  </a:extLst>
                </a:gridCol>
                <a:gridCol w="3044280">
                  <a:extLst>
                    <a:ext uri="{9D8B030D-6E8A-4147-A177-3AD203B41FA5}">
                      <a16:colId xmlns:a16="http://schemas.microsoft.com/office/drawing/2014/main" val="1585950315"/>
                    </a:ext>
                  </a:extLst>
                </a:gridCol>
              </a:tblGrid>
              <a:tr h="768436">
                <a:tc>
                  <a:txBody>
                    <a:bodyPr/>
                    <a:lstStyle/>
                    <a:p>
                      <a:pPr algn="ctr"/>
                      <a:r>
                        <a:rPr lang="fr-FR" dirty="0"/>
                        <a:t>N°</a:t>
                      </a:r>
                    </a:p>
                  </a:txBody>
                  <a:tcPr/>
                </a:tc>
                <a:tc>
                  <a:txBody>
                    <a:bodyPr/>
                    <a:lstStyle/>
                    <a:p>
                      <a:pPr algn="ctr"/>
                      <a:r>
                        <a:rPr lang="fr-FR" dirty="0"/>
                        <a:t>Type de sol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Classification WRB (référence pédo)</a:t>
                      </a:r>
                    </a:p>
                  </a:txBody>
                  <a:tcPr/>
                </a:tc>
                <a:tc>
                  <a:txBody>
                    <a:bodyPr/>
                    <a:lstStyle/>
                    <a:p>
                      <a:pPr algn="ctr"/>
                      <a:r>
                        <a:rPr lang="fr-FR" dirty="0"/>
                        <a:t>Type de végétation</a:t>
                      </a:r>
                    </a:p>
                  </a:txBody>
                  <a:tcPr/>
                </a:tc>
                <a:tc>
                  <a:txBody>
                    <a:bodyPr/>
                    <a:lstStyle/>
                    <a:p>
                      <a:pPr algn="ctr"/>
                      <a:r>
                        <a:rPr lang="fr-FR" dirty="0"/>
                        <a:t>Climat</a:t>
                      </a:r>
                    </a:p>
                  </a:txBody>
                  <a:tcPr/>
                </a:tc>
                <a:tc>
                  <a:txBody>
                    <a:bodyPr/>
                    <a:lstStyle/>
                    <a:p>
                      <a:pPr algn="ctr"/>
                      <a:r>
                        <a:rPr lang="fr-FR" dirty="0"/>
                        <a:t>Localisation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370840">
                <a:tc>
                  <a:txBody>
                    <a:bodyPr/>
                    <a:lstStyle/>
                    <a:p>
                      <a:pPr algn="ctr"/>
                      <a:r>
                        <a:rPr lang="fr-FR" sz="1600" dirty="0"/>
                        <a:t>5/6/7/8</a:t>
                      </a:r>
                    </a:p>
                  </a:txBody>
                  <a:tcPr anchor="ctr"/>
                </a:tc>
                <a:tc>
                  <a:txBody>
                    <a:bodyPr/>
                    <a:lstStyle/>
                    <a:p>
                      <a:pPr algn="ctr"/>
                      <a:r>
                        <a:rPr lang="fr-FR" sz="1400" dirty="0" err="1"/>
                        <a:t>Technosol</a:t>
                      </a:r>
                      <a:endParaRPr lang="fr-FR" sz="1400" dirty="0"/>
                    </a:p>
                  </a:txBody>
                  <a:tcPr anchor="ctr"/>
                </a:tc>
                <a:tc>
                  <a:txBody>
                    <a:bodyPr/>
                    <a:lstStyle/>
                    <a:p>
                      <a:pPr algn="ctr"/>
                      <a:r>
                        <a:rPr lang="fr-FR" sz="1400" dirty="0"/>
                        <a:t>friche</a:t>
                      </a:r>
                    </a:p>
                  </a:txBody>
                  <a:tcPr anchor="ctr"/>
                </a:tc>
                <a:tc>
                  <a:txBody>
                    <a:bodyPr/>
                    <a:lstStyle/>
                    <a:p>
                      <a:pPr algn="ctr"/>
                      <a:r>
                        <a:rPr lang="fr-FR" sz="1400" dirty="0"/>
                        <a:t>Semi-continental</a:t>
                      </a:r>
                    </a:p>
                  </a:txBody>
                  <a:tcPr anchor="ctr"/>
                </a:tc>
                <a:tc>
                  <a:txBody>
                    <a:bodyPr/>
                    <a:lstStyle/>
                    <a:p>
                      <a:pPr algn="ctr"/>
                      <a:r>
                        <a:rPr lang="fr-FR" sz="1400" dirty="0"/>
                        <a:t>Osne-le-Val (52)</a:t>
                      </a:r>
                    </a:p>
                  </a:txBody>
                  <a:tcPr anchor="ctr"/>
                </a:tc>
                <a:tc>
                  <a:txBody>
                    <a:bodyPr/>
                    <a:lstStyle/>
                    <a:p>
                      <a:r>
                        <a:rPr lang="fr-FR" sz="1400" dirty="0" err="1"/>
                        <a:t>Datalogger</a:t>
                      </a:r>
                      <a:r>
                        <a:rPr lang="fr-FR" sz="1400" dirty="0"/>
                        <a:t> UGT et transmission GSM</a:t>
                      </a:r>
                    </a:p>
                  </a:txBody>
                  <a:tcPr anchor="ctr"/>
                </a:tc>
                <a:extLst>
                  <a:ext uri="{0D108BD9-81ED-4DB2-BD59-A6C34878D82A}">
                    <a16:rowId xmlns:a16="http://schemas.microsoft.com/office/drawing/2014/main" val="1263628329"/>
                  </a:ext>
                </a:extLst>
              </a:tr>
              <a:tr h="370840">
                <a:tc>
                  <a:txBody>
                    <a:bodyPr/>
                    <a:lstStyle/>
                    <a:p>
                      <a:pPr algn="ctr"/>
                      <a:r>
                        <a:rPr lang="fr-FR" sz="1600" dirty="0"/>
                        <a:t>1</a:t>
                      </a:r>
                    </a:p>
                  </a:txBody>
                  <a:tcPr anchor="ctr"/>
                </a:tc>
                <a:tc>
                  <a:txBody>
                    <a:bodyPr/>
                    <a:lstStyle/>
                    <a:p>
                      <a:pPr algn="ctr"/>
                      <a:r>
                        <a:rPr lang="fr-FR" sz="1400" dirty="0" err="1"/>
                        <a:t>Calcisol</a:t>
                      </a:r>
                      <a:endParaRPr lang="fr-FR" sz="1400" dirty="0"/>
                    </a:p>
                  </a:txBody>
                  <a:tcPr anchor="ctr"/>
                </a:tc>
                <a:tc>
                  <a:txBody>
                    <a:bodyPr/>
                    <a:lstStyle/>
                    <a:p>
                      <a:pPr algn="ctr"/>
                      <a:r>
                        <a:rPr lang="fr-FR" sz="1400" dirty="0"/>
                        <a:t>herbacées</a:t>
                      </a:r>
                    </a:p>
                  </a:txBody>
                  <a:tcPr anchor="ctr"/>
                </a:tc>
                <a:tc>
                  <a:txBody>
                    <a:bodyPr/>
                    <a:lstStyle/>
                    <a:p>
                      <a:pPr algn="ctr"/>
                      <a:r>
                        <a:rPr lang="fr-FR" sz="1400" dirty="0"/>
                        <a:t>Semi-continental</a:t>
                      </a:r>
                    </a:p>
                  </a:txBody>
                  <a:tcPr anchor="ctr"/>
                </a:tc>
                <a:tc>
                  <a:txBody>
                    <a:bodyPr/>
                    <a:lstStyle/>
                    <a:p>
                      <a:pPr algn="ctr"/>
                      <a:r>
                        <a:rPr lang="fr-FR" sz="1400" dirty="0"/>
                        <a:t>Osne-le-Val (52)</a:t>
                      </a:r>
                    </a:p>
                  </a:txBody>
                  <a:tcPr anchor="ctr"/>
                </a:tc>
                <a:tc>
                  <a:txBody>
                    <a:bodyPr/>
                    <a:lstStyle/>
                    <a:p>
                      <a:r>
                        <a:rPr lang="fr-FR" sz="1400" dirty="0" err="1"/>
                        <a:t>Datalogger</a:t>
                      </a:r>
                      <a:r>
                        <a:rPr lang="fr-FR" sz="1400" dirty="0"/>
                        <a:t> UGT et transmission GSM</a:t>
                      </a:r>
                    </a:p>
                  </a:txBody>
                  <a:tcPr anchor="ctr"/>
                </a:tc>
                <a:extLst>
                  <a:ext uri="{0D108BD9-81ED-4DB2-BD59-A6C34878D82A}">
                    <a16:rowId xmlns:a16="http://schemas.microsoft.com/office/drawing/2014/main" val="3369031342"/>
                  </a:ext>
                </a:extLst>
              </a:tr>
              <a:tr h="370840">
                <a:tc>
                  <a:txBody>
                    <a:bodyPr/>
                    <a:lstStyle/>
                    <a:p>
                      <a:pPr algn="ctr"/>
                      <a:r>
                        <a:rPr lang="fr-FR" sz="1600" dirty="0"/>
                        <a:t>4</a:t>
                      </a:r>
                    </a:p>
                  </a:txBody>
                  <a:tcPr anchor="ctr"/>
                </a:tc>
                <a:tc>
                  <a:txBody>
                    <a:bodyPr/>
                    <a:lstStyle/>
                    <a:p>
                      <a:pPr algn="ctr"/>
                      <a:r>
                        <a:rPr lang="fr-FR" sz="1400" dirty="0" err="1"/>
                        <a:t>Calcisol</a:t>
                      </a:r>
                      <a:endParaRPr lang="fr-FR" sz="14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Herbacées (initialement culture)</a:t>
                      </a:r>
                    </a:p>
                  </a:txBody>
                  <a:tcPr anchor="ctr"/>
                </a:tc>
                <a:tc>
                  <a:txBody>
                    <a:bodyPr/>
                    <a:lstStyle/>
                    <a:p>
                      <a:pPr algn="ctr"/>
                      <a:r>
                        <a:rPr lang="fr-FR" sz="1400" dirty="0"/>
                        <a:t>Semi-continental</a:t>
                      </a:r>
                    </a:p>
                  </a:txBody>
                  <a:tcPr anchor="ctr"/>
                </a:tc>
                <a:tc>
                  <a:txBody>
                    <a:bodyPr/>
                    <a:lstStyle/>
                    <a:p>
                      <a:pPr algn="ctr"/>
                      <a:r>
                        <a:rPr lang="fr-FR" sz="1400" dirty="0"/>
                        <a:t>Osne-le-Val (52)</a:t>
                      </a:r>
                    </a:p>
                  </a:txBody>
                  <a:tcPr anchor="ctr"/>
                </a:tc>
                <a:tc>
                  <a:txBody>
                    <a:bodyPr/>
                    <a:lstStyle/>
                    <a:p>
                      <a:r>
                        <a:rPr lang="fr-FR" sz="1400" dirty="0" err="1"/>
                        <a:t>Datalogger</a:t>
                      </a:r>
                      <a:r>
                        <a:rPr lang="fr-FR" sz="1400" dirty="0"/>
                        <a:t> UGT et transmission GSM</a:t>
                      </a:r>
                    </a:p>
                  </a:txBody>
                  <a:tcPr anchor="ctr"/>
                </a:tc>
                <a:extLst>
                  <a:ext uri="{0D108BD9-81ED-4DB2-BD59-A6C34878D82A}">
                    <a16:rowId xmlns:a16="http://schemas.microsoft.com/office/drawing/2014/main" val="1364685142"/>
                  </a:ext>
                </a:extLst>
              </a:tr>
              <a:tr h="370840">
                <a:tc>
                  <a:txBody>
                    <a:bodyPr/>
                    <a:lstStyle/>
                    <a:p>
                      <a:pPr algn="ctr"/>
                      <a:r>
                        <a:rPr lang="fr-FR" sz="1600" dirty="0"/>
                        <a:t>2</a:t>
                      </a:r>
                    </a:p>
                  </a:txBody>
                  <a:tcPr anchor="ctr"/>
                </a:tc>
                <a:tc>
                  <a:txBody>
                    <a:bodyPr/>
                    <a:lstStyle/>
                    <a:p>
                      <a:pPr algn="ctr"/>
                      <a:r>
                        <a:rPr lang="fr-FR" sz="1400" dirty="0" err="1"/>
                        <a:t>Brunisol</a:t>
                      </a:r>
                      <a:endParaRPr lang="fr-FR" sz="1400" dirty="0"/>
                    </a:p>
                  </a:txBody>
                  <a:tcPr anchor="ctr"/>
                </a:tc>
                <a:tc>
                  <a:txBody>
                    <a:bodyPr/>
                    <a:lstStyle/>
                    <a:p>
                      <a:pPr algn="ctr"/>
                      <a:r>
                        <a:rPr lang="fr-FR" sz="1400" dirty="0"/>
                        <a:t>Sous-bois</a:t>
                      </a:r>
                    </a:p>
                  </a:txBody>
                  <a:tcPr anchor="ctr"/>
                </a:tc>
                <a:tc>
                  <a:txBody>
                    <a:bodyPr/>
                    <a:lstStyle/>
                    <a:p>
                      <a:pPr algn="ctr"/>
                      <a:r>
                        <a:rPr lang="fr-FR" sz="1400" dirty="0"/>
                        <a:t>Semi-continental</a:t>
                      </a:r>
                    </a:p>
                  </a:txBody>
                  <a:tcPr anchor="ctr"/>
                </a:tc>
                <a:tc>
                  <a:txBody>
                    <a:bodyPr/>
                    <a:lstStyle/>
                    <a:p>
                      <a:pPr algn="ctr"/>
                      <a:r>
                        <a:rPr lang="fr-FR" sz="1400" dirty="0"/>
                        <a:t>Osne-le-Val (52)</a:t>
                      </a:r>
                    </a:p>
                  </a:txBody>
                  <a:tcPr anchor="ctr"/>
                </a:tc>
                <a:tc>
                  <a:txBody>
                    <a:bodyPr/>
                    <a:lstStyle/>
                    <a:p>
                      <a:r>
                        <a:rPr lang="fr-FR" sz="1400" dirty="0" err="1"/>
                        <a:t>Datalogger</a:t>
                      </a:r>
                      <a:r>
                        <a:rPr lang="fr-FR" sz="1400" dirty="0"/>
                        <a:t> UGT et transmission GSM</a:t>
                      </a:r>
                    </a:p>
                  </a:txBody>
                  <a:tcPr anchor="ctr"/>
                </a:tc>
                <a:extLst>
                  <a:ext uri="{0D108BD9-81ED-4DB2-BD59-A6C34878D82A}">
                    <a16:rowId xmlns:a16="http://schemas.microsoft.com/office/drawing/2014/main" val="3884206383"/>
                  </a:ext>
                </a:extLst>
              </a:tr>
              <a:tr h="370840">
                <a:tc>
                  <a:txBody>
                    <a:bodyPr/>
                    <a:lstStyle/>
                    <a:p>
                      <a:pPr algn="ctr"/>
                      <a:r>
                        <a:rPr lang="fr-FR" sz="1600" dirty="0"/>
                        <a:t>3</a:t>
                      </a:r>
                    </a:p>
                  </a:txBody>
                  <a:tcPr anchor="ctr"/>
                </a:tc>
                <a:tc>
                  <a:txBody>
                    <a:bodyPr/>
                    <a:lstStyle/>
                    <a:p>
                      <a:pPr algn="ctr"/>
                      <a:r>
                        <a:rPr lang="fr-FR" sz="1400" dirty="0" err="1"/>
                        <a:t>Gleysol</a:t>
                      </a:r>
                      <a:endParaRPr lang="fr-FR" sz="1400" dirty="0"/>
                    </a:p>
                  </a:txBody>
                  <a:tcPr anchor="ctr"/>
                </a:tc>
                <a:tc>
                  <a:txBody>
                    <a:bodyPr/>
                    <a:lstStyle/>
                    <a:p>
                      <a:pPr algn="ctr"/>
                      <a:r>
                        <a:rPr lang="fr-FR" sz="1400" dirty="0"/>
                        <a:t>herbacées</a:t>
                      </a:r>
                    </a:p>
                  </a:txBody>
                  <a:tcPr anchor="ctr"/>
                </a:tc>
                <a:tc>
                  <a:txBody>
                    <a:bodyPr/>
                    <a:lstStyle/>
                    <a:p>
                      <a:pPr algn="ctr"/>
                      <a:r>
                        <a:rPr lang="fr-FR" sz="1400" dirty="0"/>
                        <a:t>Semi-continental</a:t>
                      </a:r>
                    </a:p>
                  </a:txBody>
                  <a:tcPr anchor="ctr"/>
                </a:tc>
                <a:tc>
                  <a:txBody>
                    <a:bodyPr/>
                    <a:lstStyle/>
                    <a:p>
                      <a:pPr algn="ctr"/>
                      <a:r>
                        <a:rPr lang="fr-FR" sz="1400" dirty="0"/>
                        <a:t>Osne-le-Val (52)</a:t>
                      </a:r>
                    </a:p>
                  </a:txBody>
                  <a:tcPr anchor="ctr"/>
                </a:tc>
                <a:tc>
                  <a:txBody>
                    <a:bodyPr/>
                    <a:lstStyle/>
                    <a:p>
                      <a:r>
                        <a:rPr lang="fr-FR" sz="1400" dirty="0" err="1"/>
                        <a:t>Datalogger</a:t>
                      </a:r>
                      <a:r>
                        <a:rPr lang="fr-FR" sz="1400" dirty="0"/>
                        <a:t> UGT et transmission GSM</a:t>
                      </a:r>
                    </a:p>
                  </a:txBody>
                  <a:tcPr anchor="ctr"/>
                </a:tc>
                <a:extLst>
                  <a:ext uri="{0D108BD9-81ED-4DB2-BD59-A6C34878D82A}">
                    <a16:rowId xmlns:a16="http://schemas.microsoft.com/office/drawing/2014/main" val="1192005353"/>
                  </a:ext>
                </a:extLst>
              </a:tr>
            </a:tbl>
          </a:graphicData>
        </a:graphic>
      </p:graphicFrame>
      <p:grpSp>
        <p:nvGrpSpPr>
          <p:cNvPr id="16" name="Groupe 15">
            <a:extLst>
              <a:ext uri="{FF2B5EF4-FFF2-40B4-BE49-F238E27FC236}">
                <a16:creationId xmlns:a16="http://schemas.microsoft.com/office/drawing/2014/main" id="{10698C16-B716-78D8-A795-36A2A12E73C7}"/>
              </a:ext>
            </a:extLst>
          </p:cNvPr>
          <p:cNvGrpSpPr/>
          <p:nvPr/>
        </p:nvGrpSpPr>
        <p:grpSpPr>
          <a:xfrm>
            <a:off x="58309" y="6241371"/>
            <a:ext cx="12133691" cy="615227"/>
            <a:chOff x="58309" y="6241371"/>
            <a:chExt cx="12133691" cy="615227"/>
          </a:xfrm>
        </p:grpSpPr>
        <p:sp>
          <p:nvSpPr>
            <p:cNvPr id="17" name="ZoneTexte 16">
              <a:extLst>
                <a:ext uri="{FF2B5EF4-FFF2-40B4-BE49-F238E27FC236}">
                  <a16:creationId xmlns:a16="http://schemas.microsoft.com/office/drawing/2014/main" id="{517D0063-8C0F-25F0-895D-CA3AB0561458}"/>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 OPE d’Osne-le-Val</a:t>
              </a:r>
            </a:p>
          </p:txBody>
        </p:sp>
        <p:pic>
          <p:nvPicPr>
            <p:cNvPr id="18" name="Image 17" descr="Plan France 2030 : appels à projets 2023 - France 2030 ...">
              <a:extLst>
                <a:ext uri="{FF2B5EF4-FFF2-40B4-BE49-F238E27FC236}">
                  <a16:creationId xmlns:a16="http://schemas.microsoft.com/office/drawing/2014/main" id="{AED43155-7CDA-5C67-CFD3-BC07725D212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9" name="Image 18">
              <a:extLst>
                <a:ext uri="{FF2B5EF4-FFF2-40B4-BE49-F238E27FC236}">
                  <a16:creationId xmlns:a16="http://schemas.microsoft.com/office/drawing/2014/main" id="{EE482894-56EC-F536-1D69-54C632EE498F}"/>
                </a:ext>
              </a:extLst>
            </p:cNvPr>
            <p:cNvPicPr/>
            <p:nvPr/>
          </p:nvPicPr>
          <p:blipFill>
            <a:blip r:embed="rId3" cstate="screen">
              <a:extLst>
                <a:ext uri="{28A0092B-C50C-407E-A947-70E740481C1C}">
                  <a14:useLocalDpi xmlns:a14="http://schemas.microsoft.com/office/drawing/2010/main"/>
                </a:ext>
              </a:extLst>
            </a:blip>
            <a:srcRect/>
            <a:stretch/>
          </p:blipFill>
          <p:spPr>
            <a:xfrm>
              <a:off x="1033669" y="6345360"/>
              <a:ext cx="1242021" cy="401622"/>
            </a:xfrm>
            <a:prstGeom prst="rect">
              <a:avLst/>
            </a:prstGeom>
            <a:ln>
              <a:noFill/>
            </a:ln>
          </p:spPr>
        </p:pic>
      </p:grpSp>
      <p:grpSp>
        <p:nvGrpSpPr>
          <p:cNvPr id="2" name="Groupe 1">
            <a:extLst>
              <a:ext uri="{FF2B5EF4-FFF2-40B4-BE49-F238E27FC236}">
                <a16:creationId xmlns:a16="http://schemas.microsoft.com/office/drawing/2014/main" id="{2AF581F1-7684-927D-EE9E-241993B039FD}"/>
              </a:ext>
            </a:extLst>
          </p:cNvPr>
          <p:cNvGrpSpPr/>
          <p:nvPr/>
        </p:nvGrpSpPr>
        <p:grpSpPr>
          <a:xfrm>
            <a:off x="5708867" y="387905"/>
            <a:ext cx="6204753" cy="2948482"/>
            <a:chOff x="1069807" y="2780928"/>
            <a:chExt cx="6804397" cy="3240360"/>
          </a:xfrm>
        </p:grpSpPr>
        <p:grpSp>
          <p:nvGrpSpPr>
            <p:cNvPr id="3" name="Groupe 2">
              <a:extLst>
                <a:ext uri="{FF2B5EF4-FFF2-40B4-BE49-F238E27FC236}">
                  <a16:creationId xmlns:a16="http://schemas.microsoft.com/office/drawing/2014/main" id="{8505EFF4-9AB7-7E26-F50B-E31BDAD35ECA}"/>
                </a:ext>
              </a:extLst>
            </p:cNvPr>
            <p:cNvGrpSpPr>
              <a:grpSpLocks noChangeAspect="1"/>
            </p:cNvGrpSpPr>
            <p:nvPr/>
          </p:nvGrpSpPr>
          <p:grpSpPr>
            <a:xfrm>
              <a:off x="1069807" y="2780928"/>
              <a:ext cx="6804397" cy="3240360"/>
              <a:chOff x="4067944" y="3645024"/>
              <a:chExt cx="4536264" cy="2160240"/>
            </a:xfrm>
          </p:grpSpPr>
          <p:grpSp>
            <p:nvGrpSpPr>
              <p:cNvPr id="20" name="Groupe 19">
                <a:extLst>
                  <a:ext uri="{FF2B5EF4-FFF2-40B4-BE49-F238E27FC236}">
                    <a16:creationId xmlns:a16="http://schemas.microsoft.com/office/drawing/2014/main" id="{E60872AB-1159-CE8A-EE1C-AE523C7EF5DC}"/>
                  </a:ext>
                </a:extLst>
              </p:cNvPr>
              <p:cNvGrpSpPr/>
              <p:nvPr/>
            </p:nvGrpSpPr>
            <p:grpSpPr>
              <a:xfrm>
                <a:off x="4067944" y="3645024"/>
                <a:ext cx="2160000" cy="2160240"/>
                <a:chOff x="4067944" y="3645024"/>
                <a:chExt cx="2160000" cy="2160240"/>
              </a:xfrm>
            </p:grpSpPr>
            <p:sp>
              <p:nvSpPr>
                <p:cNvPr id="32" name="Rectangle 31">
                  <a:extLst>
                    <a:ext uri="{FF2B5EF4-FFF2-40B4-BE49-F238E27FC236}">
                      <a16:creationId xmlns:a16="http://schemas.microsoft.com/office/drawing/2014/main" id="{DE928CC1-947F-0D5D-1653-09EFA0DD51B6}"/>
                    </a:ext>
                  </a:extLst>
                </p:cNvPr>
                <p:cNvSpPr/>
                <p:nvPr/>
              </p:nvSpPr>
              <p:spPr>
                <a:xfrm>
                  <a:off x="4067944" y="3645024"/>
                  <a:ext cx="2160000" cy="21602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3" name="Ellipse 32">
                  <a:extLst>
                    <a:ext uri="{FF2B5EF4-FFF2-40B4-BE49-F238E27FC236}">
                      <a16:creationId xmlns:a16="http://schemas.microsoft.com/office/drawing/2014/main" id="{065C0A61-2BB7-344F-8166-2AFA86F0C08C}"/>
                    </a:ext>
                  </a:extLst>
                </p:cNvPr>
                <p:cNvSpPr/>
                <p:nvPr/>
              </p:nvSpPr>
              <p:spPr>
                <a:xfrm>
                  <a:off x="4211960" y="3786411"/>
                  <a:ext cx="792088" cy="792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4" name="Ellipse 33">
                  <a:extLst>
                    <a:ext uri="{FF2B5EF4-FFF2-40B4-BE49-F238E27FC236}">
                      <a16:creationId xmlns:a16="http://schemas.microsoft.com/office/drawing/2014/main" id="{F124F307-E0EF-073C-39B1-8B083AD0EB63}"/>
                    </a:ext>
                  </a:extLst>
                </p:cNvPr>
                <p:cNvSpPr/>
                <p:nvPr/>
              </p:nvSpPr>
              <p:spPr>
                <a:xfrm>
                  <a:off x="4211960" y="4883211"/>
                  <a:ext cx="792088" cy="792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5" name="Ellipse 34">
                  <a:extLst>
                    <a:ext uri="{FF2B5EF4-FFF2-40B4-BE49-F238E27FC236}">
                      <a16:creationId xmlns:a16="http://schemas.microsoft.com/office/drawing/2014/main" id="{E973AFA9-2313-76D0-F2D2-A8630BB38590}"/>
                    </a:ext>
                  </a:extLst>
                </p:cNvPr>
                <p:cNvSpPr/>
                <p:nvPr/>
              </p:nvSpPr>
              <p:spPr>
                <a:xfrm>
                  <a:off x="5303636" y="4883211"/>
                  <a:ext cx="792088" cy="792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6" name="Ellipse 35">
                  <a:extLst>
                    <a:ext uri="{FF2B5EF4-FFF2-40B4-BE49-F238E27FC236}">
                      <a16:creationId xmlns:a16="http://schemas.microsoft.com/office/drawing/2014/main" id="{6BB00871-535C-A9B9-E2E4-2E3456351CB1}"/>
                    </a:ext>
                  </a:extLst>
                </p:cNvPr>
                <p:cNvSpPr/>
                <p:nvPr/>
              </p:nvSpPr>
              <p:spPr>
                <a:xfrm>
                  <a:off x="5308848" y="3786411"/>
                  <a:ext cx="792088" cy="792000"/>
                </a:xfrm>
                <a:prstGeom prst="ellipse">
                  <a:avLst/>
                </a:prstGeom>
                <a:solidFill>
                  <a:schemeClr val="bg1">
                    <a:lumMod val="7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37" name="ZoneTexte 36">
                  <a:extLst>
                    <a:ext uri="{FF2B5EF4-FFF2-40B4-BE49-F238E27FC236}">
                      <a16:creationId xmlns:a16="http://schemas.microsoft.com/office/drawing/2014/main" id="{E037FCEB-DE0A-7EA9-173D-F6CB4CED0A68}"/>
                    </a:ext>
                  </a:extLst>
                </p:cNvPr>
                <p:cNvSpPr txBox="1"/>
                <p:nvPr/>
              </p:nvSpPr>
              <p:spPr>
                <a:xfrm>
                  <a:off x="4207953" y="3937307"/>
                  <a:ext cx="792088" cy="389850"/>
                </a:xfrm>
                <a:prstGeom prst="rect">
                  <a:avLst/>
                </a:prstGeom>
                <a:noFill/>
              </p:spPr>
              <p:txBody>
                <a:bodyPr wrap="square" rtlCol="0">
                  <a:spAutoFit/>
                </a:bodyPr>
                <a:lstStyle/>
                <a:p>
                  <a:pPr algn="ctr"/>
                  <a:r>
                    <a:rPr lang="fr-FR" sz="1400" dirty="0">
                      <a:latin typeface="Arial" pitchFamily="34" charset="0"/>
                      <a:cs typeface="Arial" pitchFamily="34" charset="0"/>
                    </a:rPr>
                    <a:t>Verses récentes</a:t>
                  </a:r>
                </a:p>
              </p:txBody>
            </p:sp>
            <p:sp>
              <p:nvSpPr>
                <p:cNvPr id="38" name="ZoneTexte 37">
                  <a:extLst>
                    <a:ext uri="{FF2B5EF4-FFF2-40B4-BE49-F238E27FC236}">
                      <a16:creationId xmlns:a16="http://schemas.microsoft.com/office/drawing/2014/main" id="{FC7BCCE4-A9F6-2909-AF02-393DA753BE3B}"/>
                    </a:ext>
                  </a:extLst>
                </p:cNvPr>
                <p:cNvSpPr txBox="1"/>
                <p:nvPr/>
              </p:nvSpPr>
              <p:spPr>
                <a:xfrm>
                  <a:off x="5303636" y="3929929"/>
                  <a:ext cx="792088" cy="389850"/>
                </a:xfrm>
                <a:prstGeom prst="rect">
                  <a:avLst/>
                </a:prstGeom>
                <a:noFill/>
              </p:spPr>
              <p:txBody>
                <a:bodyPr wrap="square" rtlCol="0">
                  <a:spAutoFit/>
                </a:bodyPr>
                <a:lstStyle/>
                <a:p>
                  <a:pPr algn="ctr"/>
                  <a:r>
                    <a:rPr lang="fr-FR" sz="1400" dirty="0">
                      <a:latin typeface="Arial" pitchFamily="34" charset="0"/>
                      <a:cs typeface="Arial" pitchFamily="34" charset="0"/>
                    </a:rPr>
                    <a:t>Verses récentes</a:t>
                  </a:r>
                </a:p>
              </p:txBody>
            </p:sp>
            <p:sp>
              <p:nvSpPr>
                <p:cNvPr id="39" name="ZoneTexte 38">
                  <a:extLst>
                    <a:ext uri="{FF2B5EF4-FFF2-40B4-BE49-F238E27FC236}">
                      <a16:creationId xmlns:a16="http://schemas.microsoft.com/office/drawing/2014/main" id="{2FFDA84D-E709-25BA-F16C-F45A63325458}"/>
                    </a:ext>
                  </a:extLst>
                </p:cNvPr>
                <p:cNvSpPr txBox="1"/>
                <p:nvPr/>
              </p:nvSpPr>
              <p:spPr>
                <a:xfrm>
                  <a:off x="4207953" y="5021111"/>
                  <a:ext cx="792088" cy="383343"/>
                </a:xfrm>
                <a:prstGeom prst="rect">
                  <a:avLst/>
                </a:prstGeom>
                <a:noFill/>
              </p:spPr>
              <p:txBody>
                <a:bodyPr wrap="square" rtlCol="0">
                  <a:spAutoFit/>
                </a:bodyPr>
                <a:lstStyle/>
                <a:p>
                  <a:pPr algn="ctr"/>
                  <a:r>
                    <a:rPr lang="fr-FR" sz="1400" dirty="0">
                      <a:latin typeface="Arial" pitchFamily="34" charset="0"/>
                      <a:cs typeface="Arial" pitchFamily="34" charset="0"/>
                    </a:rPr>
                    <a:t>Verses anciennes</a:t>
                  </a:r>
                </a:p>
              </p:txBody>
            </p:sp>
            <p:sp>
              <p:nvSpPr>
                <p:cNvPr id="40" name="ZoneTexte 39">
                  <a:extLst>
                    <a:ext uri="{FF2B5EF4-FFF2-40B4-BE49-F238E27FC236}">
                      <a16:creationId xmlns:a16="http://schemas.microsoft.com/office/drawing/2014/main" id="{CBE5943A-7799-17CE-0ADE-87649884E1B6}"/>
                    </a:ext>
                  </a:extLst>
                </p:cNvPr>
                <p:cNvSpPr txBox="1"/>
                <p:nvPr/>
              </p:nvSpPr>
              <p:spPr>
                <a:xfrm>
                  <a:off x="5303635" y="5021111"/>
                  <a:ext cx="792088" cy="383343"/>
                </a:xfrm>
                <a:prstGeom prst="rect">
                  <a:avLst/>
                </a:prstGeom>
                <a:noFill/>
              </p:spPr>
              <p:txBody>
                <a:bodyPr wrap="square" rtlCol="0">
                  <a:spAutoFit/>
                </a:bodyPr>
                <a:lstStyle/>
                <a:p>
                  <a:pPr algn="ctr"/>
                  <a:r>
                    <a:rPr lang="fr-FR" sz="1400" dirty="0">
                      <a:latin typeface="Arial" pitchFamily="34" charset="0"/>
                      <a:cs typeface="Arial" pitchFamily="34" charset="0"/>
                    </a:rPr>
                    <a:t>Verses anciennes</a:t>
                  </a:r>
                </a:p>
              </p:txBody>
            </p:sp>
            <p:sp>
              <p:nvSpPr>
                <p:cNvPr id="41" name="Ellipse 40">
                  <a:extLst>
                    <a:ext uri="{FF2B5EF4-FFF2-40B4-BE49-F238E27FC236}">
                      <a16:creationId xmlns:a16="http://schemas.microsoft.com/office/drawing/2014/main" id="{1EED2B90-2272-009D-E06D-AF79939676A5}"/>
                    </a:ext>
                  </a:extLst>
                </p:cNvPr>
                <p:cNvSpPr/>
                <p:nvPr/>
              </p:nvSpPr>
              <p:spPr>
                <a:xfrm>
                  <a:off x="4895916" y="4473116"/>
                  <a:ext cx="504056" cy="5040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grpSp>
          <p:grpSp>
            <p:nvGrpSpPr>
              <p:cNvPr id="21" name="Groupe 20">
                <a:extLst>
                  <a:ext uri="{FF2B5EF4-FFF2-40B4-BE49-F238E27FC236}">
                    <a16:creationId xmlns:a16="http://schemas.microsoft.com/office/drawing/2014/main" id="{D8A9905B-527F-D3FF-BA84-6FD8055BC8B3}"/>
                  </a:ext>
                </a:extLst>
              </p:cNvPr>
              <p:cNvGrpSpPr/>
              <p:nvPr/>
            </p:nvGrpSpPr>
            <p:grpSpPr>
              <a:xfrm>
                <a:off x="6444208" y="3645024"/>
                <a:ext cx="2160000" cy="2160240"/>
                <a:chOff x="6444208" y="3645024"/>
                <a:chExt cx="2160000" cy="2160240"/>
              </a:xfrm>
            </p:grpSpPr>
            <p:sp>
              <p:nvSpPr>
                <p:cNvPr id="22" name="Rectangle 21">
                  <a:extLst>
                    <a:ext uri="{FF2B5EF4-FFF2-40B4-BE49-F238E27FC236}">
                      <a16:creationId xmlns:a16="http://schemas.microsoft.com/office/drawing/2014/main" id="{9F19A5D3-DEC8-B443-1021-2886D7F9BDCA}"/>
                    </a:ext>
                  </a:extLst>
                </p:cNvPr>
                <p:cNvSpPr/>
                <p:nvPr/>
              </p:nvSpPr>
              <p:spPr>
                <a:xfrm>
                  <a:off x="6444208" y="3645024"/>
                  <a:ext cx="2160000" cy="216024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3" name="Ellipse 22">
                  <a:extLst>
                    <a:ext uri="{FF2B5EF4-FFF2-40B4-BE49-F238E27FC236}">
                      <a16:creationId xmlns:a16="http://schemas.microsoft.com/office/drawing/2014/main" id="{7253FCE0-00A2-BE8A-1C99-74383B395B97}"/>
                    </a:ext>
                  </a:extLst>
                </p:cNvPr>
                <p:cNvSpPr/>
                <p:nvPr/>
              </p:nvSpPr>
              <p:spPr>
                <a:xfrm>
                  <a:off x="6588224" y="3786411"/>
                  <a:ext cx="792088" cy="7920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4" name="Ellipse 23">
                  <a:extLst>
                    <a:ext uri="{FF2B5EF4-FFF2-40B4-BE49-F238E27FC236}">
                      <a16:creationId xmlns:a16="http://schemas.microsoft.com/office/drawing/2014/main" id="{23788166-65CD-3C01-D09D-C05BAD4B2255}"/>
                    </a:ext>
                  </a:extLst>
                </p:cNvPr>
                <p:cNvSpPr/>
                <p:nvPr/>
              </p:nvSpPr>
              <p:spPr>
                <a:xfrm>
                  <a:off x="6588224" y="4883211"/>
                  <a:ext cx="792088" cy="7920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5" name="Ellipse 24">
                  <a:extLst>
                    <a:ext uri="{FF2B5EF4-FFF2-40B4-BE49-F238E27FC236}">
                      <a16:creationId xmlns:a16="http://schemas.microsoft.com/office/drawing/2014/main" id="{0B9856E2-616E-818E-F551-B96E21E301DA}"/>
                    </a:ext>
                  </a:extLst>
                </p:cNvPr>
                <p:cNvSpPr/>
                <p:nvPr/>
              </p:nvSpPr>
              <p:spPr>
                <a:xfrm>
                  <a:off x="7655976" y="4883211"/>
                  <a:ext cx="792088" cy="7920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6" name="Ellipse 25">
                  <a:extLst>
                    <a:ext uri="{FF2B5EF4-FFF2-40B4-BE49-F238E27FC236}">
                      <a16:creationId xmlns:a16="http://schemas.microsoft.com/office/drawing/2014/main" id="{21D0F133-79DE-C1E9-8BF4-36A9897B4D54}"/>
                    </a:ext>
                  </a:extLst>
                </p:cNvPr>
                <p:cNvSpPr/>
                <p:nvPr/>
              </p:nvSpPr>
              <p:spPr>
                <a:xfrm>
                  <a:off x="7657013" y="3786411"/>
                  <a:ext cx="792088" cy="792000"/>
                </a:xfrm>
                <a:prstGeom prst="ellipse">
                  <a:avLst/>
                </a:prstGeom>
                <a:solidFill>
                  <a:srgbClr val="996633"/>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sp>
              <p:nvSpPr>
                <p:cNvPr id="27" name="ZoneTexte 26">
                  <a:extLst>
                    <a:ext uri="{FF2B5EF4-FFF2-40B4-BE49-F238E27FC236}">
                      <a16:creationId xmlns:a16="http://schemas.microsoft.com/office/drawing/2014/main" id="{31EE08FE-E37B-013F-2820-73BC3F8C5C2B}"/>
                    </a:ext>
                  </a:extLst>
                </p:cNvPr>
                <p:cNvSpPr txBox="1"/>
                <p:nvPr/>
              </p:nvSpPr>
              <p:spPr>
                <a:xfrm>
                  <a:off x="7655976" y="3929929"/>
                  <a:ext cx="792088" cy="383343"/>
                </a:xfrm>
                <a:prstGeom prst="rect">
                  <a:avLst/>
                </a:prstGeom>
                <a:noFill/>
              </p:spPr>
              <p:txBody>
                <a:bodyPr wrap="square" rtlCol="0">
                  <a:spAutoFit/>
                </a:bodyPr>
                <a:lstStyle/>
                <a:p>
                  <a:pPr algn="ctr"/>
                  <a:r>
                    <a:rPr lang="fr-FR" sz="1400" dirty="0">
                      <a:latin typeface="Arial" pitchFamily="34" charset="0"/>
                      <a:cs typeface="Arial" pitchFamily="34" charset="0"/>
                    </a:rPr>
                    <a:t>Brunisol Forêt</a:t>
                  </a:r>
                </a:p>
              </p:txBody>
            </p:sp>
            <p:sp>
              <p:nvSpPr>
                <p:cNvPr id="28" name="ZoneTexte 27">
                  <a:extLst>
                    <a:ext uri="{FF2B5EF4-FFF2-40B4-BE49-F238E27FC236}">
                      <a16:creationId xmlns:a16="http://schemas.microsoft.com/office/drawing/2014/main" id="{2964C190-D18A-168F-4CB6-A82C853FC27A}"/>
                    </a:ext>
                  </a:extLst>
                </p:cNvPr>
                <p:cNvSpPr txBox="1"/>
                <p:nvPr/>
              </p:nvSpPr>
              <p:spPr>
                <a:xfrm>
                  <a:off x="6585079" y="5026263"/>
                  <a:ext cx="792088" cy="383343"/>
                </a:xfrm>
                <a:prstGeom prst="rect">
                  <a:avLst/>
                </a:prstGeom>
                <a:noFill/>
              </p:spPr>
              <p:txBody>
                <a:bodyPr wrap="square" rtlCol="0">
                  <a:spAutoFit/>
                </a:bodyPr>
                <a:lstStyle/>
                <a:p>
                  <a:pPr algn="ctr"/>
                  <a:r>
                    <a:rPr lang="fr-FR" sz="1400" dirty="0">
                      <a:latin typeface="Arial" pitchFamily="34" charset="0"/>
                      <a:cs typeface="Arial" pitchFamily="34" charset="0"/>
                    </a:rPr>
                    <a:t>Calcisol Culture</a:t>
                  </a:r>
                </a:p>
              </p:txBody>
            </p:sp>
            <p:sp>
              <p:nvSpPr>
                <p:cNvPr id="29" name="ZoneTexte 28">
                  <a:extLst>
                    <a:ext uri="{FF2B5EF4-FFF2-40B4-BE49-F238E27FC236}">
                      <a16:creationId xmlns:a16="http://schemas.microsoft.com/office/drawing/2014/main" id="{02F34B31-5457-A23C-EEF9-1A078CCC85A8}"/>
                    </a:ext>
                  </a:extLst>
                </p:cNvPr>
                <p:cNvSpPr txBox="1"/>
                <p:nvPr/>
              </p:nvSpPr>
              <p:spPr>
                <a:xfrm>
                  <a:off x="7655976" y="5022789"/>
                  <a:ext cx="792088" cy="389850"/>
                </a:xfrm>
                <a:prstGeom prst="rect">
                  <a:avLst/>
                </a:prstGeom>
                <a:noFill/>
              </p:spPr>
              <p:txBody>
                <a:bodyPr wrap="square" rtlCol="0">
                  <a:spAutoFit/>
                </a:bodyPr>
                <a:lstStyle/>
                <a:p>
                  <a:pPr algn="ctr"/>
                  <a:r>
                    <a:rPr lang="fr-FR" sz="1400" dirty="0">
                      <a:latin typeface="Arial" pitchFamily="34" charset="0"/>
                      <a:cs typeface="Arial" pitchFamily="34" charset="0"/>
                    </a:rPr>
                    <a:t>Prairie sur COX</a:t>
                  </a:r>
                </a:p>
              </p:txBody>
            </p:sp>
            <p:sp>
              <p:nvSpPr>
                <p:cNvPr id="30" name="ZoneTexte 29">
                  <a:extLst>
                    <a:ext uri="{FF2B5EF4-FFF2-40B4-BE49-F238E27FC236}">
                      <a16:creationId xmlns:a16="http://schemas.microsoft.com/office/drawing/2014/main" id="{2558579C-238D-04F0-876F-815313F20A02}"/>
                    </a:ext>
                  </a:extLst>
                </p:cNvPr>
                <p:cNvSpPr txBox="1"/>
                <p:nvPr/>
              </p:nvSpPr>
              <p:spPr>
                <a:xfrm>
                  <a:off x="6588224" y="3943225"/>
                  <a:ext cx="792088" cy="383343"/>
                </a:xfrm>
                <a:prstGeom prst="rect">
                  <a:avLst/>
                </a:prstGeom>
                <a:noFill/>
              </p:spPr>
              <p:txBody>
                <a:bodyPr wrap="square" rtlCol="0">
                  <a:spAutoFit/>
                </a:bodyPr>
                <a:lstStyle/>
                <a:p>
                  <a:pPr algn="ctr"/>
                  <a:r>
                    <a:rPr lang="fr-FR" sz="1400" dirty="0">
                      <a:latin typeface="Arial" pitchFamily="34" charset="0"/>
                      <a:cs typeface="Arial" pitchFamily="34" charset="0"/>
                    </a:rPr>
                    <a:t>Calcisol Prairie</a:t>
                  </a:r>
                </a:p>
              </p:txBody>
            </p:sp>
            <p:sp>
              <p:nvSpPr>
                <p:cNvPr id="31" name="Ellipse 30">
                  <a:extLst>
                    <a:ext uri="{FF2B5EF4-FFF2-40B4-BE49-F238E27FC236}">
                      <a16:creationId xmlns:a16="http://schemas.microsoft.com/office/drawing/2014/main" id="{63793719-2694-79A6-62D4-2F5F302255BA}"/>
                    </a:ext>
                  </a:extLst>
                </p:cNvPr>
                <p:cNvSpPr/>
                <p:nvPr/>
              </p:nvSpPr>
              <p:spPr>
                <a:xfrm>
                  <a:off x="7272180" y="4473116"/>
                  <a:ext cx="504056" cy="50405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400" dirty="0" err="1"/>
                </a:p>
              </p:txBody>
            </p:sp>
          </p:grpSp>
        </p:grpSp>
        <p:sp>
          <p:nvSpPr>
            <p:cNvPr id="4" name="ZoneTexte 3">
              <a:extLst>
                <a:ext uri="{FF2B5EF4-FFF2-40B4-BE49-F238E27FC236}">
                  <a16:creationId xmlns:a16="http://schemas.microsoft.com/office/drawing/2014/main" id="{39F3F1DD-FB56-F6F6-151A-3D7B14AA3D66}"/>
                </a:ext>
              </a:extLst>
            </p:cNvPr>
            <p:cNvSpPr txBox="1"/>
            <p:nvPr/>
          </p:nvSpPr>
          <p:spPr>
            <a:xfrm>
              <a:off x="1726202" y="3797384"/>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7</a:t>
              </a:r>
            </a:p>
          </p:txBody>
        </p:sp>
        <p:sp>
          <p:nvSpPr>
            <p:cNvPr id="6" name="ZoneTexte 5">
              <a:extLst>
                <a:ext uri="{FF2B5EF4-FFF2-40B4-BE49-F238E27FC236}">
                  <a16:creationId xmlns:a16="http://schemas.microsoft.com/office/drawing/2014/main" id="{E7195346-2009-A089-E828-499C2AD60B8C}"/>
                </a:ext>
              </a:extLst>
            </p:cNvPr>
            <p:cNvSpPr txBox="1"/>
            <p:nvPr/>
          </p:nvSpPr>
          <p:spPr>
            <a:xfrm>
              <a:off x="3360295" y="3780507"/>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8</a:t>
              </a:r>
            </a:p>
          </p:txBody>
        </p:sp>
        <p:sp>
          <p:nvSpPr>
            <p:cNvPr id="8" name="ZoneTexte 7">
              <a:extLst>
                <a:ext uri="{FF2B5EF4-FFF2-40B4-BE49-F238E27FC236}">
                  <a16:creationId xmlns:a16="http://schemas.microsoft.com/office/drawing/2014/main" id="{BBAEEC09-631F-8916-B332-AC8F6C7A00B4}"/>
                </a:ext>
              </a:extLst>
            </p:cNvPr>
            <p:cNvSpPr txBox="1"/>
            <p:nvPr/>
          </p:nvSpPr>
          <p:spPr>
            <a:xfrm>
              <a:off x="1716770" y="5422593"/>
              <a:ext cx="314231" cy="338553"/>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6</a:t>
              </a:r>
            </a:p>
          </p:txBody>
        </p:sp>
        <p:sp>
          <p:nvSpPr>
            <p:cNvPr id="11" name="ZoneTexte 10">
              <a:extLst>
                <a:ext uri="{FF2B5EF4-FFF2-40B4-BE49-F238E27FC236}">
                  <a16:creationId xmlns:a16="http://schemas.microsoft.com/office/drawing/2014/main" id="{B189B465-A03F-A4DF-42F9-5D8F5A2559BD}"/>
                </a:ext>
              </a:extLst>
            </p:cNvPr>
            <p:cNvSpPr txBox="1"/>
            <p:nvPr/>
          </p:nvSpPr>
          <p:spPr>
            <a:xfrm>
              <a:off x="3360295" y="5445224"/>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5</a:t>
              </a:r>
            </a:p>
          </p:txBody>
        </p:sp>
        <p:sp>
          <p:nvSpPr>
            <p:cNvPr id="12" name="ZoneTexte 11">
              <a:extLst>
                <a:ext uri="{FF2B5EF4-FFF2-40B4-BE49-F238E27FC236}">
                  <a16:creationId xmlns:a16="http://schemas.microsoft.com/office/drawing/2014/main" id="{975599E7-7F82-5D5D-134C-E1632139517C}"/>
                </a:ext>
              </a:extLst>
            </p:cNvPr>
            <p:cNvSpPr txBox="1"/>
            <p:nvPr/>
          </p:nvSpPr>
          <p:spPr>
            <a:xfrm>
              <a:off x="5287178" y="3790322"/>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1</a:t>
              </a:r>
            </a:p>
          </p:txBody>
        </p:sp>
        <p:sp>
          <p:nvSpPr>
            <p:cNvPr id="13" name="ZoneTexte 12">
              <a:extLst>
                <a:ext uri="{FF2B5EF4-FFF2-40B4-BE49-F238E27FC236}">
                  <a16:creationId xmlns:a16="http://schemas.microsoft.com/office/drawing/2014/main" id="{51E2F119-79B0-457A-5AD7-EF8E384F58F7}"/>
                </a:ext>
              </a:extLst>
            </p:cNvPr>
            <p:cNvSpPr txBox="1"/>
            <p:nvPr/>
          </p:nvSpPr>
          <p:spPr>
            <a:xfrm>
              <a:off x="5282462" y="5434130"/>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4</a:t>
              </a:r>
            </a:p>
          </p:txBody>
        </p:sp>
        <p:sp>
          <p:nvSpPr>
            <p:cNvPr id="14" name="ZoneTexte 13">
              <a:extLst>
                <a:ext uri="{FF2B5EF4-FFF2-40B4-BE49-F238E27FC236}">
                  <a16:creationId xmlns:a16="http://schemas.microsoft.com/office/drawing/2014/main" id="{37542786-4D98-39A3-33D1-13C208FB3445}"/>
                </a:ext>
              </a:extLst>
            </p:cNvPr>
            <p:cNvSpPr txBox="1"/>
            <p:nvPr/>
          </p:nvSpPr>
          <p:spPr>
            <a:xfrm>
              <a:off x="6890362" y="5447740"/>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3</a:t>
              </a:r>
            </a:p>
          </p:txBody>
        </p:sp>
        <p:sp>
          <p:nvSpPr>
            <p:cNvPr id="15" name="ZoneTexte 14">
              <a:extLst>
                <a:ext uri="{FF2B5EF4-FFF2-40B4-BE49-F238E27FC236}">
                  <a16:creationId xmlns:a16="http://schemas.microsoft.com/office/drawing/2014/main" id="{2E59B79E-9CA4-E8DC-69F7-CEAFF73B977A}"/>
                </a:ext>
              </a:extLst>
            </p:cNvPr>
            <p:cNvSpPr txBox="1"/>
            <p:nvPr/>
          </p:nvSpPr>
          <p:spPr>
            <a:xfrm>
              <a:off x="6890362" y="3789586"/>
              <a:ext cx="314231" cy="338554"/>
            </a:xfrm>
            <a:prstGeom prst="rect">
              <a:avLst/>
            </a:prstGeom>
            <a:noFill/>
            <a:ln>
              <a:solidFill>
                <a:schemeClr val="tx1"/>
              </a:solidFill>
            </a:ln>
          </p:spPr>
          <p:txBody>
            <a:bodyPr wrap="square" rtlCol="0">
              <a:spAutoFit/>
            </a:bodyPr>
            <a:lstStyle/>
            <a:p>
              <a:pPr algn="ctr"/>
              <a:r>
                <a:rPr lang="fr-FR" sz="1400" b="1" dirty="0">
                  <a:latin typeface="Arial" panose="020B0604020202020204" pitchFamily="34" charset="0"/>
                  <a:cs typeface="Arial" panose="020B0604020202020204" pitchFamily="34" charset="0"/>
                </a:rPr>
                <a:t>2</a:t>
              </a:r>
            </a:p>
          </p:txBody>
        </p:sp>
      </p:grpSp>
    </p:spTree>
    <p:extLst>
      <p:ext uri="{BB962C8B-B14F-4D97-AF65-F5344CB8AC3E}">
        <p14:creationId xmlns:p14="http://schemas.microsoft.com/office/powerpoint/2010/main" val="39671793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139056"/>
            <a:ext cx="11465912" cy="2369880"/>
          </a:xfrm>
          <a:prstGeom prst="rect">
            <a:avLst/>
          </a:prstGeom>
          <a:solidFill>
            <a:schemeClr val="tx2">
              <a:lumMod val="20000"/>
              <a:lumOff val="80000"/>
            </a:schemeClr>
          </a:solidFill>
        </p:spPr>
        <p:txBody>
          <a:bodyPr wrap="square">
            <a:spAutoFit/>
          </a:bodyPr>
          <a:lstStyle/>
          <a:p>
            <a:r>
              <a:rPr lang="fr-FR" sz="2200" b="1" i="1" dirty="0">
                <a:solidFill>
                  <a:srgbClr val="542805"/>
                </a:solidFill>
              </a:rPr>
              <a:t>Limites actuelles du fonctionnement du site :</a:t>
            </a:r>
          </a:p>
          <a:p>
            <a:r>
              <a:rPr lang="fr-FR" dirty="0">
                <a:solidFill>
                  <a:srgbClr val="542805"/>
                </a:solidFill>
              </a:rPr>
              <a:t>Site à l’arrêt car :</a:t>
            </a:r>
          </a:p>
          <a:p>
            <a:pPr marL="285750" indent="-285750">
              <a:buFont typeface="Arial" panose="020B0604020202020204" pitchFamily="34" charset="0"/>
              <a:buChar char="•"/>
            </a:pPr>
            <a:r>
              <a:rPr lang="fr-FR" dirty="0">
                <a:solidFill>
                  <a:srgbClr val="542805"/>
                </a:solidFill>
              </a:rPr>
              <a:t>Résultats suffisants pour évaluer les impacts chimiques des verses</a:t>
            </a:r>
          </a:p>
          <a:p>
            <a:pPr marL="285750" indent="-285750">
              <a:buFont typeface="Arial" panose="020B0604020202020204" pitchFamily="34" charset="0"/>
              <a:buChar char="•"/>
            </a:pPr>
            <a:r>
              <a:rPr lang="fr-FR" dirty="0">
                <a:solidFill>
                  <a:srgbClr val="542805"/>
                </a:solidFill>
              </a:rPr>
              <a:t>Absence de partenariat scientifique et faible valorisation</a:t>
            </a:r>
          </a:p>
          <a:p>
            <a:pPr marL="285750" indent="-285750">
              <a:buFont typeface="Arial" panose="020B0604020202020204" pitchFamily="34" charset="0"/>
              <a:buChar char="•"/>
            </a:pPr>
            <a:r>
              <a:rPr lang="fr-FR" dirty="0">
                <a:solidFill>
                  <a:srgbClr val="542805"/>
                </a:solidFill>
              </a:rPr>
              <a:t>Maintenance lourde et manque de compétences techniques internes</a:t>
            </a:r>
          </a:p>
          <a:p>
            <a:pPr marL="285750" indent="-285750">
              <a:buFont typeface="Arial" panose="020B0604020202020204" pitchFamily="34" charset="0"/>
              <a:buChar char="•"/>
            </a:pPr>
            <a:r>
              <a:rPr lang="fr-FR" dirty="0">
                <a:solidFill>
                  <a:srgbClr val="542805"/>
                </a:solidFill>
              </a:rPr>
              <a:t>Problèmes d’acquisition et de transmission des données</a:t>
            </a:r>
          </a:p>
          <a:p>
            <a:pPr marL="285750" indent="-285750">
              <a:buFont typeface="Arial" panose="020B0604020202020204" pitchFamily="34" charset="0"/>
              <a:buChar char="•"/>
            </a:pPr>
            <a:r>
              <a:rPr lang="fr-FR" dirty="0">
                <a:solidFill>
                  <a:srgbClr val="542805"/>
                </a:solidFill>
              </a:rPr>
              <a:t>Dépendance vis-à-vis du constructeur des lysimètres pour la maintenance et les équipements (</a:t>
            </a:r>
            <a:r>
              <a:rPr lang="fr-FR" dirty="0" err="1">
                <a:solidFill>
                  <a:srgbClr val="542805"/>
                </a:solidFill>
              </a:rPr>
              <a:t>datalogger</a:t>
            </a:r>
            <a:r>
              <a:rPr lang="fr-FR" dirty="0">
                <a:solidFill>
                  <a:srgbClr val="542805"/>
                </a:solidFill>
              </a:rPr>
              <a:t>, sondes…)</a:t>
            </a:r>
          </a:p>
          <a:p>
            <a:pPr marL="285750" indent="-285750">
              <a:buFont typeface="Arial" panose="020B0604020202020204" pitchFamily="34" charset="0"/>
              <a:buChar char="•"/>
            </a:pPr>
            <a:r>
              <a:rPr lang="fr-FR" dirty="0">
                <a:solidFill>
                  <a:srgbClr val="542805"/>
                </a:solidFill>
              </a:rPr>
              <a:t>Isolement du site</a:t>
            </a: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734326"/>
            <a:ext cx="11465912" cy="1600438"/>
          </a:xfrm>
          <a:prstGeom prst="rect">
            <a:avLst/>
          </a:prstGeom>
          <a:solidFill>
            <a:schemeClr val="tx2">
              <a:lumMod val="20000"/>
              <a:lumOff val="80000"/>
            </a:schemeClr>
          </a:solidFill>
        </p:spPr>
        <p:txBody>
          <a:bodyPr wrap="square">
            <a:spAutoFit/>
          </a:bodyPr>
          <a:lstStyle/>
          <a:p>
            <a:r>
              <a:rPr lang="fr-FR" sz="2200" b="1" i="1" dirty="0">
                <a:solidFill>
                  <a:srgbClr val="542805"/>
                </a:solidFill>
              </a:rPr>
              <a:t>Attentes vis-à-vis du réseau lysimétrique :</a:t>
            </a:r>
          </a:p>
          <a:p>
            <a:pPr marL="285750" indent="-285750">
              <a:buFont typeface="Arial" panose="020B0604020202020204" pitchFamily="34" charset="0"/>
              <a:buChar char="•"/>
            </a:pPr>
            <a:r>
              <a:rPr lang="fr-FR" dirty="0">
                <a:solidFill>
                  <a:srgbClr val="542805"/>
                </a:solidFill>
              </a:rPr>
              <a:t>Mise à disposition du site et des données à la communauté scientifique</a:t>
            </a:r>
          </a:p>
          <a:p>
            <a:pPr marL="285750" indent="-285750">
              <a:buFont typeface="Arial" panose="020B0604020202020204" pitchFamily="34" charset="0"/>
              <a:buChar char="•"/>
            </a:pPr>
            <a:r>
              <a:rPr lang="fr-FR" dirty="0">
                <a:solidFill>
                  <a:srgbClr val="542805"/>
                </a:solidFill>
              </a:rPr>
              <a:t>Remise à niveau </a:t>
            </a:r>
            <a:r>
              <a:rPr lang="fr-FR">
                <a:solidFill>
                  <a:srgbClr val="542805"/>
                </a:solidFill>
              </a:rPr>
              <a:t>et support technique </a:t>
            </a:r>
            <a:r>
              <a:rPr lang="fr-FR" dirty="0">
                <a:solidFill>
                  <a:srgbClr val="542805"/>
                </a:solidFill>
              </a:rPr>
              <a:t>de l’installation</a:t>
            </a:r>
          </a:p>
          <a:p>
            <a:pPr marL="285750" indent="-285750">
              <a:buFont typeface="Arial" panose="020B0604020202020204" pitchFamily="34" charset="0"/>
              <a:buChar char="•"/>
            </a:pPr>
            <a:r>
              <a:rPr lang="fr-FR" dirty="0">
                <a:solidFill>
                  <a:srgbClr val="542805"/>
                </a:solidFill>
              </a:rPr>
              <a:t>Homogénéisation des bonnes pratiques et du traitement des données</a:t>
            </a:r>
          </a:p>
          <a:p>
            <a:endParaRPr lang="fr-FR" sz="2200" b="1" i="1" dirty="0">
              <a:solidFill>
                <a:srgbClr val="542805"/>
              </a:solidFill>
            </a:endParaRP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 OPE d’Osne-le-Val</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133039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339122" y="915007"/>
            <a:ext cx="6622117" cy="5262979"/>
          </a:xfrm>
          <a:prstGeom prst="rect">
            <a:avLst/>
          </a:prstGeom>
          <a:noFill/>
          <a:ln>
            <a:solidFill>
              <a:schemeClr val="accent1"/>
            </a:solidFill>
          </a:ln>
        </p:spPr>
        <p:txBody>
          <a:bodyPr wrap="square" rtlCol="0">
            <a:spAutoFit/>
          </a:bodyPr>
          <a:lstStyle/>
          <a:p>
            <a:r>
              <a:rPr lang="fr-FR" sz="1400" b="1" dirty="0"/>
              <a:t>Intervenants : </a:t>
            </a:r>
          </a:p>
          <a:p>
            <a:r>
              <a:rPr lang="fr-FR" sz="1400" dirty="0"/>
              <a:t>-Margaux Clesse</a:t>
            </a:r>
          </a:p>
          <a:p>
            <a:r>
              <a:rPr lang="fr-FR" sz="1400" dirty="0"/>
              <a:t>-Christophe Cloquet</a:t>
            </a:r>
          </a:p>
          <a:p>
            <a:r>
              <a:rPr lang="fr-FR" sz="1400" dirty="0"/>
              <a:t>-Romain Goudon</a:t>
            </a:r>
          </a:p>
          <a:p>
            <a:r>
              <a:rPr lang="fr-FR" sz="1400" dirty="0"/>
              <a:t>-Christophe Schwartz</a:t>
            </a:r>
          </a:p>
          <a:p>
            <a:r>
              <a:rPr lang="fr-FR" sz="1400" dirty="0"/>
              <a:t>-Gérard Simonin</a:t>
            </a:r>
          </a:p>
          <a:p>
            <a:endParaRPr lang="fr-FR" sz="1400" b="1" dirty="0"/>
          </a:p>
          <a:p>
            <a:r>
              <a:rPr lang="fr-FR" sz="1400" b="1" dirty="0"/>
              <a:t>Partenaires : </a:t>
            </a:r>
          </a:p>
          <a:p>
            <a:r>
              <a:rPr lang="fr-FR" sz="1400" dirty="0"/>
              <a:t>Laboratoire Sols et Environnement, UL, INRAE, CNRS, CRPG, GISFI</a:t>
            </a:r>
          </a:p>
          <a:p>
            <a:r>
              <a:rPr lang="fr-FR" sz="1400" dirty="0"/>
              <a:t>SNO </a:t>
            </a:r>
            <a:r>
              <a:rPr lang="fr-FR" sz="1400" dirty="0" err="1"/>
              <a:t>Observil</a:t>
            </a:r>
            <a:r>
              <a:rPr lang="fr-FR" sz="1400" dirty="0"/>
              <a:t>, Réseau national </a:t>
            </a:r>
            <a:r>
              <a:rPr lang="fr-FR" sz="1400" dirty="0" err="1"/>
              <a:t>Urbasol</a:t>
            </a:r>
            <a:r>
              <a:rPr lang="fr-FR" sz="1400" dirty="0"/>
              <a:t> </a:t>
            </a:r>
          </a:p>
          <a:p>
            <a:endParaRPr lang="fr-FR" sz="1400" b="1" dirty="0">
              <a:solidFill>
                <a:srgbClr val="FF0000"/>
              </a:solidFill>
            </a:endParaRPr>
          </a:p>
          <a:p>
            <a:r>
              <a:rPr lang="fr-FR" sz="1400" b="1" dirty="0"/>
              <a:t>Nom du/des site(s)</a:t>
            </a:r>
            <a:r>
              <a:rPr lang="fr-FR" sz="1400" dirty="0"/>
              <a:t> : </a:t>
            </a:r>
          </a:p>
          <a:p>
            <a:r>
              <a:rPr lang="fr-FR" sz="1400" dirty="0"/>
              <a:t>Réseau de lysimètres urbains de la Métropole du Grand-Nancy</a:t>
            </a:r>
          </a:p>
          <a:p>
            <a:endParaRPr lang="fr-FR" sz="1400" dirty="0"/>
          </a:p>
          <a:p>
            <a:r>
              <a:rPr lang="fr-FR" sz="1400" b="1" dirty="0"/>
              <a:t>Source de financement et Pérennité :</a:t>
            </a:r>
          </a:p>
          <a:p>
            <a:r>
              <a:rPr lang="fr-FR" sz="1400" i="1" dirty="0"/>
              <a:t>Investissement</a:t>
            </a:r>
          </a:p>
          <a:p>
            <a:r>
              <a:rPr lang="fr-FR" sz="1400" dirty="0"/>
              <a:t>GISFI CPER 2015-2021</a:t>
            </a:r>
          </a:p>
          <a:p>
            <a:endParaRPr lang="fr-FR" sz="1400" dirty="0"/>
          </a:p>
          <a:p>
            <a:r>
              <a:rPr lang="fr-FR" sz="1400" i="1" dirty="0"/>
              <a:t>Fonctionnement </a:t>
            </a:r>
          </a:p>
          <a:p>
            <a:r>
              <a:rPr lang="fr-FR" sz="1400" b="0" i="0" u="none" strike="noStrike" baseline="0" dirty="0">
                <a:latin typeface="Calibri" panose="020F0502020204030204" pitchFamily="34" charset="0"/>
              </a:rPr>
              <a:t>Soutien OSU </a:t>
            </a:r>
            <a:r>
              <a:rPr lang="fr-FR" sz="1400" b="0" i="0" u="none" strike="noStrike" baseline="0" dirty="0" err="1">
                <a:latin typeface="Calibri" panose="020F0502020204030204" pitchFamily="34" charset="0"/>
              </a:rPr>
              <a:t>OTELo</a:t>
            </a:r>
            <a:r>
              <a:rPr lang="fr-FR" sz="1400" b="0" i="0" u="none" strike="noStrike" baseline="0" dirty="0">
                <a:latin typeface="Calibri" panose="020F0502020204030204" pitchFamily="34" charset="0"/>
              </a:rPr>
              <a:t> projet observation RMQSU</a:t>
            </a:r>
            <a:endParaRPr lang="fr-FR" sz="1400" b="1" dirty="0"/>
          </a:p>
          <a:p>
            <a:r>
              <a:rPr lang="fr-FR" sz="1400" dirty="0"/>
              <a:t>Fonds propres LSE</a:t>
            </a:r>
          </a:p>
          <a:p>
            <a:endParaRPr lang="fr-FR" sz="1400" dirty="0"/>
          </a:p>
          <a:p>
            <a:r>
              <a:rPr lang="fr-FR" sz="1400" b="1" dirty="0"/>
              <a:t>Personnels scientifiques/techniques :</a:t>
            </a:r>
          </a:p>
          <a:p>
            <a:r>
              <a:rPr lang="fr-FR" sz="1400" dirty="0"/>
              <a:t>CR/IE/PR/AI</a:t>
            </a:r>
          </a:p>
        </p:txBody>
      </p:sp>
      <p:sp>
        <p:nvSpPr>
          <p:cNvPr id="8" name="ZoneTexte 7">
            <a:extLst>
              <a:ext uri="{FF2B5EF4-FFF2-40B4-BE49-F238E27FC236}">
                <a16:creationId xmlns:a16="http://schemas.microsoft.com/office/drawing/2014/main" id="{85C25446-2069-4A7D-B01F-7FA233335F6F}"/>
              </a:ext>
            </a:extLst>
          </p:cNvPr>
          <p:cNvSpPr txBox="1"/>
          <p:nvPr/>
        </p:nvSpPr>
        <p:spPr>
          <a:xfrm>
            <a:off x="7405381" y="1019643"/>
            <a:ext cx="4755212" cy="369332"/>
          </a:xfrm>
          <a:prstGeom prst="rect">
            <a:avLst/>
          </a:prstGeom>
          <a:noFill/>
        </p:spPr>
        <p:txBody>
          <a:bodyPr wrap="square">
            <a:spAutoFit/>
          </a:bodyPr>
          <a:lstStyle/>
          <a:p>
            <a:r>
              <a:rPr lang="fr-FR" sz="1800" i="1" dirty="0"/>
              <a:t> </a:t>
            </a:r>
            <a:r>
              <a:rPr lang="fr-FR" i="1" dirty="0"/>
              <a:t>Contact Mail : margaux.clesse@univ-lorraine.fr</a:t>
            </a: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3711032" cy="499156"/>
          </a:xfrm>
          <a:prstGeom prst="rect">
            <a:avLst/>
          </a:prstGeom>
          <a:noFill/>
          <a:ln>
            <a:noFill/>
          </a:ln>
        </p:spPr>
        <p:txBody>
          <a:bodyPr anchor="b">
            <a:noAutofit/>
          </a:bodyPr>
          <a:lstStyle/>
          <a:p>
            <a:pPr>
              <a:lnSpc>
                <a:spcPct val="90000"/>
              </a:lnSpc>
            </a:pPr>
            <a:r>
              <a:rPr lang="fr-FR" sz="3200" b="1" spc="-1" dirty="0"/>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Réseau de lysimètres urbains »</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1" name="Image 10">
            <a:extLst>
              <a:ext uri="{FF2B5EF4-FFF2-40B4-BE49-F238E27FC236}">
                <a16:creationId xmlns:a16="http://schemas.microsoft.com/office/drawing/2014/main" id="{A4A7A0BE-DFC6-41F8-9385-BD2623F2006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108391" y="1510425"/>
            <a:ext cx="4160621" cy="4208803"/>
          </a:xfrm>
          <a:prstGeom prst="rect">
            <a:avLst/>
          </a:prstGeom>
          <a:ln>
            <a:noFill/>
          </a:ln>
          <a:effectLst/>
        </p:spPr>
      </p:pic>
      <p:sp>
        <p:nvSpPr>
          <p:cNvPr id="2" name="ZoneTexte 1">
            <a:extLst>
              <a:ext uri="{FF2B5EF4-FFF2-40B4-BE49-F238E27FC236}">
                <a16:creationId xmlns:a16="http://schemas.microsoft.com/office/drawing/2014/main" id="{52E8BA62-36CC-497C-A374-78F814FB3AF2}"/>
              </a:ext>
            </a:extLst>
          </p:cNvPr>
          <p:cNvSpPr txBox="1"/>
          <p:nvPr/>
        </p:nvSpPr>
        <p:spPr>
          <a:xfrm>
            <a:off x="9446654" y="1526773"/>
            <a:ext cx="2446986" cy="276999"/>
          </a:xfrm>
          <a:prstGeom prst="rect">
            <a:avLst/>
          </a:prstGeom>
          <a:noFill/>
        </p:spPr>
        <p:txBody>
          <a:bodyPr wrap="square" rtlCol="0">
            <a:spAutoFit/>
          </a:bodyPr>
          <a:lstStyle/>
          <a:p>
            <a:r>
              <a:rPr lang="fr-FR" sz="1200" dirty="0">
                <a:solidFill>
                  <a:schemeClr val="bg1"/>
                </a:solidFill>
              </a:rPr>
              <a:t>Métropole du Grand-Nancy</a:t>
            </a:r>
          </a:p>
        </p:txBody>
      </p:sp>
      <p:pic>
        <p:nvPicPr>
          <p:cNvPr id="13" name="Image 12">
            <a:extLst>
              <a:ext uri="{FF2B5EF4-FFF2-40B4-BE49-F238E27FC236}">
                <a16:creationId xmlns:a16="http://schemas.microsoft.com/office/drawing/2014/main" id="{EAA9DA12-C446-4533-A8E9-AA194B03F3F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561592" y="2717543"/>
            <a:ext cx="553790" cy="146560"/>
          </a:xfrm>
          <a:prstGeom prst="rect">
            <a:avLst/>
          </a:prstGeom>
        </p:spPr>
      </p:pic>
      <p:pic>
        <p:nvPicPr>
          <p:cNvPr id="14" name="Image 13">
            <a:extLst>
              <a:ext uri="{FF2B5EF4-FFF2-40B4-BE49-F238E27FC236}">
                <a16:creationId xmlns:a16="http://schemas.microsoft.com/office/drawing/2014/main" id="{32EF962F-9AD8-4910-8A6A-465DCA76BA18}"/>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126270" y="2372498"/>
            <a:ext cx="714985" cy="248458"/>
          </a:xfrm>
          <a:prstGeom prst="rect">
            <a:avLst/>
          </a:prstGeom>
        </p:spPr>
      </p:pic>
      <p:pic>
        <p:nvPicPr>
          <p:cNvPr id="17" name="Image 16">
            <a:extLst>
              <a:ext uri="{FF2B5EF4-FFF2-40B4-BE49-F238E27FC236}">
                <a16:creationId xmlns:a16="http://schemas.microsoft.com/office/drawing/2014/main" id="{FBCC5A5B-A1F5-421D-8C02-482C0BBE8D7E}"/>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bwMode="auto">
          <a:xfrm>
            <a:off x="5838487" y="2965198"/>
            <a:ext cx="554735" cy="146560"/>
          </a:xfrm>
          <a:prstGeom prst="rect">
            <a:avLst/>
          </a:prstGeom>
        </p:spPr>
      </p:pic>
      <p:pic>
        <p:nvPicPr>
          <p:cNvPr id="18" name="Picture 2">
            <a:extLst>
              <a:ext uri="{FF2B5EF4-FFF2-40B4-BE49-F238E27FC236}">
                <a16:creationId xmlns:a16="http://schemas.microsoft.com/office/drawing/2014/main" id="{841818FB-7CCA-4F7B-B7A9-C2965A29949E}"/>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tretch/>
        </p:blipFill>
        <p:spPr bwMode="auto">
          <a:xfrm>
            <a:off x="3945815" y="4996754"/>
            <a:ext cx="659051" cy="267101"/>
          </a:xfrm>
          <a:prstGeom prst="rect">
            <a:avLst/>
          </a:prstGeom>
          <a:solidFill>
            <a:schemeClr val="bg1"/>
          </a:solidFill>
          <a:ln>
            <a:noFill/>
          </a:ln>
          <a:effectLst/>
        </p:spPr>
      </p:pic>
      <p:pic>
        <p:nvPicPr>
          <p:cNvPr id="19" name="Picture 2" descr="SNO Observil">
            <a:extLst>
              <a:ext uri="{FF2B5EF4-FFF2-40B4-BE49-F238E27FC236}">
                <a16:creationId xmlns:a16="http://schemas.microsoft.com/office/drawing/2014/main" id="{A02AB62A-7DBE-4B0E-91E6-B97E79E0366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3318072" y="2905826"/>
            <a:ext cx="455673" cy="371492"/>
          </a:xfrm>
          <a:prstGeom prst="rect">
            <a:avLst/>
          </a:prstGeom>
          <a:noFill/>
          <a:extLst>
            <a:ext uri="{909E8E84-426E-40DD-AFC4-6F175D3DCCD1}">
              <a14:hiddenFill xmlns:a14="http://schemas.microsoft.com/office/drawing/2010/main">
                <a:solidFill>
                  <a:srgbClr val="FFFFFF"/>
                </a:solidFill>
              </a14:hiddenFill>
            </a:ext>
          </a:extLst>
        </p:spPr>
      </p:pic>
      <p:pic>
        <p:nvPicPr>
          <p:cNvPr id="20" name="Image 19">
            <a:extLst>
              <a:ext uri="{FF2B5EF4-FFF2-40B4-BE49-F238E27FC236}">
                <a16:creationId xmlns:a16="http://schemas.microsoft.com/office/drawing/2014/main" id="{0D97D90F-C06C-418E-9B25-7A80C9398366}"/>
              </a:ext>
            </a:extLst>
          </p:cNvPr>
          <p:cNvPicPr>
            <a:picLocks noChangeAspect="1"/>
          </p:cNvPicPr>
          <p:nvPr/>
        </p:nvPicPr>
        <p:blipFill>
          <a:blip r:embed="rId10" cstate="screen">
            <a:clrChange>
              <a:clrFrom>
                <a:srgbClr val="FFFFFF"/>
              </a:clrFrom>
              <a:clrTo>
                <a:srgbClr val="FFFFFF">
                  <a:alpha val="0"/>
                </a:srgbClr>
              </a:clrTo>
            </a:clrChange>
            <a:extLst>
              <a:ext uri="{28A0092B-C50C-407E-A947-70E740481C1C}">
                <a14:useLocalDpi xmlns:a14="http://schemas.microsoft.com/office/drawing/2010/main"/>
              </a:ext>
            </a:extLst>
          </a:blip>
          <a:stretch/>
        </p:blipFill>
        <p:spPr bwMode="auto">
          <a:xfrm>
            <a:off x="3938564" y="2871656"/>
            <a:ext cx="407973" cy="420888"/>
          </a:xfrm>
          <a:prstGeom prst="rect">
            <a:avLst/>
          </a:prstGeom>
        </p:spPr>
      </p:pic>
      <p:pic>
        <p:nvPicPr>
          <p:cNvPr id="21" name="Picture 2" descr="Fichier:Logo Centre national de la recherche scientifique ...">
            <a:extLst>
              <a:ext uri="{FF2B5EF4-FFF2-40B4-BE49-F238E27FC236}">
                <a16:creationId xmlns:a16="http://schemas.microsoft.com/office/drawing/2014/main" id="{EA453C2F-CDBD-47F1-A02E-CB09FD24AD1C}"/>
              </a:ext>
            </a:extLst>
          </p:cNvPr>
          <p:cNvPicPr>
            <a:picLocks noChangeAspect="1" noChangeArrowheads="1"/>
          </p:cNvPicPr>
          <p:nvPr/>
        </p:nvPicPr>
        <p:blipFill>
          <a:blip r:embed="rId11" cstate="screen">
            <a:extLst>
              <a:ext uri="{28A0092B-C50C-407E-A947-70E740481C1C}">
                <a14:useLocalDpi xmlns:a14="http://schemas.microsoft.com/office/drawing/2010/main"/>
              </a:ext>
            </a:extLst>
          </a:blip>
          <a:srcRect/>
          <a:stretch>
            <a:fillRect/>
          </a:stretch>
        </p:blipFill>
        <p:spPr bwMode="auto">
          <a:xfrm>
            <a:off x="6181884" y="2653966"/>
            <a:ext cx="278221" cy="278221"/>
          </a:xfrm>
          <a:prstGeom prst="rect">
            <a:avLst/>
          </a:prstGeom>
          <a:noFill/>
          <a:extLst>
            <a:ext uri="{909E8E84-426E-40DD-AFC4-6F175D3DCCD1}">
              <a14:hiddenFill xmlns:a14="http://schemas.microsoft.com/office/drawing/2010/main">
                <a:solidFill>
                  <a:srgbClr val="FFFFFF"/>
                </a:solidFill>
              </a14:hiddenFill>
            </a:ext>
          </a:extLst>
        </p:spPr>
      </p:pic>
      <p:pic>
        <p:nvPicPr>
          <p:cNvPr id="22" name="Image 21">
            <a:extLst>
              <a:ext uri="{FF2B5EF4-FFF2-40B4-BE49-F238E27FC236}">
                <a16:creationId xmlns:a16="http://schemas.microsoft.com/office/drawing/2014/main" id="{0B2CD8B9-42E6-4E8D-A1C1-37AD18966331}"/>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4982018" y="2396576"/>
            <a:ext cx="1159148" cy="277109"/>
          </a:xfrm>
          <a:prstGeom prst="rect">
            <a:avLst/>
          </a:prstGeom>
        </p:spPr>
      </p:pic>
      <p:pic>
        <p:nvPicPr>
          <p:cNvPr id="23" name="Image 22">
            <a:extLst>
              <a:ext uri="{FF2B5EF4-FFF2-40B4-BE49-F238E27FC236}">
                <a16:creationId xmlns:a16="http://schemas.microsoft.com/office/drawing/2014/main" id="{ACD80AFA-14FA-44E1-8A8F-864AABF66196}"/>
              </a:ext>
            </a:extLst>
          </p:cNvPr>
          <p:cNvPicPr>
            <a:picLocks noChangeAspect="1"/>
          </p:cNvPicPr>
          <p:nvPr/>
        </p:nvPicPr>
        <p:blipFill>
          <a:blip r:embed="rId13" cstate="screen">
            <a:extLst>
              <a:ext uri="{28A0092B-C50C-407E-A947-70E740481C1C}">
                <a14:useLocalDpi xmlns:a14="http://schemas.microsoft.com/office/drawing/2010/main"/>
              </a:ext>
            </a:extLst>
          </a:blip>
          <a:stretch/>
        </p:blipFill>
        <p:spPr bwMode="auto">
          <a:xfrm>
            <a:off x="10942701" y="6452346"/>
            <a:ext cx="950939" cy="280568"/>
          </a:xfrm>
          <a:prstGeom prst="rect">
            <a:avLst/>
          </a:prstGeom>
        </p:spPr>
      </p:pic>
      <p:pic>
        <p:nvPicPr>
          <p:cNvPr id="24" name="Image 23">
            <a:extLst>
              <a:ext uri="{FF2B5EF4-FFF2-40B4-BE49-F238E27FC236}">
                <a16:creationId xmlns:a16="http://schemas.microsoft.com/office/drawing/2014/main" id="{66ED5D0F-3F28-47FE-90F1-57A242E9BDF8}"/>
              </a:ext>
            </a:extLst>
          </p:cNvPr>
          <p:cNvPicPr>
            <a:picLocks noChangeAspect="1"/>
          </p:cNvPicPr>
          <p:nvPr/>
        </p:nvPicPr>
        <p:blipFill rotWithShape="1">
          <a:blip r:embed="rId14" cstate="screen">
            <a:extLst>
              <a:ext uri="{28A0092B-C50C-407E-A947-70E740481C1C}">
                <a14:useLocalDpi xmlns:a14="http://schemas.microsoft.com/office/drawing/2010/main"/>
              </a:ext>
            </a:extLst>
          </a:blip>
          <a:srcRect/>
          <a:stretch/>
        </p:blipFill>
        <p:spPr>
          <a:xfrm>
            <a:off x="9251578" y="4400048"/>
            <a:ext cx="1956014" cy="1259132"/>
          </a:xfrm>
          <a:prstGeom prst="rect">
            <a:avLst/>
          </a:prstGeom>
          <a:ln w="57150">
            <a:solidFill>
              <a:schemeClr val="tx1"/>
            </a:solidFill>
          </a:ln>
        </p:spPr>
      </p:pic>
      <p:sp>
        <p:nvSpPr>
          <p:cNvPr id="25" name="ZoneTexte 24">
            <a:extLst>
              <a:ext uri="{FF2B5EF4-FFF2-40B4-BE49-F238E27FC236}">
                <a16:creationId xmlns:a16="http://schemas.microsoft.com/office/drawing/2014/main" id="{D9FFA4DC-0867-40C3-8E91-D581DB4BF2CF}"/>
              </a:ext>
            </a:extLst>
          </p:cNvPr>
          <p:cNvSpPr txBox="1"/>
          <p:nvPr/>
        </p:nvSpPr>
        <p:spPr>
          <a:xfrm>
            <a:off x="7021379" y="5566847"/>
            <a:ext cx="837429" cy="184666"/>
          </a:xfrm>
          <a:prstGeom prst="rect">
            <a:avLst/>
          </a:prstGeom>
          <a:noFill/>
        </p:spPr>
        <p:txBody>
          <a:bodyPr wrap="square">
            <a:spAutoFit/>
          </a:bodyPr>
          <a:lstStyle/>
          <a:p>
            <a:pPr algn="l"/>
            <a:r>
              <a:rPr lang="fr-FR" sz="600" b="1" i="0" dirty="0">
                <a:solidFill>
                  <a:schemeClr val="bg1"/>
                </a:solidFill>
                <a:effectLst/>
                <a:latin typeface="Verdana" panose="020B0604030504040204" pitchFamily="34" charset="0"/>
              </a:rPr>
              <a:t>©</a:t>
            </a:r>
            <a:r>
              <a:rPr lang="fr-FR" sz="600" dirty="0">
                <a:solidFill>
                  <a:schemeClr val="bg1"/>
                </a:solidFill>
              </a:rPr>
              <a:t> Géoportail</a:t>
            </a:r>
          </a:p>
        </p:txBody>
      </p:sp>
    </p:spTree>
    <p:extLst>
      <p:ext uri="{BB962C8B-B14F-4D97-AF65-F5344CB8AC3E}">
        <p14:creationId xmlns:p14="http://schemas.microsoft.com/office/powerpoint/2010/main" val="1450609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7" y="1010879"/>
            <a:ext cx="11727339" cy="1813895"/>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(historique) :</a:t>
            </a:r>
          </a:p>
          <a:p>
            <a:r>
              <a:rPr lang="fr-FR" dirty="0"/>
              <a:t>-Volonté de mieux connaître les sols urbains sous différents usages et modes de gestion (divers et complexes, objets de recherche interdisciplinaires, évoluant avec la ville et jouant des rôles dans l’adaptation aux changements globaux)</a:t>
            </a:r>
            <a:endParaRPr lang="fr-FR" i="1" dirty="0"/>
          </a:p>
          <a:p>
            <a:pPr>
              <a:spcBef>
                <a:spcPct val="0"/>
              </a:spcBef>
              <a:spcAft>
                <a:spcPts val="450"/>
              </a:spcAft>
            </a:pPr>
            <a:r>
              <a:rPr lang="en-US" dirty="0">
                <a:cs typeface="Corbel"/>
              </a:rPr>
              <a:t>-Proposer </a:t>
            </a:r>
            <a:r>
              <a:rPr lang="en-US" dirty="0" err="1">
                <a:cs typeface="Corbel"/>
              </a:rPr>
              <a:t>une</a:t>
            </a:r>
            <a:r>
              <a:rPr lang="en-US" dirty="0">
                <a:cs typeface="Corbel"/>
              </a:rPr>
              <a:t> </a:t>
            </a:r>
            <a:r>
              <a:rPr lang="en-US" dirty="0" err="1">
                <a:cs typeface="Corbel"/>
              </a:rPr>
              <a:t>procédure</a:t>
            </a:r>
            <a:r>
              <a:rPr lang="en-US" dirty="0">
                <a:cs typeface="Corbel"/>
              </a:rPr>
              <a:t> </a:t>
            </a:r>
            <a:r>
              <a:rPr lang="en-US" dirty="0" err="1">
                <a:cs typeface="Corbel"/>
              </a:rPr>
              <a:t>d’évaluation</a:t>
            </a:r>
            <a:r>
              <a:rPr lang="en-US" dirty="0">
                <a:cs typeface="Corbel"/>
              </a:rPr>
              <a:t> des services </a:t>
            </a:r>
            <a:r>
              <a:rPr lang="en-US" dirty="0" err="1">
                <a:cs typeface="Corbel"/>
              </a:rPr>
              <a:t>écosystémiques</a:t>
            </a:r>
            <a:r>
              <a:rPr lang="en-US" dirty="0">
                <a:cs typeface="Corbel"/>
              </a:rPr>
              <a:t> </a:t>
            </a:r>
            <a:r>
              <a:rPr lang="en-US" dirty="0" err="1">
                <a:cs typeface="Corbel"/>
              </a:rPr>
              <a:t>rendus</a:t>
            </a:r>
            <a:r>
              <a:rPr lang="en-US" dirty="0">
                <a:cs typeface="Corbel"/>
              </a:rPr>
              <a:t> par les sols </a:t>
            </a:r>
            <a:r>
              <a:rPr lang="en-US" dirty="0" err="1">
                <a:cs typeface="Corbel"/>
              </a:rPr>
              <a:t>urbains</a:t>
            </a:r>
            <a:r>
              <a:rPr lang="en-US" dirty="0">
                <a:cs typeface="Corbel"/>
              </a:rPr>
              <a:t> </a:t>
            </a:r>
            <a:r>
              <a:rPr lang="en-US" dirty="0" err="1">
                <a:cs typeface="Corbel"/>
              </a:rPr>
              <a:t>basée</a:t>
            </a:r>
            <a:r>
              <a:rPr lang="en-US" dirty="0">
                <a:cs typeface="Corbel"/>
              </a:rPr>
              <a:t> sur la </a:t>
            </a:r>
            <a:r>
              <a:rPr lang="en-US" dirty="0" err="1">
                <a:cs typeface="Corbel"/>
              </a:rPr>
              <a:t>connaissance</a:t>
            </a:r>
            <a:r>
              <a:rPr lang="en-US" dirty="0">
                <a:cs typeface="Corbel"/>
              </a:rPr>
              <a:t> de </a:t>
            </a:r>
            <a:r>
              <a:rPr lang="en-US" dirty="0" err="1">
                <a:cs typeface="Corbel"/>
              </a:rPr>
              <a:t>leurs</a:t>
            </a:r>
            <a:r>
              <a:rPr lang="en-US" dirty="0">
                <a:cs typeface="Corbel"/>
              </a:rPr>
              <a:t> </a:t>
            </a:r>
            <a:r>
              <a:rPr lang="en-US" dirty="0" err="1">
                <a:cs typeface="Corbel"/>
              </a:rPr>
              <a:t>propriétés</a:t>
            </a:r>
            <a:r>
              <a:rPr lang="en-US" dirty="0">
                <a:cs typeface="Corbel"/>
              </a:rPr>
              <a:t>  et </a:t>
            </a:r>
            <a:r>
              <a:rPr lang="en-US" dirty="0" err="1">
                <a:cs typeface="Corbel"/>
              </a:rPr>
              <a:t>d’indicateurs</a:t>
            </a:r>
            <a:r>
              <a:rPr lang="en-US" dirty="0">
                <a:cs typeface="Corbel"/>
              </a:rPr>
              <a:t> de </a:t>
            </a:r>
            <a:r>
              <a:rPr lang="en-US" dirty="0" err="1">
                <a:cs typeface="Corbel"/>
              </a:rPr>
              <a:t>qualité</a:t>
            </a:r>
            <a:r>
              <a:rPr lang="en-US" dirty="0">
                <a:cs typeface="Corbel"/>
              </a:rPr>
              <a:t> </a:t>
            </a:r>
            <a:r>
              <a:rPr lang="en-US" dirty="0" err="1">
                <a:cs typeface="Corbel"/>
              </a:rPr>
              <a:t>issus</a:t>
            </a:r>
            <a:r>
              <a:rPr lang="en-US" dirty="0">
                <a:cs typeface="Corbel"/>
              </a:rPr>
              <a:t> de la </a:t>
            </a:r>
            <a:r>
              <a:rPr lang="en-US" dirty="0" err="1">
                <a:cs typeface="Corbel"/>
              </a:rPr>
              <a:t>pédologie</a:t>
            </a:r>
            <a:r>
              <a:rPr lang="en-US" dirty="0">
                <a:cs typeface="Corbel"/>
              </a:rPr>
              <a:t> </a:t>
            </a:r>
            <a:r>
              <a:rPr lang="en-US" dirty="0" err="1">
                <a:cs typeface="Corbel"/>
              </a:rPr>
              <a:t>urbaine</a:t>
            </a:r>
            <a:r>
              <a:rPr lang="en-US" dirty="0">
                <a:cs typeface="Corbel"/>
              </a:rPr>
              <a:t> et de </a:t>
            </a:r>
            <a:r>
              <a:rPr lang="en-US" dirty="0" err="1">
                <a:cs typeface="Corbel"/>
              </a:rPr>
              <a:t>l’écologie</a:t>
            </a:r>
            <a:r>
              <a:rPr lang="en-US" dirty="0">
                <a:cs typeface="Corbel"/>
              </a:rPr>
              <a:t> </a:t>
            </a:r>
            <a:r>
              <a:rPr lang="en-US" dirty="0" err="1">
                <a:cs typeface="Corbel"/>
              </a:rPr>
              <a:t>urbaine</a:t>
            </a:r>
            <a:endParaRPr lang="en-US" dirty="0">
              <a:cs typeface="Corbel"/>
            </a:endParaRPr>
          </a:p>
          <a:p>
            <a:pPr>
              <a:lnSpc>
                <a:spcPts val="1660"/>
              </a:lnSpc>
            </a:pPr>
            <a:endParaRPr lang="fr-FR" sz="1400" b="1" i="1" dirty="0">
              <a:solidFill>
                <a:srgbClr val="542805"/>
              </a:solidFill>
            </a:endParaRPr>
          </a:p>
        </p:txBody>
      </p:sp>
      <p:sp>
        <p:nvSpPr>
          <p:cNvPr id="9" name="ZoneTexte 8">
            <a:extLst>
              <a:ext uri="{FF2B5EF4-FFF2-40B4-BE49-F238E27FC236}">
                <a16:creationId xmlns:a16="http://schemas.microsoft.com/office/drawing/2014/main" id="{35F1DAE2-8502-43A4-9B11-5F2911A256FF}"/>
              </a:ext>
            </a:extLst>
          </p:cNvPr>
          <p:cNvSpPr txBox="1"/>
          <p:nvPr/>
        </p:nvSpPr>
        <p:spPr>
          <a:xfrm>
            <a:off x="230196" y="3188091"/>
            <a:ext cx="11727339" cy="2646878"/>
          </a:xfrm>
          <a:prstGeom prst="rect">
            <a:avLst/>
          </a:prstGeom>
          <a:solidFill>
            <a:schemeClr val="tx2">
              <a:lumMod val="20000"/>
              <a:lumOff val="80000"/>
            </a:schemeClr>
          </a:solidFill>
        </p:spPr>
        <p:txBody>
          <a:bodyPr wrap="square">
            <a:spAutoFit/>
          </a:bodyPr>
          <a:lstStyle/>
          <a:p>
            <a:r>
              <a:rPr lang="fr-FR" sz="2200" b="1" i="1" dirty="0">
                <a:solidFill>
                  <a:srgbClr val="542805"/>
                </a:solidFill>
              </a:rPr>
              <a:t>Objectifs scientifiques :</a:t>
            </a:r>
          </a:p>
          <a:p>
            <a:pPr marL="285750" indent="-285750">
              <a:buFont typeface="Arial" panose="020B0604020202020204" pitchFamily="34" charset="0"/>
              <a:buChar char="•"/>
              <a:defRPr/>
            </a:pPr>
            <a:r>
              <a:rPr lang="fr-FR" dirty="0">
                <a:ea typeface="Trebuchet MS"/>
                <a:cs typeface="Trebuchet MS"/>
              </a:rPr>
              <a:t>Etudier la dynamique de l’eau dans les sols :  bilans de flux d’eau et d’éléments depuis l’atmosphère vers la profondeur du profil de sol</a:t>
            </a:r>
          </a:p>
          <a:p>
            <a:pPr marL="285750" indent="-285750">
              <a:buFont typeface="Arial" panose="020B0604020202020204" pitchFamily="34" charset="0"/>
              <a:buChar char="•"/>
            </a:pPr>
            <a:r>
              <a:rPr lang="fr-FR" dirty="0">
                <a:ea typeface="Trebuchet MS"/>
                <a:cs typeface="Trebuchet MS"/>
              </a:rPr>
              <a:t>Connaître la disponibilité de l’eau pour les organismes au sein du profil  </a:t>
            </a:r>
          </a:p>
          <a:p>
            <a:pPr marL="285750" indent="-285750">
              <a:buFont typeface="Arial" panose="020B0604020202020204" pitchFamily="34" charset="0"/>
              <a:buChar char="•"/>
            </a:pPr>
            <a:r>
              <a:rPr lang="fr-FR" dirty="0">
                <a:ea typeface="Trebuchet MS"/>
                <a:cs typeface="Trebuchet MS"/>
              </a:rPr>
              <a:t>Connaître la qualité de l’eau de pluie, de la solution du sol et l’eau de percolation (flux de contaminants, flux de nutriments)</a:t>
            </a:r>
          </a:p>
          <a:p>
            <a:pPr marL="285750" indent="-285750">
              <a:buFont typeface="Arial" panose="020B0604020202020204" pitchFamily="34" charset="0"/>
              <a:buChar char="•"/>
            </a:pPr>
            <a:r>
              <a:rPr lang="fr-FR" dirty="0">
                <a:ea typeface="Trebuchet MS"/>
                <a:cs typeface="Trebuchet MS"/>
              </a:rPr>
              <a:t>Suivre l’évolution dans le temps du stockage d’éléments dans le profil de sol</a:t>
            </a:r>
          </a:p>
          <a:p>
            <a:pPr marL="285750" indent="-285750">
              <a:buFont typeface="Arial" panose="020B0604020202020204" pitchFamily="34" charset="0"/>
              <a:buChar char="•"/>
            </a:pPr>
            <a:r>
              <a:rPr lang="fr-FR" dirty="0">
                <a:ea typeface="Trebuchet MS"/>
                <a:cs typeface="Trebuchet MS"/>
              </a:rPr>
              <a:t>Comparer 4 profils de sols urbains en situations d’usages contrastés et représentatifs de la végétalisation urbaine</a:t>
            </a:r>
          </a:p>
          <a:p>
            <a:pPr marL="285750" indent="-285750">
              <a:buFont typeface="Arial" panose="020B0604020202020204" pitchFamily="34" charset="0"/>
              <a:buChar char="•"/>
            </a:pPr>
            <a:r>
              <a:rPr lang="fr-FR" dirty="0">
                <a:ea typeface="Trebuchet MS"/>
                <a:cs typeface="Trebuchet MS"/>
              </a:rPr>
              <a:t>Observer </a:t>
            </a:r>
            <a:r>
              <a:rPr lang="fr-FR" i="1" dirty="0">
                <a:ea typeface="Trebuchet MS"/>
                <a:cs typeface="Trebuchet MS"/>
              </a:rPr>
              <a:t>in situ</a:t>
            </a:r>
            <a:r>
              <a:rPr lang="fr-FR" dirty="0">
                <a:ea typeface="Trebuchet MS"/>
                <a:cs typeface="Trebuchet MS"/>
              </a:rPr>
              <a:t>, en continu et à long terme</a:t>
            </a: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Réseau de lysimètres urbains »</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140165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ctr"/>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58309" y="405019"/>
            <a:ext cx="3711032" cy="499156"/>
          </a:xfrm>
          <a:prstGeom prst="rect">
            <a:avLst/>
          </a:prstGeom>
          <a:noFill/>
          <a:ln>
            <a:noFill/>
          </a:ln>
        </p:spPr>
        <p:txBody>
          <a:bodyPr anchor="b">
            <a:noAutofit/>
          </a:bodyPr>
          <a:lstStyle/>
          <a:p>
            <a:pPr>
              <a:lnSpc>
                <a:spcPct val="90000"/>
              </a:lnSpc>
            </a:pPr>
            <a:r>
              <a:rPr lang="fr-FR" sz="3200" b="1" spc="-1" dirty="0"/>
              <a:t>Cadre Technologique</a:t>
            </a:r>
          </a:p>
        </p:txBody>
      </p:sp>
      <p:sp>
        <p:nvSpPr>
          <p:cNvPr id="6" name="ZoneTexte 5">
            <a:extLst>
              <a:ext uri="{FF2B5EF4-FFF2-40B4-BE49-F238E27FC236}">
                <a16:creationId xmlns:a16="http://schemas.microsoft.com/office/drawing/2014/main" id="{84CEDFC5-6183-4376-AECD-FB8E74E4E4F3}"/>
              </a:ext>
            </a:extLst>
          </p:cNvPr>
          <p:cNvSpPr txBox="1"/>
          <p:nvPr/>
        </p:nvSpPr>
        <p:spPr>
          <a:xfrm>
            <a:off x="0" y="3684089"/>
            <a:ext cx="10585373" cy="509883"/>
          </a:xfrm>
          <a:prstGeom prst="rect">
            <a:avLst/>
          </a:prstGeom>
          <a:noFill/>
        </p:spPr>
        <p:txBody>
          <a:bodyPr wrap="square">
            <a:spAutoFit/>
          </a:bodyPr>
          <a:lstStyle/>
          <a:p>
            <a:pPr>
              <a:lnSpc>
                <a:spcPts val="1360"/>
              </a:lnSpc>
            </a:pPr>
            <a:endParaRPr lang="fr-FR" sz="1600" b="1" i="1" dirty="0">
              <a:solidFill>
                <a:srgbClr val="542805"/>
              </a:solidFill>
            </a:endParaRPr>
          </a:p>
          <a:p>
            <a:pPr>
              <a:lnSpc>
                <a:spcPts val="1660"/>
              </a:lnSpc>
            </a:pPr>
            <a:r>
              <a:rPr lang="fr-FR" sz="2000" b="1" i="1" dirty="0">
                <a:solidFill>
                  <a:srgbClr val="542805"/>
                </a:solidFill>
              </a:rPr>
              <a:t>Description des lysimètres :</a:t>
            </a:r>
            <a:endParaRPr lang="fr-FR" sz="2000" b="1" dirty="0">
              <a:solidFill>
                <a:srgbClr val="77933C"/>
              </a:solidFill>
            </a:endParaRP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55435" y="4206092"/>
          <a:ext cx="11958464" cy="2027060"/>
        </p:xfrm>
        <a:graphic>
          <a:graphicData uri="http://schemas.openxmlformats.org/drawingml/2006/table">
            <a:tbl>
              <a:tblPr firstRow="1" bandRow="1">
                <a:tableStyleId>{5C22544A-7EE6-4342-B048-85BDC9FD1C3A}</a:tableStyleId>
              </a:tblPr>
              <a:tblGrid>
                <a:gridCol w="1281563">
                  <a:extLst>
                    <a:ext uri="{9D8B030D-6E8A-4147-A177-3AD203B41FA5}">
                      <a16:colId xmlns:a16="http://schemas.microsoft.com/office/drawing/2014/main" val="3927319282"/>
                    </a:ext>
                  </a:extLst>
                </a:gridCol>
                <a:gridCol w="615576">
                  <a:extLst>
                    <a:ext uri="{9D8B030D-6E8A-4147-A177-3AD203B41FA5}">
                      <a16:colId xmlns:a16="http://schemas.microsoft.com/office/drawing/2014/main" val="540010510"/>
                    </a:ext>
                  </a:extLst>
                </a:gridCol>
                <a:gridCol w="1338730">
                  <a:extLst>
                    <a:ext uri="{9D8B030D-6E8A-4147-A177-3AD203B41FA5}">
                      <a16:colId xmlns:a16="http://schemas.microsoft.com/office/drawing/2014/main" val="3359178806"/>
                    </a:ext>
                  </a:extLst>
                </a:gridCol>
                <a:gridCol w="3807012">
                  <a:extLst>
                    <a:ext uri="{9D8B030D-6E8A-4147-A177-3AD203B41FA5}">
                      <a16:colId xmlns:a16="http://schemas.microsoft.com/office/drawing/2014/main" val="3632914618"/>
                    </a:ext>
                  </a:extLst>
                </a:gridCol>
                <a:gridCol w="2928470">
                  <a:extLst>
                    <a:ext uri="{9D8B030D-6E8A-4147-A177-3AD203B41FA5}">
                      <a16:colId xmlns:a16="http://schemas.microsoft.com/office/drawing/2014/main" val="1932670326"/>
                    </a:ext>
                  </a:extLst>
                </a:gridCol>
                <a:gridCol w="1987113">
                  <a:extLst>
                    <a:ext uri="{9D8B030D-6E8A-4147-A177-3AD203B41FA5}">
                      <a16:colId xmlns:a16="http://schemas.microsoft.com/office/drawing/2014/main" val="1585950315"/>
                    </a:ext>
                  </a:extLst>
                </a:gridCol>
              </a:tblGrid>
              <a:tr h="387561">
                <a:tc>
                  <a:txBody>
                    <a:bodyPr/>
                    <a:lstStyle/>
                    <a:p>
                      <a:pPr algn="ctr"/>
                      <a:r>
                        <a:rPr lang="fr-FR" sz="1600" dirty="0"/>
                        <a:t>Type de lysimètres</a:t>
                      </a:r>
                    </a:p>
                  </a:txBody>
                  <a:tcPr anchor="ctr"/>
                </a:tc>
                <a:tc>
                  <a:txBody>
                    <a:bodyPr/>
                    <a:lstStyle/>
                    <a:p>
                      <a:pPr algn="ctr"/>
                      <a:r>
                        <a:rPr lang="fr-FR" sz="1600" dirty="0"/>
                        <a:t>Nbre</a:t>
                      </a:r>
                    </a:p>
                  </a:txBody>
                  <a:tcPr anchor="ctr"/>
                </a:tc>
                <a:tc>
                  <a:txBody>
                    <a:bodyPr/>
                    <a:lstStyle/>
                    <a:p>
                      <a:pPr algn="ctr"/>
                      <a:r>
                        <a:rPr lang="fr-FR" sz="1600" dirty="0"/>
                        <a:t>Dimension</a:t>
                      </a:r>
                    </a:p>
                  </a:txBody>
                  <a:tcPr anchor="ctr"/>
                </a:tc>
                <a:tc>
                  <a:txBody>
                    <a:bodyPr/>
                    <a:lstStyle/>
                    <a:p>
                      <a:pPr algn="ctr"/>
                      <a:r>
                        <a:rPr lang="fr-FR" sz="1600" dirty="0"/>
                        <a:t>Remplissage</a:t>
                      </a:r>
                    </a:p>
                  </a:txBody>
                  <a:tcPr anchor="ctr"/>
                </a:tc>
                <a:tc>
                  <a:txBody>
                    <a:bodyPr/>
                    <a:lstStyle/>
                    <a:p>
                      <a:pPr algn="ctr"/>
                      <a:r>
                        <a:rPr lang="fr-FR" sz="1600" dirty="0"/>
                        <a:t>Sondes/équipements</a:t>
                      </a:r>
                    </a:p>
                  </a:txBody>
                  <a:tcPr anchor="ctr"/>
                </a:tc>
                <a:tc>
                  <a:txBody>
                    <a:bodyPr/>
                    <a:lstStyle/>
                    <a:p>
                      <a:pPr algn="ctr"/>
                      <a:r>
                        <a:rPr lang="fr-FR" sz="1600" dirty="0"/>
                        <a:t>Type de collecte des eaux</a:t>
                      </a:r>
                    </a:p>
                  </a:txBody>
                  <a:tcPr anchor="ctr"/>
                </a:tc>
                <a:extLst>
                  <a:ext uri="{0D108BD9-81ED-4DB2-BD59-A6C34878D82A}">
                    <a16:rowId xmlns:a16="http://schemas.microsoft.com/office/drawing/2014/main" val="730747472"/>
                  </a:ext>
                </a:extLst>
              </a:tr>
              <a:tr h="1447940">
                <a:tc>
                  <a:txBody>
                    <a:bodyPr/>
                    <a:lstStyle/>
                    <a:p>
                      <a:pPr algn="ctr"/>
                      <a:r>
                        <a:rPr lang="fr-FR" sz="1400" dirty="0"/>
                        <a:t>Colonnes équipées</a:t>
                      </a:r>
                    </a:p>
                  </a:txBody>
                  <a:tcPr anchor="ctr"/>
                </a:tc>
                <a:tc>
                  <a:txBody>
                    <a:bodyPr/>
                    <a:lstStyle/>
                    <a:p>
                      <a:pPr algn="ctr"/>
                      <a:r>
                        <a:rPr lang="fr-FR" sz="1400" dirty="0"/>
                        <a:t>4</a:t>
                      </a:r>
                    </a:p>
                  </a:txBody>
                  <a:tcPr anchor="ctr"/>
                </a:tc>
                <a:tc>
                  <a:txBody>
                    <a:bodyPr/>
                    <a:lstStyle/>
                    <a:p>
                      <a:r>
                        <a:rPr lang="fr-FR" sz="1400" dirty="0"/>
                        <a:t>30 cm de diamètre x 90 cm de hauteur (</a:t>
                      </a:r>
                      <a:r>
                        <a:rPr lang="fr-FR" sz="1400" dirty="0">
                          <a:latin typeface="Calibri" panose="020F0502020204030204" pitchFamily="34" charset="0"/>
                          <a:cs typeface="Calibri" panose="020F0502020204030204" pitchFamily="34" charset="0"/>
                        </a:rPr>
                        <a:t>≈</a:t>
                      </a:r>
                      <a:r>
                        <a:rPr lang="fr-FR" sz="1400" dirty="0"/>
                        <a:t>0,06 m</a:t>
                      </a:r>
                      <a:r>
                        <a:rPr lang="fr-FR" sz="1400" baseline="30000" dirty="0"/>
                        <a:t>3</a:t>
                      </a:r>
                      <a:r>
                        <a:rPr lang="fr-FR" sz="1400"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Sol non remanié</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t>4 usages contrastés et représentatifs </a:t>
                      </a:r>
                      <a:br>
                        <a:rPr lang="fr-FR" sz="1400" dirty="0"/>
                      </a:br>
                      <a:r>
                        <a:rPr lang="fr-FR" sz="1400" dirty="0"/>
                        <a:t>de la végétalisation urbaine</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400" dirty="0">
                          <a:solidFill>
                            <a:schemeClr val="tx1"/>
                          </a:solidFill>
                        </a:rPr>
                        <a:t>(Agroforesterie péri-urbaine/ Espace vert urbain/ Agriculture urbaine/ Espace vert péri-urbain (profil de sol forestier)</a:t>
                      </a:r>
                    </a:p>
                  </a:txBody>
                  <a:tcPr anchor="ctr"/>
                </a:tc>
                <a:tc>
                  <a:txBody>
                    <a:bodyPr/>
                    <a:lstStyle/>
                    <a:p>
                      <a:r>
                        <a:rPr lang="fr-FR" sz="1400" dirty="0"/>
                        <a:t>TDR, tensiomètres, température, masse, compteur à auget, pluviomètre</a:t>
                      </a:r>
                    </a:p>
                  </a:txBody>
                  <a:tcPr anchor="ctr"/>
                </a:tc>
                <a:tc>
                  <a:txBody>
                    <a:bodyPr/>
                    <a:lstStyle/>
                    <a:p>
                      <a:r>
                        <a:rPr lang="fr-FR" sz="1400" dirty="0"/>
                        <a:t>Bougies poreuses, eau de pluie</a:t>
                      </a:r>
                    </a:p>
                  </a:txBody>
                  <a:tcPr anchor="ctr"/>
                </a:tc>
                <a:extLst>
                  <a:ext uri="{0D108BD9-81ED-4DB2-BD59-A6C34878D82A}">
                    <a16:rowId xmlns:a16="http://schemas.microsoft.com/office/drawing/2014/main" val="1263628329"/>
                  </a:ext>
                </a:extLst>
              </a:tr>
            </a:tbl>
          </a:graphicData>
        </a:graphic>
      </p:graphicFrame>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Réseau de lysimètres urbains »</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1" name="Image 1">
            <a:extLst>
              <a:ext uri="{FF2B5EF4-FFF2-40B4-BE49-F238E27FC236}">
                <a16:creationId xmlns:a16="http://schemas.microsoft.com/office/drawing/2014/main" id="{F6F09BBA-C0CF-4610-BD1A-71372E6F8058}"/>
              </a:ext>
            </a:extLst>
          </p:cNvPr>
          <p:cNvPicPr>
            <a:picLocks noChangeAspect="1"/>
          </p:cNvPicPr>
          <p:nvPr/>
        </p:nvPicPr>
        <p:blipFill>
          <a:blip r:embed="rId4" cstate="screen">
            <a:extLst>
              <a:ext uri="{28A0092B-C50C-407E-A947-70E740481C1C}">
                <a14:useLocalDpi xmlns:a14="http://schemas.microsoft.com/office/drawing/2010/main"/>
              </a:ext>
            </a:extLst>
          </a:blip>
          <a:stretch/>
        </p:blipFill>
        <p:spPr bwMode="auto">
          <a:xfrm>
            <a:off x="80623" y="985503"/>
            <a:ext cx="2717701" cy="2608291"/>
          </a:xfrm>
          <a:prstGeom prst="rect">
            <a:avLst/>
          </a:prstGeom>
        </p:spPr>
      </p:pic>
      <p:sp>
        <p:nvSpPr>
          <p:cNvPr id="9" name="ZoneTexte 8">
            <a:extLst>
              <a:ext uri="{FF2B5EF4-FFF2-40B4-BE49-F238E27FC236}">
                <a16:creationId xmlns:a16="http://schemas.microsoft.com/office/drawing/2014/main" id="{81BD761E-341F-4963-A5C5-B570AD0896E7}"/>
              </a:ext>
            </a:extLst>
          </p:cNvPr>
          <p:cNvSpPr txBox="1"/>
          <p:nvPr/>
        </p:nvSpPr>
        <p:spPr>
          <a:xfrm>
            <a:off x="5959299" y="412161"/>
            <a:ext cx="3028383" cy="261610"/>
          </a:xfrm>
          <a:prstGeom prst="rect">
            <a:avLst/>
          </a:prstGeom>
          <a:noFill/>
        </p:spPr>
        <p:txBody>
          <a:bodyPr wrap="square" rtlCol="0">
            <a:spAutoFit/>
          </a:bodyPr>
          <a:lstStyle/>
          <a:p>
            <a:pPr algn="ctr"/>
            <a:r>
              <a:rPr lang="fr-FR" sz="1100" dirty="0"/>
              <a:t>Pixerécourt - Agroforesterie péri-urbaine</a:t>
            </a:r>
          </a:p>
        </p:txBody>
      </p:sp>
      <p:sp>
        <p:nvSpPr>
          <p:cNvPr id="41" name="ZoneTexte 40">
            <a:extLst>
              <a:ext uri="{FF2B5EF4-FFF2-40B4-BE49-F238E27FC236}">
                <a16:creationId xmlns:a16="http://schemas.microsoft.com/office/drawing/2014/main" id="{E7CAF3C6-96D5-4C7A-9F3E-5167110534B2}"/>
              </a:ext>
            </a:extLst>
          </p:cNvPr>
          <p:cNvSpPr txBox="1"/>
          <p:nvPr/>
        </p:nvSpPr>
        <p:spPr>
          <a:xfrm>
            <a:off x="5619997" y="2265105"/>
            <a:ext cx="3575852" cy="261610"/>
          </a:xfrm>
          <a:prstGeom prst="rect">
            <a:avLst/>
          </a:prstGeom>
          <a:noFill/>
        </p:spPr>
        <p:txBody>
          <a:bodyPr wrap="square" rtlCol="0">
            <a:spAutoFit/>
          </a:bodyPr>
          <a:lstStyle/>
          <a:p>
            <a:pPr algn="ctr"/>
            <a:r>
              <a:rPr lang="fr-FR" sz="1100" dirty="0"/>
              <a:t>Parc de la Pépinière – Jardin partagé/Agriculture urbaine </a:t>
            </a:r>
          </a:p>
        </p:txBody>
      </p:sp>
      <p:sp>
        <p:nvSpPr>
          <p:cNvPr id="42" name="ZoneTexte 41">
            <a:extLst>
              <a:ext uri="{FF2B5EF4-FFF2-40B4-BE49-F238E27FC236}">
                <a16:creationId xmlns:a16="http://schemas.microsoft.com/office/drawing/2014/main" id="{5C67FF3B-62A8-4077-AF84-05787CC4EEC0}"/>
              </a:ext>
            </a:extLst>
          </p:cNvPr>
          <p:cNvSpPr txBox="1"/>
          <p:nvPr/>
        </p:nvSpPr>
        <p:spPr>
          <a:xfrm>
            <a:off x="9825313" y="2204582"/>
            <a:ext cx="2156157" cy="430887"/>
          </a:xfrm>
          <a:prstGeom prst="rect">
            <a:avLst/>
          </a:prstGeom>
          <a:noFill/>
        </p:spPr>
        <p:txBody>
          <a:bodyPr wrap="square" rtlCol="0">
            <a:spAutoFit/>
          </a:bodyPr>
          <a:lstStyle/>
          <a:p>
            <a:pPr algn="ctr"/>
            <a:r>
              <a:rPr lang="fr-FR" sz="1100" dirty="0"/>
              <a:t>Brabois- Espace vert péri-urbain (profil de sol forestier)</a:t>
            </a:r>
          </a:p>
        </p:txBody>
      </p:sp>
      <p:sp>
        <p:nvSpPr>
          <p:cNvPr id="43" name="ZoneTexte 42">
            <a:extLst>
              <a:ext uri="{FF2B5EF4-FFF2-40B4-BE49-F238E27FC236}">
                <a16:creationId xmlns:a16="http://schemas.microsoft.com/office/drawing/2014/main" id="{C54F6B98-1C4B-4AAC-BE4D-D0E1A51BCE9C}"/>
              </a:ext>
            </a:extLst>
          </p:cNvPr>
          <p:cNvSpPr txBox="1"/>
          <p:nvPr/>
        </p:nvSpPr>
        <p:spPr>
          <a:xfrm>
            <a:off x="7671640" y="388366"/>
            <a:ext cx="6172200" cy="261610"/>
          </a:xfrm>
          <a:prstGeom prst="rect">
            <a:avLst/>
          </a:prstGeom>
          <a:noFill/>
        </p:spPr>
        <p:txBody>
          <a:bodyPr wrap="square">
            <a:spAutoFit/>
          </a:bodyPr>
          <a:lstStyle/>
          <a:p>
            <a:pPr algn="ctr"/>
            <a:r>
              <a:rPr lang="fr-FR" sz="1100" dirty="0"/>
              <a:t>Parc Sainte-Marie- Espace vert urbain</a:t>
            </a:r>
          </a:p>
        </p:txBody>
      </p:sp>
      <p:pic>
        <p:nvPicPr>
          <p:cNvPr id="47" name="Image 46">
            <a:extLst>
              <a:ext uri="{FF2B5EF4-FFF2-40B4-BE49-F238E27FC236}">
                <a16:creationId xmlns:a16="http://schemas.microsoft.com/office/drawing/2014/main" id="{9DB70180-AF9B-44E1-AAB7-9AA932FF5F3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5400000">
            <a:off x="2877762" y="1527616"/>
            <a:ext cx="1966638" cy="1474979"/>
          </a:xfrm>
          <a:prstGeom prst="rect">
            <a:avLst/>
          </a:prstGeom>
        </p:spPr>
      </p:pic>
      <p:pic>
        <p:nvPicPr>
          <p:cNvPr id="50" name="Image 49" descr="Une image contenant plein air, sol, habits, plante&#10;&#10;Description générée automatiquement">
            <a:extLst>
              <a:ext uri="{FF2B5EF4-FFF2-40B4-BE49-F238E27FC236}">
                <a16:creationId xmlns:a16="http://schemas.microsoft.com/office/drawing/2014/main" id="{190DFA41-09C8-4A5C-9441-48B414ED1BF4}"/>
              </a:ext>
            </a:extLst>
          </p:cNvPr>
          <p:cNvPicPr>
            <a:picLocks noChangeAspect="1"/>
          </p:cNvPicPr>
          <p:nvPr/>
        </p:nvPicPr>
        <p:blipFill>
          <a:blip r:embed="rId6" cstate="screen">
            <a:extLst>
              <a:ext uri="{28A0092B-C50C-407E-A947-70E740481C1C}">
                <a14:useLocalDpi xmlns:a14="http://schemas.microsoft.com/office/drawing/2010/main"/>
              </a:ext>
            </a:extLst>
          </a:blip>
          <a:stretch/>
        </p:blipFill>
        <p:spPr bwMode="auto">
          <a:xfrm rot="5400000">
            <a:off x="4490669" y="991624"/>
            <a:ext cx="1386846" cy="1040135"/>
          </a:xfrm>
          <a:prstGeom prst="rect">
            <a:avLst/>
          </a:prstGeom>
        </p:spPr>
      </p:pic>
      <p:pic>
        <p:nvPicPr>
          <p:cNvPr id="49" name="Image 48">
            <a:extLst>
              <a:ext uri="{FF2B5EF4-FFF2-40B4-BE49-F238E27FC236}">
                <a16:creationId xmlns:a16="http://schemas.microsoft.com/office/drawing/2014/main" id="{59DDEB2F-208E-4F32-BBD3-0C2B718176D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rot="5400000">
            <a:off x="4527105" y="2437102"/>
            <a:ext cx="1293027" cy="1042768"/>
          </a:xfrm>
          <a:prstGeom prst="rect">
            <a:avLst/>
          </a:prstGeom>
        </p:spPr>
      </p:pic>
      <p:sp>
        <p:nvSpPr>
          <p:cNvPr id="53" name="ZoneTexte 52">
            <a:extLst>
              <a:ext uri="{FF2B5EF4-FFF2-40B4-BE49-F238E27FC236}">
                <a16:creationId xmlns:a16="http://schemas.microsoft.com/office/drawing/2014/main" id="{AC8696CB-51F0-4771-AE10-193228ACAA4B}"/>
              </a:ext>
            </a:extLst>
          </p:cNvPr>
          <p:cNvSpPr txBox="1"/>
          <p:nvPr/>
        </p:nvSpPr>
        <p:spPr>
          <a:xfrm rot="16200000">
            <a:off x="-117231" y="3029127"/>
            <a:ext cx="591553" cy="246221"/>
          </a:xfrm>
          <a:prstGeom prst="rect">
            <a:avLst/>
          </a:prstGeom>
          <a:noFill/>
        </p:spPr>
        <p:txBody>
          <a:bodyPr wrap="square" rtlCol="0">
            <a:spAutoFit/>
          </a:bodyPr>
          <a:lstStyle/>
          <a:p>
            <a:pPr algn="ctr"/>
            <a:r>
              <a:rPr lang="fr-FR" sz="1000" b="1" dirty="0"/>
              <a:t>90 cm</a:t>
            </a:r>
          </a:p>
        </p:txBody>
      </p:sp>
      <p:sp>
        <p:nvSpPr>
          <p:cNvPr id="54" name="ZoneTexte 53">
            <a:extLst>
              <a:ext uri="{FF2B5EF4-FFF2-40B4-BE49-F238E27FC236}">
                <a16:creationId xmlns:a16="http://schemas.microsoft.com/office/drawing/2014/main" id="{A8363829-E0D5-4BBE-9BAA-BC5218259517}"/>
              </a:ext>
            </a:extLst>
          </p:cNvPr>
          <p:cNvSpPr txBox="1"/>
          <p:nvPr/>
        </p:nvSpPr>
        <p:spPr>
          <a:xfrm>
            <a:off x="315634" y="3604999"/>
            <a:ext cx="591553" cy="246221"/>
          </a:xfrm>
          <a:prstGeom prst="rect">
            <a:avLst/>
          </a:prstGeom>
          <a:noFill/>
        </p:spPr>
        <p:txBody>
          <a:bodyPr wrap="square" rtlCol="0">
            <a:spAutoFit/>
          </a:bodyPr>
          <a:lstStyle/>
          <a:p>
            <a:pPr algn="ctr"/>
            <a:r>
              <a:rPr lang="fr-FR" sz="1000" b="1" dirty="0"/>
              <a:t>30 cm</a:t>
            </a:r>
          </a:p>
        </p:txBody>
      </p:sp>
      <p:cxnSp>
        <p:nvCxnSpPr>
          <p:cNvPr id="56" name="Connecteur droit avec flèche 55">
            <a:extLst>
              <a:ext uri="{FF2B5EF4-FFF2-40B4-BE49-F238E27FC236}">
                <a16:creationId xmlns:a16="http://schemas.microsoft.com/office/drawing/2014/main" id="{AEF84AE4-900D-4915-B687-24B194FAA8D1}"/>
              </a:ext>
            </a:extLst>
          </p:cNvPr>
          <p:cNvCxnSpPr>
            <a:cxnSpLocks/>
          </p:cNvCxnSpPr>
          <p:nvPr/>
        </p:nvCxnSpPr>
        <p:spPr>
          <a:xfrm>
            <a:off x="380365" y="3642941"/>
            <a:ext cx="429761"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57" name="ZoneTexte 56">
            <a:extLst>
              <a:ext uri="{FF2B5EF4-FFF2-40B4-BE49-F238E27FC236}">
                <a16:creationId xmlns:a16="http://schemas.microsoft.com/office/drawing/2014/main" id="{FA181011-0C6A-485F-9CCC-16AA72C9AF03}"/>
              </a:ext>
            </a:extLst>
          </p:cNvPr>
          <p:cNvSpPr txBox="1"/>
          <p:nvPr/>
        </p:nvSpPr>
        <p:spPr>
          <a:xfrm>
            <a:off x="917232" y="2049661"/>
            <a:ext cx="972355" cy="215444"/>
          </a:xfrm>
          <a:prstGeom prst="rect">
            <a:avLst/>
          </a:prstGeom>
          <a:noFill/>
        </p:spPr>
        <p:txBody>
          <a:bodyPr wrap="square" rtlCol="0">
            <a:spAutoFit/>
          </a:bodyPr>
          <a:lstStyle/>
          <a:p>
            <a:pPr algn="ctr"/>
            <a:r>
              <a:rPr lang="fr-FR" sz="800" b="1" dirty="0"/>
              <a:t>Pluviomètre</a:t>
            </a:r>
          </a:p>
        </p:txBody>
      </p:sp>
      <p:sp>
        <p:nvSpPr>
          <p:cNvPr id="58" name="ZoneTexte 57">
            <a:extLst>
              <a:ext uri="{FF2B5EF4-FFF2-40B4-BE49-F238E27FC236}">
                <a16:creationId xmlns:a16="http://schemas.microsoft.com/office/drawing/2014/main" id="{55A52D9E-C850-4078-A2E8-1A3F3F6923FE}"/>
              </a:ext>
            </a:extLst>
          </p:cNvPr>
          <p:cNvSpPr txBox="1"/>
          <p:nvPr/>
        </p:nvSpPr>
        <p:spPr>
          <a:xfrm>
            <a:off x="929478" y="2778777"/>
            <a:ext cx="1279900" cy="584775"/>
          </a:xfrm>
          <a:prstGeom prst="rect">
            <a:avLst/>
          </a:prstGeom>
          <a:noFill/>
        </p:spPr>
        <p:txBody>
          <a:bodyPr wrap="square" rtlCol="0">
            <a:spAutoFit/>
          </a:bodyPr>
          <a:lstStyle/>
          <a:p>
            <a:pPr algn="ctr"/>
            <a:r>
              <a:rPr lang="fr-FR" sz="800" b="1" dirty="0"/>
              <a:t>Sondes à 20, 40, 60 cm de profondeur (TDR, bougies poreuses, tensiomètres, températures)</a:t>
            </a:r>
          </a:p>
        </p:txBody>
      </p:sp>
      <p:sp>
        <p:nvSpPr>
          <p:cNvPr id="59" name="ZoneTexte 58">
            <a:extLst>
              <a:ext uri="{FF2B5EF4-FFF2-40B4-BE49-F238E27FC236}">
                <a16:creationId xmlns:a16="http://schemas.microsoft.com/office/drawing/2014/main" id="{142A278A-0AED-471B-956A-D493D14206A2}"/>
              </a:ext>
            </a:extLst>
          </p:cNvPr>
          <p:cNvSpPr txBox="1"/>
          <p:nvPr/>
        </p:nvSpPr>
        <p:spPr>
          <a:xfrm>
            <a:off x="780740" y="3296197"/>
            <a:ext cx="1033714" cy="215444"/>
          </a:xfrm>
          <a:prstGeom prst="rect">
            <a:avLst/>
          </a:prstGeom>
          <a:noFill/>
        </p:spPr>
        <p:txBody>
          <a:bodyPr wrap="square" rtlCol="0">
            <a:spAutoFit/>
          </a:bodyPr>
          <a:lstStyle/>
          <a:p>
            <a:pPr algn="ctr"/>
            <a:r>
              <a:rPr lang="fr-FR" sz="800" b="1" dirty="0"/>
              <a:t>Compteur à auget</a:t>
            </a:r>
          </a:p>
        </p:txBody>
      </p:sp>
      <p:sp>
        <p:nvSpPr>
          <p:cNvPr id="60" name="ZoneTexte 59">
            <a:extLst>
              <a:ext uri="{FF2B5EF4-FFF2-40B4-BE49-F238E27FC236}">
                <a16:creationId xmlns:a16="http://schemas.microsoft.com/office/drawing/2014/main" id="{2D5E28C0-AFEB-4782-B7DB-3DF3B35F7B9D}"/>
              </a:ext>
            </a:extLst>
          </p:cNvPr>
          <p:cNvSpPr txBox="1"/>
          <p:nvPr/>
        </p:nvSpPr>
        <p:spPr>
          <a:xfrm>
            <a:off x="605120" y="3448014"/>
            <a:ext cx="1033714" cy="215444"/>
          </a:xfrm>
          <a:prstGeom prst="rect">
            <a:avLst/>
          </a:prstGeom>
          <a:noFill/>
        </p:spPr>
        <p:txBody>
          <a:bodyPr wrap="square" rtlCol="0">
            <a:spAutoFit/>
          </a:bodyPr>
          <a:lstStyle/>
          <a:p>
            <a:pPr algn="ctr"/>
            <a:r>
              <a:rPr lang="fr-FR" sz="800" b="1" dirty="0"/>
              <a:t>Pesons</a:t>
            </a:r>
          </a:p>
        </p:txBody>
      </p:sp>
      <p:sp>
        <p:nvSpPr>
          <p:cNvPr id="62" name="Bande diagonale 61">
            <a:extLst>
              <a:ext uri="{FF2B5EF4-FFF2-40B4-BE49-F238E27FC236}">
                <a16:creationId xmlns:a16="http://schemas.microsoft.com/office/drawing/2014/main" id="{2ED0A390-60EA-423C-BA89-FADC0A2636C1}"/>
              </a:ext>
            </a:extLst>
          </p:cNvPr>
          <p:cNvSpPr/>
          <p:nvPr/>
        </p:nvSpPr>
        <p:spPr>
          <a:xfrm rot="15779916">
            <a:off x="562394" y="3403047"/>
            <a:ext cx="60349" cy="52131"/>
          </a:xfrm>
          <a:prstGeom prst="diagStripe">
            <a:avLst/>
          </a:prstGeom>
          <a:solidFill>
            <a:schemeClr val="tx1">
              <a:lumMod val="65000"/>
              <a:lumOff val="3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cxnSp>
        <p:nvCxnSpPr>
          <p:cNvPr id="63" name="Connecteur droit 62">
            <a:extLst>
              <a:ext uri="{FF2B5EF4-FFF2-40B4-BE49-F238E27FC236}">
                <a16:creationId xmlns:a16="http://schemas.microsoft.com/office/drawing/2014/main" id="{CC9426B3-A502-4123-8236-C5A711219308}"/>
              </a:ext>
            </a:extLst>
          </p:cNvPr>
          <p:cNvCxnSpPr/>
          <p:nvPr/>
        </p:nvCxnSpPr>
        <p:spPr>
          <a:xfrm flipH="1">
            <a:off x="576364" y="3433915"/>
            <a:ext cx="2247" cy="56649"/>
          </a:xfrm>
          <a:prstGeom prst="line">
            <a:avLst/>
          </a:prstGeom>
          <a:ln w="190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64" name="Rectangle 63">
            <a:extLst>
              <a:ext uri="{FF2B5EF4-FFF2-40B4-BE49-F238E27FC236}">
                <a16:creationId xmlns:a16="http://schemas.microsoft.com/office/drawing/2014/main" id="{50E76D45-6F1C-4AB0-B5C8-1889C4EBC8BA}"/>
              </a:ext>
            </a:extLst>
          </p:cNvPr>
          <p:cNvSpPr/>
          <p:nvPr/>
        </p:nvSpPr>
        <p:spPr>
          <a:xfrm flipV="1">
            <a:off x="311849" y="3548967"/>
            <a:ext cx="605383" cy="3600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ZoneTexte 64">
            <a:extLst>
              <a:ext uri="{FF2B5EF4-FFF2-40B4-BE49-F238E27FC236}">
                <a16:creationId xmlns:a16="http://schemas.microsoft.com/office/drawing/2014/main" id="{D150AA88-BAD9-4931-878C-041116C4026B}"/>
              </a:ext>
            </a:extLst>
          </p:cNvPr>
          <p:cNvSpPr txBox="1"/>
          <p:nvPr/>
        </p:nvSpPr>
        <p:spPr>
          <a:xfrm>
            <a:off x="2318699" y="1835480"/>
            <a:ext cx="583869" cy="338554"/>
          </a:xfrm>
          <a:prstGeom prst="rect">
            <a:avLst/>
          </a:prstGeom>
          <a:noFill/>
        </p:spPr>
        <p:txBody>
          <a:bodyPr wrap="square" rtlCol="0">
            <a:spAutoFit/>
          </a:bodyPr>
          <a:lstStyle/>
          <a:p>
            <a:pPr algn="ctr"/>
            <a:r>
              <a:rPr lang="fr-FR" sz="800" b="1" dirty="0"/>
              <a:t>Data logger</a:t>
            </a:r>
          </a:p>
        </p:txBody>
      </p:sp>
      <p:sp>
        <p:nvSpPr>
          <p:cNvPr id="66" name="ZoneTexte 65">
            <a:extLst>
              <a:ext uri="{FF2B5EF4-FFF2-40B4-BE49-F238E27FC236}">
                <a16:creationId xmlns:a16="http://schemas.microsoft.com/office/drawing/2014/main" id="{50E47070-3661-4EA5-BA02-DF770AD1F514}"/>
              </a:ext>
            </a:extLst>
          </p:cNvPr>
          <p:cNvSpPr txBox="1"/>
          <p:nvPr/>
        </p:nvSpPr>
        <p:spPr>
          <a:xfrm>
            <a:off x="2313622" y="2326363"/>
            <a:ext cx="717478" cy="461665"/>
          </a:xfrm>
          <a:prstGeom prst="rect">
            <a:avLst/>
          </a:prstGeom>
          <a:noFill/>
        </p:spPr>
        <p:txBody>
          <a:bodyPr wrap="square" rtlCol="0">
            <a:spAutoFit/>
          </a:bodyPr>
          <a:lstStyle/>
          <a:p>
            <a:pPr algn="ctr"/>
            <a:r>
              <a:rPr lang="fr-FR" sz="800" b="1" dirty="0"/>
              <a:t>Echantillons issus des bougies</a:t>
            </a:r>
          </a:p>
        </p:txBody>
      </p:sp>
      <p:sp>
        <p:nvSpPr>
          <p:cNvPr id="67" name="ZoneTexte 66">
            <a:extLst>
              <a:ext uri="{FF2B5EF4-FFF2-40B4-BE49-F238E27FC236}">
                <a16:creationId xmlns:a16="http://schemas.microsoft.com/office/drawing/2014/main" id="{7B4EFBC7-8DE1-47BB-8B48-2B7D59A7774C}"/>
              </a:ext>
            </a:extLst>
          </p:cNvPr>
          <p:cNvSpPr txBox="1"/>
          <p:nvPr/>
        </p:nvSpPr>
        <p:spPr>
          <a:xfrm>
            <a:off x="2240116" y="970457"/>
            <a:ext cx="583869" cy="338554"/>
          </a:xfrm>
          <a:prstGeom prst="rect">
            <a:avLst/>
          </a:prstGeom>
          <a:noFill/>
        </p:spPr>
        <p:txBody>
          <a:bodyPr wrap="square" rtlCol="0">
            <a:spAutoFit/>
          </a:bodyPr>
          <a:lstStyle/>
          <a:p>
            <a:pPr algn="ctr"/>
            <a:r>
              <a:rPr lang="fr-FR" sz="800" b="1" dirty="0"/>
              <a:t>Station météo</a:t>
            </a:r>
          </a:p>
        </p:txBody>
      </p:sp>
      <p:sp>
        <p:nvSpPr>
          <p:cNvPr id="68" name="ZoneTexte 67">
            <a:extLst>
              <a:ext uri="{FF2B5EF4-FFF2-40B4-BE49-F238E27FC236}">
                <a16:creationId xmlns:a16="http://schemas.microsoft.com/office/drawing/2014/main" id="{8A46EC9F-DEBE-43F8-921B-F6785E53E62F}"/>
              </a:ext>
            </a:extLst>
          </p:cNvPr>
          <p:cNvSpPr txBox="1"/>
          <p:nvPr/>
        </p:nvSpPr>
        <p:spPr>
          <a:xfrm>
            <a:off x="1451452" y="1511971"/>
            <a:ext cx="583869" cy="338554"/>
          </a:xfrm>
          <a:prstGeom prst="rect">
            <a:avLst/>
          </a:prstGeom>
          <a:noFill/>
        </p:spPr>
        <p:txBody>
          <a:bodyPr wrap="square" rtlCol="0">
            <a:spAutoFit/>
          </a:bodyPr>
          <a:lstStyle/>
          <a:p>
            <a:pPr algn="ctr"/>
            <a:r>
              <a:rPr lang="fr-FR" sz="800" b="1" dirty="0"/>
              <a:t>Panneau solaire</a:t>
            </a:r>
          </a:p>
        </p:txBody>
      </p:sp>
      <p:sp>
        <p:nvSpPr>
          <p:cNvPr id="69" name="ZoneTexte 68">
            <a:extLst>
              <a:ext uri="{FF2B5EF4-FFF2-40B4-BE49-F238E27FC236}">
                <a16:creationId xmlns:a16="http://schemas.microsoft.com/office/drawing/2014/main" id="{37E0771C-A9C8-4EE0-8ABD-D300774994C1}"/>
              </a:ext>
            </a:extLst>
          </p:cNvPr>
          <p:cNvSpPr txBox="1"/>
          <p:nvPr/>
        </p:nvSpPr>
        <p:spPr>
          <a:xfrm>
            <a:off x="210530" y="2227923"/>
            <a:ext cx="880555" cy="338554"/>
          </a:xfrm>
          <a:prstGeom prst="rect">
            <a:avLst/>
          </a:prstGeom>
          <a:noFill/>
        </p:spPr>
        <p:txBody>
          <a:bodyPr wrap="square" rtlCol="0">
            <a:spAutoFit/>
          </a:bodyPr>
          <a:lstStyle/>
          <a:p>
            <a:pPr algn="ctr"/>
            <a:r>
              <a:rPr lang="fr-FR" sz="800" b="1" dirty="0"/>
              <a:t>Colonne de sol non remanié</a:t>
            </a:r>
          </a:p>
        </p:txBody>
      </p:sp>
      <p:sp>
        <p:nvSpPr>
          <p:cNvPr id="71" name="Accolade fermante 70">
            <a:extLst>
              <a:ext uri="{FF2B5EF4-FFF2-40B4-BE49-F238E27FC236}">
                <a16:creationId xmlns:a16="http://schemas.microsoft.com/office/drawing/2014/main" id="{02A1CA38-E2D1-4E92-BC32-8EE17DFD0770}"/>
              </a:ext>
            </a:extLst>
          </p:cNvPr>
          <p:cNvSpPr/>
          <p:nvPr/>
        </p:nvSpPr>
        <p:spPr>
          <a:xfrm>
            <a:off x="841489" y="2787008"/>
            <a:ext cx="170504" cy="373700"/>
          </a:xfrm>
          <a:prstGeom prst="rightBrace">
            <a:avLst/>
          </a:prstGeom>
          <a:ln w="952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FR"/>
          </a:p>
        </p:txBody>
      </p:sp>
      <p:cxnSp>
        <p:nvCxnSpPr>
          <p:cNvPr id="52" name="Connecteur droit avec flèche 51">
            <a:extLst>
              <a:ext uri="{FF2B5EF4-FFF2-40B4-BE49-F238E27FC236}">
                <a16:creationId xmlns:a16="http://schemas.microsoft.com/office/drawing/2014/main" id="{E8C36E8F-F6F7-4BBB-B1B5-EC8AD5CD6F01}"/>
              </a:ext>
            </a:extLst>
          </p:cNvPr>
          <p:cNvCxnSpPr>
            <a:cxnSpLocks/>
          </p:cNvCxnSpPr>
          <p:nvPr/>
        </p:nvCxnSpPr>
        <p:spPr>
          <a:xfrm>
            <a:off x="293385" y="2702243"/>
            <a:ext cx="0" cy="891551"/>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48" name="Image 47">
            <a:extLst>
              <a:ext uri="{FF2B5EF4-FFF2-40B4-BE49-F238E27FC236}">
                <a16:creationId xmlns:a16="http://schemas.microsoft.com/office/drawing/2014/main" id="{724AA9F8-887D-4C8A-AB18-F25124B162D5}"/>
              </a:ext>
            </a:extLst>
          </p:cNvPr>
          <p:cNvPicPr>
            <a:picLocks noChangeAspect="1"/>
          </p:cNvPicPr>
          <p:nvPr/>
        </p:nvPicPr>
        <p:blipFill>
          <a:blip r:embed="rId8" cstate="screen">
            <a:extLst>
              <a:ext uri="{28A0092B-C50C-407E-A947-70E740481C1C}">
                <a14:useLocalDpi xmlns:a14="http://schemas.microsoft.com/office/drawing/2010/main"/>
              </a:ext>
            </a:extLst>
          </a:blip>
          <a:stretch/>
        </p:blipFill>
        <p:spPr bwMode="auto">
          <a:xfrm>
            <a:off x="3478189" y="1053081"/>
            <a:ext cx="675021" cy="208131"/>
          </a:xfrm>
          <a:prstGeom prst="rect">
            <a:avLst/>
          </a:prstGeom>
        </p:spPr>
      </p:pic>
      <p:pic>
        <p:nvPicPr>
          <p:cNvPr id="4" name="Image 3">
            <a:extLst>
              <a:ext uri="{FF2B5EF4-FFF2-40B4-BE49-F238E27FC236}">
                <a16:creationId xmlns:a16="http://schemas.microsoft.com/office/drawing/2014/main" id="{B7927476-4B0D-44CD-A588-4C5A61C5C9F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5927796" y="693792"/>
            <a:ext cx="2839756" cy="1538651"/>
          </a:xfrm>
          <a:prstGeom prst="rect">
            <a:avLst/>
          </a:prstGeom>
        </p:spPr>
      </p:pic>
      <p:pic>
        <p:nvPicPr>
          <p:cNvPr id="8" name="Image 7">
            <a:extLst>
              <a:ext uri="{FF2B5EF4-FFF2-40B4-BE49-F238E27FC236}">
                <a16:creationId xmlns:a16="http://schemas.microsoft.com/office/drawing/2014/main" id="{4DB1887D-CB68-4D99-B7C2-15CC3DEF11C3}"/>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867656" y="2561973"/>
            <a:ext cx="2960035" cy="1559711"/>
          </a:xfrm>
          <a:prstGeom prst="rect">
            <a:avLst/>
          </a:prstGeom>
        </p:spPr>
      </p:pic>
      <p:pic>
        <p:nvPicPr>
          <p:cNvPr id="51" name="Image 50">
            <a:extLst>
              <a:ext uri="{FF2B5EF4-FFF2-40B4-BE49-F238E27FC236}">
                <a16:creationId xmlns:a16="http://schemas.microsoft.com/office/drawing/2014/main" id="{4511F38D-C11D-4BF9-8755-D67C9AB2BAF5}"/>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10152371" y="818268"/>
            <a:ext cx="1829099" cy="1304779"/>
          </a:xfrm>
          <a:prstGeom prst="rect">
            <a:avLst/>
          </a:prstGeom>
          <a:ln w="19050">
            <a:solidFill>
              <a:schemeClr val="tx1"/>
            </a:solidFill>
          </a:ln>
        </p:spPr>
      </p:pic>
      <p:pic>
        <p:nvPicPr>
          <p:cNvPr id="55" name="Image 54">
            <a:extLst>
              <a:ext uri="{FF2B5EF4-FFF2-40B4-BE49-F238E27FC236}">
                <a16:creationId xmlns:a16="http://schemas.microsoft.com/office/drawing/2014/main" id="{0D30F7A0-A2FA-42C0-A896-EB1D7E5C97F8}"/>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9007320" y="677465"/>
            <a:ext cx="1629010" cy="1561177"/>
          </a:xfrm>
          <a:prstGeom prst="ellipse">
            <a:avLst/>
          </a:prstGeom>
          <a:ln w="12700" cap="rnd">
            <a:solidFill>
              <a:srgbClr val="333333"/>
            </a:solidFill>
          </a:ln>
          <a:effectLst/>
          <a:scene3d>
            <a:camera prst="orthographicFront"/>
            <a:lightRig rig="contrasting" dir="t">
              <a:rot lat="0" lon="0" rev="3000000"/>
            </a:lightRig>
          </a:scene3d>
          <a:sp3d contourW="7620">
            <a:bevelT w="95250" h="31750"/>
            <a:contourClr>
              <a:srgbClr val="333333"/>
            </a:contourClr>
          </a:sp3d>
        </p:spPr>
      </p:pic>
      <p:pic>
        <p:nvPicPr>
          <p:cNvPr id="61" name="Image 60">
            <a:extLst>
              <a:ext uri="{FF2B5EF4-FFF2-40B4-BE49-F238E27FC236}">
                <a16:creationId xmlns:a16="http://schemas.microsoft.com/office/drawing/2014/main" id="{F7E7C963-A856-4016-AB6A-6C2CA4402B2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0107810" y="2714558"/>
            <a:ext cx="1886949" cy="1306241"/>
          </a:xfrm>
          <a:prstGeom prst="rect">
            <a:avLst/>
          </a:prstGeom>
          <a:ln w="19050">
            <a:solidFill>
              <a:schemeClr val="tx1"/>
            </a:solidFill>
          </a:ln>
        </p:spPr>
      </p:pic>
      <p:pic>
        <p:nvPicPr>
          <p:cNvPr id="70" name="Image 69">
            <a:extLst>
              <a:ext uri="{FF2B5EF4-FFF2-40B4-BE49-F238E27FC236}">
                <a16:creationId xmlns:a16="http://schemas.microsoft.com/office/drawing/2014/main" id="{981A33A2-8101-4721-96D0-4E0B45A49292}"/>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9019396" y="2571370"/>
            <a:ext cx="1535209" cy="1541067"/>
          </a:xfrm>
          <a:prstGeom prst="ellipse">
            <a:avLst/>
          </a:prstGeom>
          <a:ln w="12700" cap="rnd">
            <a:solidFill>
              <a:srgbClr val="333333"/>
            </a:solidFill>
          </a:ln>
          <a:effectLst/>
        </p:spPr>
      </p:pic>
      <p:sp>
        <p:nvSpPr>
          <p:cNvPr id="44" name="ZoneTexte 43">
            <a:extLst>
              <a:ext uri="{FF2B5EF4-FFF2-40B4-BE49-F238E27FC236}">
                <a16:creationId xmlns:a16="http://schemas.microsoft.com/office/drawing/2014/main" id="{BFFD5B32-71A6-4788-A2EA-6A32A3D2093E}"/>
              </a:ext>
            </a:extLst>
          </p:cNvPr>
          <p:cNvSpPr txBox="1"/>
          <p:nvPr/>
        </p:nvSpPr>
        <p:spPr>
          <a:xfrm>
            <a:off x="2293538" y="3426340"/>
            <a:ext cx="601014" cy="184666"/>
          </a:xfrm>
          <a:prstGeom prst="rect">
            <a:avLst/>
          </a:prstGeom>
          <a:noFill/>
        </p:spPr>
        <p:txBody>
          <a:bodyPr wrap="square">
            <a:spAutoFit/>
          </a:bodyPr>
          <a:lstStyle/>
          <a:p>
            <a:r>
              <a:rPr lang="fr-FR" sz="600" b="0" i="0" dirty="0">
                <a:solidFill>
                  <a:srgbClr val="000000"/>
                </a:solidFill>
                <a:effectLst/>
                <a:latin typeface="inpibold"/>
              </a:rPr>
              <a:t>©</a:t>
            </a:r>
            <a:r>
              <a:rPr lang="fr-FR" sz="600" b="0" i="0" dirty="0" err="1">
                <a:solidFill>
                  <a:srgbClr val="000000"/>
                </a:solidFill>
                <a:effectLst/>
                <a:latin typeface="inpibold"/>
              </a:rPr>
              <a:t>R.Goudon</a:t>
            </a:r>
            <a:endParaRPr lang="fr-FR" sz="600" dirty="0"/>
          </a:p>
        </p:txBody>
      </p:sp>
    </p:spTree>
    <p:extLst>
      <p:ext uri="{BB962C8B-B14F-4D97-AF65-F5344CB8AC3E}">
        <p14:creationId xmlns:p14="http://schemas.microsoft.com/office/powerpoint/2010/main" val="4436594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5844632" cy="499156"/>
          </a:xfrm>
          <a:prstGeom prst="rect">
            <a:avLst/>
          </a:prstGeom>
          <a:noFill/>
          <a:ln>
            <a:noFill/>
          </a:ln>
        </p:spPr>
        <p:txBody>
          <a:bodyPr anchor="b">
            <a:noAutofit/>
          </a:bodyPr>
          <a:lstStyle/>
          <a:p>
            <a:pPr>
              <a:lnSpc>
                <a:spcPct val="90000"/>
              </a:lnSpc>
            </a:pPr>
            <a:r>
              <a:rPr lang="fr-FR" sz="3200" b="1" spc="-1" dirty="0"/>
              <a:t>Cadre </a:t>
            </a:r>
            <a:r>
              <a:rPr lang="fr-FR" sz="3200" b="1" spc="-1" dirty="0" err="1"/>
              <a:t>Pédo-climatique</a:t>
            </a:r>
            <a:endParaRPr lang="fr-FR" sz="3200" b="1" spc="-1" dirty="0"/>
          </a:p>
        </p:txBody>
      </p:sp>
      <p:sp>
        <p:nvSpPr>
          <p:cNvPr id="10" name="ZoneTexte 9">
            <a:extLst>
              <a:ext uri="{FF2B5EF4-FFF2-40B4-BE49-F238E27FC236}">
                <a16:creationId xmlns:a16="http://schemas.microsoft.com/office/drawing/2014/main" id="{667F8ECC-6E74-4FEB-9D8D-C1008E87A38E}"/>
              </a:ext>
            </a:extLst>
          </p:cNvPr>
          <p:cNvSpPr txBox="1"/>
          <p:nvPr/>
        </p:nvSpPr>
        <p:spPr>
          <a:xfrm>
            <a:off x="176780" y="1981364"/>
            <a:ext cx="10585373" cy="509883"/>
          </a:xfrm>
          <a:prstGeom prst="rect">
            <a:avLst/>
          </a:prstGeom>
          <a:noFill/>
        </p:spPr>
        <p:txBody>
          <a:bodyPr wrap="square">
            <a:spAutoFit/>
          </a:bodyPr>
          <a:lstStyle/>
          <a:p>
            <a:pPr>
              <a:lnSpc>
                <a:spcPts val="1360"/>
              </a:lnSpc>
            </a:pPr>
            <a:endParaRPr lang="fr-FR" b="1" i="1" dirty="0">
              <a:solidFill>
                <a:srgbClr val="542805"/>
              </a:solidFill>
            </a:endParaRPr>
          </a:p>
          <a:p>
            <a:pPr>
              <a:lnSpc>
                <a:spcPts val="1660"/>
              </a:lnSpc>
            </a:pPr>
            <a:r>
              <a:rPr lang="fr-FR" sz="2200" b="1" i="1" dirty="0">
                <a:solidFill>
                  <a:srgbClr val="542805"/>
                </a:solidFill>
              </a:rPr>
              <a:t>Description du site : </a:t>
            </a:r>
          </a:p>
        </p:txBody>
      </p:sp>
      <p:graphicFrame>
        <p:nvGraphicFramePr>
          <p:cNvPr id="9"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379639" y="2544181"/>
          <a:ext cx="11432721" cy="2566756"/>
        </p:xfrm>
        <a:graphic>
          <a:graphicData uri="http://schemas.openxmlformats.org/drawingml/2006/table">
            <a:tbl>
              <a:tblPr firstRow="1" bandRow="1">
                <a:tableStyleId>{5C22544A-7EE6-4342-B048-85BDC9FD1C3A}</a:tableStyleId>
              </a:tblPr>
              <a:tblGrid>
                <a:gridCol w="1313359">
                  <a:extLst>
                    <a:ext uri="{9D8B030D-6E8A-4147-A177-3AD203B41FA5}">
                      <a16:colId xmlns:a16="http://schemas.microsoft.com/office/drawing/2014/main" val="3927319282"/>
                    </a:ext>
                  </a:extLst>
                </a:gridCol>
                <a:gridCol w="1520982">
                  <a:extLst>
                    <a:ext uri="{9D8B030D-6E8A-4147-A177-3AD203B41FA5}">
                      <a16:colId xmlns:a16="http://schemas.microsoft.com/office/drawing/2014/main" val="540010510"/>
                    </a:ext>
                  </a:extLst>
                </a:gridCol>
                <a:gridCol w="1812270">
                  <a:extLst>
                    <a:ext uri="{9D8B030D-6E8A-4147-A177-3AD203B41FA5}">
                      <a16:colId xmlns:a16="http://schemas.microsoft.com/office/drawing/2014/main" val="3359178806"/>
                    </a:ext>
                  </a:extLst>
                </a:gridCol>
                <a:gridCol w="1163535">
                  <a:extLst>
                    <a:ext uri="{9D8B030D-6E8A-4147-A177-3AD203B41FA5}">
                      <a16:colId xmlns:a16="http://schemas.microsoft.com/office/drawing/2014/main" val="3632914618"/>
                    </a:ext>
                  </a:extLst>
                </a:gridCol>
                <a:gridCol w="2592076">
                  <a:extLst>
                    <a:ext uri="{9D8B030D-6E8A-4147-A177-3AD203B41FA5}">
                      <a16:colId xmlns:a16="http://schemas.microsoft.com/office/drawing/2014/main" val="1932670326"/>
                    </a:ext>
                  </a:extLst>
                </a:gridCol>
                <a:gridCol w="3030499">
                  <a:extLst>
                    <a:ext uri="{9D8B030D-6E8A-4147-A177-3AD203B41FA5}">
                      <a16:colId xmlns:a16="http://schemas.microsoft.com/office/drawing/2014/main" val="1585950315"/>
                    </a:ext>
                  </a:extLst>
                </a:gridCol>
              </a:tblGrid>
              <a:tr h="768436">
                <a:tc>
                  <a:txBody>
                    <a:bodyPr/>
                    <a:lstStyle/>
                    <a:p>
                      <a:pPr algn="ctr"/>
                      <a:r>
                        <a:rPr lang="fr-FR" dirty="0"/>
                        <a:t>Type de lysimètres</a:t>
                      </a:r>
                    </a:p>
                  </a:txBody>
                  <a:tcPr/>
                </a:tc>
                <a:tc>
                  <a:txBody>
                    <a:bodyPr/>
                    <a:lstStyle/>
                    <a:p>
                      <a:pPr algn="ctr"/>
                      <a:r>
                        <a:rPr lang="fr-FR" dirty="0"/>
                        <a:t>Type de sol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Classification WRB (référence pédo)</a:t>
                      </a:r>
                    </a:p>
                  </a:txBody>
                  <a:tcPr/>
                </a:tc>
                <a:tc>
                  <a:txBody>
                    <a:bodyPr/>
                    <a:lstStyle/>
                    <a:p>
                      <a:pPr algn="ctr"/>
                      <a:r>
                        <a:rPr lang="fr-FR" dirty="0"/>
                        <a:t>Type de végétation</a:t>
                      </a:r>
                    </a:p>
                  </a:txBody>
                  <a:tcPr/>
                </a:tc>
                <a:tc>
                  <a:txBody>
                    <a:bodyPr/>
                    <a:lstStyle/>
                    <a:p>
                      <a:pPr algn="ctr"/>
                      <a:r>
                        <a:rPr lang="fr-FR" dirty="0"/>
                        <a:t>Climat</a:t>
                      </a:r>
                    </a:p>
                  </a:txBody>
                  <a:tcPr/>
                </a:tc>
                <a:tc>
                  <a:txBody>
                    <a:bodyPr/>
                    <a:lstStyle/>
                    <a:p>
                      <a:pPr algn="ctr"/>
                      <a:r>
                        <a:rPr lang="fr-FR" dirty="0"/>
                        <a:t>Localisation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370840">
                <a:tc>
                  <a:txBody>
                    <a:bodyPr/>
                    <a:lstStyle/>
                    <a:p>
                      <a:pPr algn="ctr"/>
                      <a:r>
                        <a:rPr lang="fr-FR" sz="1600" dirty="0"/>
                        <a:t>Colonnes équipées</a:t>
                      </a:r>
                    </a:p>
                  </a:txBody>
                  <a:tcPr anchor="ctr"/>
                </a:tc>
                <a:tc>
                  <a:txBody>
                    <a:bodyPr/>
                    <a:lstStyle/>
                    <a:p>
                      <a:r>
                        <a:rPr lang="fr-FR" sz="1600" b="0" i="0" u="none" strike="noStrike" kern="1200" baseline="0" dirty="0" err="1">
                          <a:solidFill>
                            <a:schemeClr val="dk1"/>
                          </a:solidFill>
                          <a:latin typeface="+mn-lt"/>
                          <a:ea typeface="+mn-ea"/>
                          <a:cs typeface="+mn-cs"/>
                        </a:rPr>
                        <a:t>Anthroposols</a:t>
                      </a:r>
                      <a:r>
                        <a:rPr lang="fr-FR" sz="1600" b="0" i="0" u="none" strike="noStrike" kern="1200" baseline="0" dirty="0">
                          <a:solidFill>
                            <a:schemeClr val="dk1"/>
                          </a:solidFill>
                          <a:latin typeface="+mn-lt"/>
                          <a:ea typeface="+mn-ea"/>
                          <a:cs typeface="+mn-cs"/>
                        </a:rPr>
                        <a:t> </a:t>
                      </a:r>
                    </a:p>
                    <a:p>
                      <a:r>
                        <a:rPr lang="fr-FR" sz="1600" b="0" i="0" u="none" strike="noStrike" kern="1200" baseline="0" dirty="0">
                          <a:solidFill>
                            <a:schemeClr val="dk1"/>
                          </a:solidFill>
                          <a:latin typeface="+mn-lt"/>
                          <a:ea typeface="+mn-ea"/>
                          <a:cs typeface="+mn-cs"/>
                        </a:rPr>
                        <a:t>et </a:t>
                      </a:r>
                      <a:r>
                        <a:rPr lang="fr-FR" sz="1600" b="0" i="0" u="none" strike="noStrike" kern="1200" baseline="0" dirty="0" err="1">
                          <a:solidFill>
                            <a:schemeClr val="dk1"/>
                          </a:solidFill>
                          <a:latin typeface="+mn-lt"/>
                          <a:ea typeface="+mn-ea"/>
                          <a:cs typeface="+mn-cs"/>
                        </a:rPr>
                        <a:t>Luvisols</a:t>
                      </a:r>
                      <a:r>
                        <a:rPr lang="fr-FR" sz="1800" b="0" i="0" u="none" strike="noStrike" kern="1200" baseline="0" dirty="0">
                          <a:solidFill>
                            <a:schemeClr val="dk1"/>
                          </a:solidFill>
                          <a:latin typeface="+mn-lt"/>
                          <a:ea typeface="+mn-ea"/>
                          <a:cs typeface="+mn-cs"/>
                        </a:rPr>
                        <a:t>	</a:t>
                      </a:r>
                    </a:p>
                  </a:txBody>
                  <a:tcPr anchor="ctr"/>
                </a:tc>
                <a:tc>
                  <a:txBody>
                    <a:bodyPr/>
                    <a:lstStyle/>
                    <a:p>
                      <a:pPr marL="0" indent="0" algn="l">
                        <a:buFontTx/>
                        <a:buNone/>
                      </a:pPr>
                      <a:r>
                        <a:rPr lang="fr-FR" sz="1600" dirty="0"/>
                        <a:t>-Blé/orge </a:t>
                      </a:r>
                      <a:br>
                        <a:rPr lang="fr-FR" sz="1600" dirty="0"/>
                      </a:br>
                      <a:r>
                        <a:rPr lang="fr-FR" sz="1600" dirty="0"/>
                        <a:t>(selon plantation)</a:t>
                      </a:r>
                    </a:p>
                    <a:p>
                      <a:pPr marL="171450" indent="-171450" algn="l">
                        <a:buFontTx/>
                        <a:buChar char="-"/>
                      </a:pPr>
                      <a:r>
                        <a:rPr lang="fr-FR" sz="1600" dirty="0"/>
                        <a:t>Pelouse rustique</a:t>
                      </a:r>
                    </a:p>
                    <a:p>
                      <a:pPr marL="171450" indent="-171450" algn="l">
                        <a:buFontTx/>
                        <a:buChar char="-"/>
                      </a:pPr>
                      <a:r>
                        <a:rPr lang="fr-FR" sz="1600" dirty="0"/>
                        <a:t>Légumes </a:t>
                      </a:r>
                    </a:p>
                    <a:p>
                      <a:pPr marL="0" indent="0" algn="l">
                        <a:buFontTx/>
                        <a:buNone/>
                      </a:pPr>
                      <a:r>
                        <a:rPr lang="fr-FR" sz="1600" dirty="0"/>
                        <a:t>(selon plantation)</a:t>
                      </a:r>
                    </a:p>
                    <a:p>
                      <a:pPr marL="171450" indent="-171450" algn="l">
                        <a:buFontTx/>
                        <a:buChar char="-"/>
                      </a:pPr>
                      <a:r>
                        <a:rPr lang="fr-FR" sz="1600" dirty="0"/>
                        <a:t>Végétation spontanée</a:t>
                      </a:r>
                    </a:p>
                  </a:txBody>
                  <a:tcPr anchor="ctr"/>
                </a:tc>
                <a:tc>
                  <a:txBody>
                    <a:bodyPr/>
                    <a:lstStyle/>
                    <a:p>
                      <a:pPr algn="ctr"/>
                      <a:r>
                        <a:rPr lang="fr-FR" sz="1600" dirty="0"/>
                        <a:t>Semi-continental (Lorraine)</a:t>
                      </a:r>
                    </a:p>
                  </a:txBody>
                  <a:tcPr anchor="ctr"/>
                </a:tc>
                <a:tc>
                  <a:txBody>
                    <a:bodyPr/>
                    <a:lstStyle/>
                    <a:p>
                      <a:pPr algn="ctr"/>
                      <a:r>
                        <a:rPr lang="fr-FR" sz="1600" dirty="0"/>
                        <a:t>Métropole du Grand-Nancy</a:t>
                      </a:r>
                    </a:p>
                    <a:p>
                      <a:pPr algn="ctr"/>
                      <a:r>
                        <a:rPr lang="fr-FR" sz="1600" dirty="0"/>
                        <a:t>- </a:t>
                      </a:r>
                      <a:r>
                        <a:rPr lang="fr-FR" sz="1600" dirty="0" err="1">
                          <a:solidFill>
                            <a:schemeClr val="tx1"/>
                          </a:solidFill>
                        </a:rPr>
                        <a:t>Pixérécourt</a:t>
                      </a:r>
                      <a:r>
                        <a:rPr lang="fr-FR" sz="1600" dirty="0"/>
                        <a:t> (Malzéville)</a:t>
                      </a:r>
                    </a:p>
                    <a:p>
                      <a:pPr algn="ctr"/>
                      <a:r>
                        <a:rPr lang="fr-FR" sz="1600" dirty="0"/>
                        <a:t>- Parc Sainte-Marie (Nancy)</a:t>
                      </a:r>
                    </a:p>
                    <a:p>
                      <a:pPr algn="ctr"/>
                      <a:r>
                        <a:rPr lang="fr-FR" sz="1600" dirty="0"/>
                        <a:t>- Jardin partagé du parc de la Pépinière (Nancy)</a:t>
                      </a:r>
                    </a:p>
                    <a:p>
                      <a:pPr algn="ctr"/>
                      <a:r>
                        <a:rPr lang="fr-FR" sz="1600" dirty="0"/>
                        <a:t>- Campus ENSAIA Brabois (Vandœuvre-lès-Nancy)</a:t>
                      </a:r>
                    </a:p>
                  </a:txBody>
                  <a:tcPr anchor="ctr"/>
                </a:tc>
                <a:tc>
                  <a:txBody>
                    <a:bodyPr/>
                    <a:lstStyle/>
                    <a:p>
                      <a:endParaRPr lang="fr-FR" sz="1600" b="0" i="0" u="none" strike="noStrike" kern="1200" baseline="0" dirty="0">
                        <a:solidFill>
                          <a:schemeClr val="dk1"/>
                        </a:solidFill>
                        <a:latin typeface="+mn-lt"/>
                        <a:ea typeface="+mn-ea"/>
                        <a:cs typeface="+mn-cs"/>
                      </a:endParaRPr>
                    </a:p>
                    <a:p>
                      <a:r>
                        <a:rPr lang="fr-FR" sz="1600" b="0" i="0" u="none" strike="noStrike" kern="1200" baseline="0" dirty="0">
                          <a:solidFill>
                            <a:schemeClr val="dk1"/>
                          </a:solidFill>
                          <a:latin typeface="+mn-lt"/>
                          <a:ea typeface="+mn-ea"/>
                          <a:cs typeface="+mn-cs"/>
                        </a:rPr>
                        <a:t>Sauvegarde automatique fichier txt (Data logger) -&gt; transfert automatique dans base de données (SVADSS)	</a:t>
                      </a:r>
                    </a:p>
                    <a:p>
                      <a:endParaRPr lang="fr-FR" sz="1600" dirty="0"/>
                    </a:p>
                  </a:txBody>
                  <a:tcPr anchor="ctr"/>
                </a:tc>
                <a:extLst>
                  <a:ext uri="{0D108BD9-81ED-4DB2-BD59-A6C34878D82A}">
                    <a16:rowId xmlns:a16="http://schemas.microsoft.com/office/drawing/2014/main" val="1263628329"/>
                  </a:ext>
                </a:extLst>
              </a:tr>
            </a:tbl>
          </a:graphicData>
        </a:graphic>
      </p:graphicFrame>
      <p:grpSp>
        <p:nvGrpSpPr>
          <p:cNvPr id="16" name="Groupe 15">
            <a:extLst>
              <a:ext uri="{FF2B5EF4-FFF2-40B4-BE49-F238E27FC236}">
                <a16:creationId xmlns:a16="http://schemas.microsoft.com/office/drawing/2014/main" id="{10698C16-B716-78D8-A795-36A2A12E73C7}"/>
              </a:ext>
            </a:extLst>
          </p:cNvPr>
          <p:cNvGrpSpPr/>
          <p:nvPr/>
        </p:nvGrpSpPr>
        <p:grpSpPr>
          <a:xfrm>
            <a:off x="58309" y="6241371"/>
            <a:ext cx="12133691" cy="615227"/>
            <a:chOff x="58309" y="6241371"/>
            <a:chExt cx="12133691" cy="615227"/>
          </a:xfrm>
        </p:grpSpPr>
        <p:sp>
          <p:nvSpPr>
            <p:cNvPr id="17" name="ZoneTexte 16">
              <a:extLst>
                <a:ext uri="{FF2B5EF4-FFF2-40B4-BE49-F238E27FC236}">
                  <a16:creationId xmlns:a16="http://schemas.microsoft.com/office/drawing/2014/main" id="{517D0063-8C0F-25F0-895D-CA3AB0561458}"/>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Réseau de lysimètres urbains »</a:t>
              </a:r>
            </a:p>
          </p:txBody>
        </p:sp>
        <p:pic>
          <p:nvPicPr>
            <p:cNvPr id="18" name="Image 17" descr="Plan France 2030 : appels à projets 2023 - France 2030 ...">
              <a:extLst>
                <a:ext uri="{FF2B5EF4-FFF2-40B4-BE49-F238E27FC236}">
                  <a16:creationId xmlns:a16="http://schemas.microsoft.com/office/drawing/2014/main" id="{AED43155-7CDA-5C67-CFD3-BC07725D212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9" name="Image 18">
              <a:extLst>
                <a:ext uri="{FF2B5EF4-FFF2-40B4-BE49-F238E27FC236}">
                  <a16:creationId xmlns:a16="http://schemas.microsoft.com/office/drawing/2014/main" id="{EE482894-56EC-F536-1D69-54C632EE498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356975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266719"/>
            <a:ext cx="11039125" cy="2431435"/>
          </a:xfrm>
          <a:prstGeom prst="rect">
            <a:avLst/>
          </a:prstGeom>
          <a:solidFill>
            <a:schemeClr val="tx2">
              <a:lumMod val="20000"/>
              <a:lumOff val="80000"/>
            </a:schemeClr>
          </a:solidFill>
        </p:spPr>
        <p:txBody>
          <a:bodyPr wrap="square">
            <a:spAutoFit/>
          </a:bodyPr>
          <a:lstStyle/>
          <a:p>
            <a:r>
              <a:rPr lang="fr-FR" sz="2200" b="1" i="1" dirty="0">
                <a:solidFill>
                  <a:srgbClr val="542805"/>
                </a:solidFill>
              </a:rPr>
              <a:t>Limites actuelles du fonctionnement du site :</a:t>
            </a:r>
            <a:endParaRPr lang="fr-FR" dirty="0"/>
          </a:p>
          <a:p>
            <a:r>
              <a:rPr lang="fr-FR" dirty="0"/>
              <a:t>Début de l’exploitation des dispositifs </a:t>
            </a:r>
            <a:r>
              <a:rPr lang="fr-FR" dirty="0">
                <a:sym typeface="Wingdings" panose="05000000000000000000" pitchFamily="2" charset="2"/>
              </a:rPr>
              <a:t> phase de stabilisation avec adaptation nécessaire du matériel et des protocoles </a:t>
            </a:r>
          </a:p>
          <a:p>
            <a:r>
              <a:rPr lang="fr-FR" dirty="0"/>
              <a:t>Vigilance par rapport aux ressources humaines impliquées</a:t>
            </a:r>
          </a:p>
          <a:p>
            <a:r>
              <a:rPr lang="fr-FR" dirty="0"/>
              <a:t>Financement dépendant fortement des réussites aux appels à projet</a:t>
            </a:r>
          </a:p>
          <a:p>
            <a:r>
              <a:rPr lang="fr-FR" dirty="0"/>
              <a:t>Dépendance au fournisseur (équipements/sondes)</a:t>
            </a:r>
          </a:p>
          <a:p>
            <a:r>
              <a:rPr lang="fr-FR" dirty="0"/>
              <a:t>Exploitation des chroniques longues –&gt; Valorisation</a:t>
            </a:r>
          </a:p>
          <a:p>
            <a:endParaRPr lang="fr-FR" sz="2200" b="1" i="1" dirty="0">
              <a:solidFill>
                <a:srgbClr val="542805"/>
              </a:solidFill>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990050"/>
            <a:ext cx="10981144" cy="1661993"/>
          </a:xfrm>
          <a:prstGeom prst="rect">
            <a:avLst/>
          </a:prstGeom>
          <a:solidFill>
            <a:schemeClr val="tx2">
              <a:lumMod val="20000"/>
              <a:lumOff val="80000"/>
            </a:schemeClr>
          </a:solidFill>
        </p:spPr>
        <p:txBody>
          <a:bodyPr wrap="square">
            <a:spAutoFit/>
          </a:bodyPr>
          <a:lstStyle/>
          <a:p>
            <a:r>
              <a:rPr lang="fr-FR" sz="2200" b="1" i="1" dirty="0">
                <a:solidFill>
                  <a:srgbClr val="542805"/>
                </a:solidFill>
              </a:rPr>
              <a:t>Attentes vis-à-vis du réseau </a:t>
            </a:r>
            <a:r>
              <a:rPr lang="fr-FR" sz="2200" b="1" i="1" dirty="0" err="1">
                <a:solidFill>
                  <a:srgbClr val="542805"/>
                </a:solidFill>
              </a:rPr>
              <a:t>lysimétrique</a:t>
            </a:r>
            <a:r>
              <a:rPr lang="fr-FR" sz="2200" b="1" i="1" dirty="0">
                <a:solidFill>
                  <a:srgbClr val="542805"/>
                </a:solidFill>
              </a:rPr>
              <a:t> :</a:t>
            </a:r>
            <a:endParaRPr lang="fr-FR" dirty="0"/>
          </a:p>
          <a:p>
            <a:r>
              <a:rPr lang="fr-FR" dirty="0"/>
              <a:t>Partage d’expériences et de savoirs-faires</a:t>
            </a:r>
          </a:p>
          <a:p>
            <a:r>
              <a:rPr lang="fr-FR" dirty="0"/>
              <a:t>Réflexion sur l’interopérabilité des données</a:t>
            </a:r>
            <a:endParaRPr lang="fr-FR" sz="2200" b="1" i="1" dirty="0">
              <a:solidFill>
                <a:srgbClr val="542805"/>
              </a:solidFill>
            </a:endParaRPr>
          </a:p>
          <a:p>
            <a:endParaRPr lang="fr-FR" sz="2200" b="1" i="1" dirty="0">
              <a:solidFill>
                <a:srgbClr val="542805"/>
              </a:solidFill>
            </a:endParaRPr>
          </a:p>
          <a:p>
            <a:endParaRPr lang="fr-FR" sz="2200" b="1" i="1" dirty="0">
              <a:solidFill>
                <a:srgbClr val="542805"/>
              </a:solidFill>
            </a:endParaRP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Réseau de lysimètres urbains »</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3561637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293593" y="946850"/>
            <a:ext cx="6503970" cy="1754326"/>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Nom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du/des site(s)</a:t>
            </a: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Lysimètres Fagnières (51)</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Source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de financement et </a:t>
            </a: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Pérennité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En veille ; uniquement budget propre unité (très limité…)</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a:ln>
                  <a:noFill/>
                </a:ln>
                <a:solidFill>
                  <a:prstClr val="black"/>
                </a:solidFill>
                <a:effectLst/>
                <a:uLnTx/>
                <a:uFillTx/>
                <a:latin typeface="Calibri" panose="020F0502020204030204"/>
                <a:ea typeface="+mn-ea"/>
                <a:cs typeface="+mn-cs"/>
              </a:rPr>
              <a:t>Personnels </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scientifiques/techniques :</a:t>
            </a:r>
          </a:p>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 0 : 1 AI qui assure un fonctionnement très minimal</a:t>
            </a:r>
            <a:endPar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8" name="ZoneTexte 7">
            <a:extLst>
              <a:ext uri="{FF2B5EF4-FFF2-40B4-BE49-F238E27FC236}">
                <a16:creationId xmlns:a16="http://schemas.microsoft.com/office/drawing/2014/main" id="{85C25446-2069-4A7D-B01F-7FA233335F6F}"/>
              </a:ext>
            </a:extLst>
          </p:cNvPr>
          <p:cNvSpPr txBox="1"/>
          <p:nvPr/>
        </p:nvSpPr>
        <p:spPr>
          <a:xfrm>
            <a:off x="8347589" y="407957"/>
            <a:ext cx="45896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 Contact Mail </a:t>
            </a:r>
            <a:r>
              <a:rPr kumimoji="0" lang="fr-FR" sz="1800" b="0" i="1" u="none" strike="noStrike" kern="1200" cap="none" spc="0" normalizeH="0" baseline="0" noProof="0">
                <a:ln>
                  <a:noFill/>
                </a:ln>
                <a:solidFill>
                  <a:prstClr val="black"/>
                </a:solidFill>
                <a:effectLst/>
                <a:uLnTx/>
                <a:uFillTx/>
                <a:latin typeface="Calibri" panose="020F0502020204030204"/>
                <a:ea typeface="+mn-ea"/>
                <a:cs typeface="+mn-cs"/>
              </a:rPr>
              <a:t>: joel.leonard@inrae.fr</a:t>
            </a:r>
            <a:endPar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314692"/>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66229"/>
            <a:ext cx="12133691" cy="590369"/>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Calibri" panose="020F0502020204030204"/>
                  <a:ea typeface="+mn-ea"/>
                  <a:cs typeface="+mn-cs"/>
                </a:rPr>
                <a:t>Lysimètres Fagnières</a:t>
              </a:r>
              <a:endPar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3" name="Image 12"/>
          <p:cNvPicPr>
            <a:picLocks noChangeAspect="1"/>
          </p:cNvPicPr>
          <p:nvPr/>
        </p:nvPicPr>
        <p:blipFill>
          <a:blip r:embed="rId4"/>
          <a:stretch>
            <a:fillRect/>
          </a:stretch>
        </p:blipFill>
        <p:spPr>
          <a:xfrm>
            <a:off x="3205621" y="3382876"/>
            <a:ext cx="3524123" cy="198132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4" name="Image 13"/>
          <p:cNvPicPr>
            <a:picLocks noChangeAspect="1"/>
          </p:cNvPicPr>
          <p:nvPr/>
        </p:nvPicPr>
        <p:blipFill>
          <a:blip r:embed="rId5"/>
          <a:stretch>
            <a:fillRect/>
          </a:stretch>
        </p:blipFill>
        <p:spPr>
          <a:xfrm rot="548956">
            <a:off x="7499220" y="967803"/>
            <a:ext cx="3198678" cy="213767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7" name="Image 16"/>
          <p:cNvPicPr>
            <a:picLocks noChangeAspect="1"/>
          </p:cNvPicPr>
          <p:nvPr/>
        </p:nvPicPr>
        <p:blipFill>
          <a:blip r:embed="rId6"/>
          <a:stretch>
            <a:fillRect/>
          </a:stretch>
        </p:blipFill>
        <p:spPr>
          <a:xfrm rot="315702">
            <a:off x="7882030" y="3611089"/>
            <a:ext cx="3448601" cy="22990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8" name="Picture 2" descr="poch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3593" y="3108527"/>
            <a:ext cx="1982097" cy="30114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ZoneTexte 23"/>
          <p:cNvSpPr txBox="1"/>
          <p:nvPr/>
        </p:nvSpPr>
        <p:spPr>
          <a:xfrm>
            <a:off x="2275690" y="5720805"/>
            <a:ext cx="130676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Sol en place</a:t>
            </a:r>
          </a:p>
        </p:txBody>
      </p:sp>
      <p:sp>
        <p:nvSpPr>
          <p:cNvPr id="25" name="ZoneTexte 24"/>
          <p:cNvSpPr txBox="1"/>
          <p:nvPr/>
        </p:nvSpPr>
        <p:spPr>
          <a:xfrm>
            <a:off x="4967683" y="5729949"/>
            <a:ext cx="142705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11 lysimètres</a:t>
            </a:r>
          </a:p>
        </p:txBody>
      </p:sp>
    </p:spTree>
    <p:extLst>
      <p:ext uri="{BB962C8B-B14F-4D97-AF65-F5344CB8AC3E}">
        <p14:creationId xmlns:p14="http://schemas.microsoft.com/office/powerpoint/2010/main" val="2859829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8" y="1035067"/>
            <a:ext cx="5788637" cy="3139321"/>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Contexte (historique) </a:t>
            </a:r>
            <a:r>
              <a:rPr kumimoji="0" lang="fr-FR" sz="2200" b="1" i="1" u="none" strike="noStrike" kern="1200" cap="none" spc="0" normalizeH="0" baseline="0" noProof="0">
                <a:ln>
                  <a:noFill/>
                </a:ln>
                <a:solidFill>
                  <a:srgbClr val="542805"/>
                </a:solidFill>
                <a:effectLst/>
                <a:uLnTx/>
                <a:uFillTx/>
                <a:latin typeface="Calibri" panose="020F0502020204030204"/>
                <a:ea typeface="+mn-ea"/>
                <a:cs typeface="+mn-cs"/>
              </a:rPr>
              <a:t>: 1972 – aujourd’hui</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Sols de craie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Relations systèmes de culture - cycles eau, C N ; test modélisation à long terme</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Marquage isotopique en 1981</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1972-1989 : effluents, types de cultures ; 1990-2012 : effet cultures intermédiaires ; 2013-2023 : faibles intrants, légumineuses en CI ; 2023 : mise en veille, sol nu.</a:t>
            </a:r>
          </a:p>
        </p:txBody>
      </p:sp>
      <p:sp>
        <p:nvSpPr>
          <p:cNvPr id="9" name="ZoneTexte 8">
            <a:extLst>
              <a:ext uri="{FF2B5EF4-FFF2-40B4-BE49-F238E27FC236}">
                <a16:creationId xmlns:a16="http://schemas.microsoft.com/office/drawing/2014/main" id="{35F1DAE2-8502-43A4-9B11-5F2911A256FF}"/>
              </a:ext>
            </a:extLst>
          </p:cNvPr>
          <p:cNvSpPr txBox="1"/>
          <p:nvPr/>
        </p:nvSpPr>
        <p:spPr>
          <a:xfrm>
            <a:off x="232330" y="4461887"/>
            <a:ext cx="11727339" cy="868604"/>
          </a:xfrm>
          <a:prstGeom prst="rect">
            <a:avLst/>
          </a:prstGeom>
          <a:solidFill>
            <a:schemeClr val="tx2">
              <a:lumMod val="20000"/>
              <a:lumOff val="80000"/>
            </a:schemeClr>
          </a:solidFill>
        </p:spPr>
        <p:txBody>
          <a:bodyPr wrap="square">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Objectifs </a:t>
            </a:r>
            <a:r>
              <a:rPr kumimoji="0" lang="fr-FR" sz="2200" b="1" i="1" u="none" strike="noStrike" kern="1200" cap="none" spc="0" normalizeH="0" baseline="0" noProof="0">
                <a:ln>
                  <a:noFill/>
                </a:ln>
                <a:solidFill>
                  <a:srgbClr val="542805"/>
                </a:solidFill>
                <a:effectLst/>
                <a:uLnTx/>
                <a:uFillTx/>
                <a:latin typeface="Calibri" panose="020F0502020204030204"/>
                <a:ea typeface="+mn-ea"/>
                <a:cs typeface="+mn-cs"/>
              </a:rPr>
              <a:t>scientifiques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A définir si maintien (une option est drainage-lessivage différents génotypes de miscanthus) </a:t>
            </a:r>
            <a:endPar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Calibri" panose="020F0502020204030204"/>
                  <a:ea typeface="+mn-ea"/>
                  <a:cs typeface="+mn-cs"/>
                </a:rPr>
                <a:t>Lysimètres Fagnières</a:t>
              </a:r>
              <a:endPar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0" name="Image 9"/>
          <p:cNvPicPr>
            <a:picLocks noChangeAspect="1"/>
          </p:cNvPicPr>
          <p:nvPr/>
        </p:nvPicPr>
        <p:blipFill>
          <a:blip r:embed="rId4"/>
          <a:stretch>
            <a:fillRect/>
          </a:stretch>
        </p:blipFill>
        <p:spPr>
          <a:xfrm>
            <a:off x="6175465" y="1569476"/>
            <a:ext cx="5969921" cy="2604912"/>
          </a:xfrm>
          <a:prstGeom prst="rect">
            <a:avLst/>
          </a:prstGeom>
        </p:spPr>
      </p:pic>
      <p:sp>
        <p:nvSpPr>
          <p:cNvPr id="11" name="ZoneTexte 10"/>
          <p:cNvSpPr txBox="1"/>
          <p:nvPr/>
        </p:nvSpPr>
        <p:spPr>
          <a:xfrm>
            <a:off x="7882359" y="992651"/>
            <a:ext cx="2627386"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a:ln>
                  <a:noFill/>
                </a:ln>
                <a:solidFill>
                  <a:prstClr val="black"/>
                </a:solidFill>
                <a:effectLst/>
                <a:uLnTx/>
                <a:uFillTx/>
                <a:latin typeface="Calibri" panose="020F0502020204030204"/>
                <a:ea typeface="+mn-ea"/>
                <a:cs typeface="+mn-cs"/>
              </a:rPr>
              <a:t>Traitements 2013-2023</a:t>
            </a:r>
          </a:p>
        </p:txBody>
      </p:sp>
    </p:spTree>
    <p:extLst>
      <p:ext uri="{BB962C8B-B14F-4D97-AF65-F5344CB8AC3E}">
        <p14:creationId xmlns:p14="http://schemas.microsoft.com/office/powerpoint/2010/main" val="21321812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58309" y="405019"/>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Technologique</a:t>
            </a:r>
          </a:p>
        </p:txBody>
      </p:sp>
      <p:sp>
        <p:nvSpPr>
          <p:cNvPr id="6" name="ZoneTexte 5">
            <a:extLst>
              <a:ext uri="{FF2B5EF4-FFF2-40B4-BE49-F238E27FC236}">
                <a16:creationId xmlns:a16="http://schemas.microsoft.com/office/drawing/2014/main" id="{84CEDFC5-6183-4376-AECD-FB8E74E4E4F3}"/>
              </a:ext>
            </a:extLst>
          </p:cNvPr>
          <p:cNvSpPr txBox="1"/>
          <p:nvPr/>
        </p:nvSpPr>
        <p:spPr>
          <a:xfrm>
            <a:off x="248665" y="2870475"/>
            <a:ext cx="10585373" cy="489878"/>
          </a:xfrm>
          <a:prstGeom prst="rect">
            <a:avLst/>
          </a:prstGeom>
          <a:noFill/>
        </p:spPr>
        <p:txBody>
          <a:bodyPr wrap="square">
            <a:spAutoFit/>
          </a:bodyPr>
          <a:lstStyle/>
          <a:p>
            <a:pPr marL="0" marR="0" lvl="0" indent="0" algn="l" defTabSz="914400" rtl="0" eaLnBrk="1" fontAlgn="auto" latinLnBrk="0" hangingPunct="1">
              <a:lnSpc>
                <a:spcPts val="136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000" b="1" i="1" u="none" strike="noStrike" kern="1200" cap="none" spc="0" normalizeH="0" baseline="0" noProof="0">
                <a:ln>
                  <a:noFill/>
                </a:ln>
                <a:solidFill>
                  <a:srgbClr val="542805"/>
                </a:solidFill>
                <a:effectLst/>
                <a:uLnTx/>
                <a:uFillTx/>
                <a:latin typeface="Calibri" panose="020F0502020204030204"/>
                <a:ea typeface="+mn-ea"/>
                <a:cs typeface="+mn-cs"/>
              </a:rPr>
              <a:t>Description</a:t>
            </a:r>
            <a:endParaRPr kumimoji="0" lang="fr-FR" sz="2000" b="1" i="0" u="none" strike="noStrike" kern="1200" cap="none" spc="0" normalizeH="0" baseline="0" noProof="0" dirty="0">
              <a:ln>
                <a:noFill/>
              </a:ln>
              <a:solidFill>
                <a:srgbClr val="77933C"/>
              </a:solidFill>
              <a:effectLst/>
              <a:uLnTx/>
              <a:uFillTx/>
              <a:latin typeface="Calibri" panose="020F0502020204030204"/>
              <a:ea typeface="+mn-ea"/>
              <a:cs typeface="+mn-cs"/>
            </a:endParaRP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467680" y="3390445"/>
          <a:ext cx="11371738" cy="2169160"/>
        </p:xfrm>
        <a:graphic>
          <a:graphicData uri="http://schemas.openxmlformats.org/drawingml/2006/table">
            <a:tbl>
              <a:tblPr firstRow="1" bandRow="1">
                <a:tableStyleId>{5C22544A-7EE6-4342-B048-85BDC9FD1C3A}</a:tableStyleId>
              </a:tblPr>
              <a:tblGrid>
                <a:gridCol w="1905454">
                  <a:extLst>
                    <a:ext uri="{9D8B030D-6E8A-4147-A177-3AD203B41FA5}">
                      <a16:colId xmlns:a16="http://schemas.microsoft.com/office/drawing/2014/main" val="3927319282"/>
                    </a:ext>
                  </a:extLst>
                </a:gridCol>
                <a:gridCol w="625842">
                  <a:extLst>
                    <a:ext uri="{9D8B030D-6E8A-4147-A177-3AD203B41FA5}">
                      <a16:colId xmlns:a16="http://schemas.microsoft.com/office/drawing/2014/main" val="540010510"/>
                    </a:ext>
                  </a:extLst>
                </a:gridCol>
                <a:gridCol w="1646176">
                  <a:extLst>
                    <a:ext uri="{9D8B030D-6E8A-4147-A177-3AD203B41FA5}">
                      <a16:colId xmlns:a16="http://schemas.microsoft.com/office/drawing/2014/main" val="3359178806"/>
                    </a:ext>
                  </a:extLst>
                </a:gridCol>
                <a:gridCol w="1455110">
                  <a:extLst>
                    <a:ext uri="{9D8B030D-6E8A-4147-A177-3AD203B41FA5}">
                      <a16:colId xmlns:a16="http://schemas.microsoft.com/office/drawing/2014/main" val="3632914618"/>
                    </a:ext>
                  </a:extLst>
                </a:gridCol>
                <a:gridCol w="3145795">
                  <a:extLst>
                    <a:ext uri="{9D8B030D-6E8A-4147-A177-3AD203B41FA5}">
                      <a16:colId xmlns:a16="http://schemas.microsoft.com/office/drawing/2014/main" val="1932670326"/>
                    </a:ext>
                  </a:extLst>
                </a:gridCol>
                <a:gridCol w="2593361">
                  <a:extLst>
                    <a:ext uri="{9D8B030D-6E8A-4147-A177-3AD203B41FA5}">
                      <a16:colId xmlns:a16="http://schemas.microsoft.com/office/drawing/2014/main" val="1585950315"/>
                    </a:ext>
                  </a:extLst>
                </a:gridCol>
              </a:tblGrid>
              <a:tr h="0">
                <a:tc>
                  <a:txBody>
                    <a:bodyPr/>
                    <a:lstStyle/>
                    <a:p>
                      <a:r>
                        <a:rPr lang="fr-FR" sz="1600" dirty="0"/>
                        <a:t>Type de lysimètres</a:t>
                      </a:r>
                    </a:p>
                  </a:txBody>
                  <a:tcPr/>
                </a:tc>
                <a:tc>
                  <a:txBody>
                    <a:bodyPr/>
                    <a:lstStyle/>
                    <a:p>
                      <a:r>
                        <a:rPr lang="fr-FR" sz="1600" dirty="0"/>
                        <a:t>Nbre</a:t>
                      </a:r>
                    </a:p>
                  </a:txBody>
                  <a:tcPr/>
                </a:tc>
                <a:tc>
                  <a:txBody>
                    <a:bodyPr/>
                    <a:lstStyle/>
                    <a:p>
                      <a:r>
                        <a:rPr lang="fr-FR" sz="1600" dirty="0"/>
                        <a:t>Dimension</a:t>
                      </a:r>
                    </a:p>
                  </a:txBody>
                  <a:tcPr/>
                </a:tc>
                <a:tc>
                  <a:txBody>
                    <a:bodyPr/>
                    <a:lstStyle/>
                    <a:p>
                      <a:r>
                        <a:rPr lang="fr-FR" sz="1600" dirty="0"/>
                        <a:t>Remplissage</a:t>
                      </a:r>
                    </a:p>
                  </a:txBody>
                  <a:tcPr/>
                </a:tc>
                <a:tc>
                  <a:txBody>
                    <a:bodyPr/>
                    <a:lstStyle/>
                    <a:p>
                      <a:r>
                        <a:rPr lang="fr-FR" sz="1600" dirty="0"/>
                        <a:t>Sondes/équipements</a:t>
                      </a:r>
                    </a:p>
                  </a:txBody>
                  <a:tcPr/>
                </a:tc>
                <a:tc>
                  <a:txBody>
                    <a:bodyPr/>
                    <a:lstStyle/>
                    <a:p>
                      <a:r>
                        <a:rPr lang="fr-FR" sz="1600" dirty="0"/>
                        <a:t>Type de collecte des eaux</a:t>
                      </a:r>
                    </a:p>
                  </a:txBody>
                  <a:tcPr/>
                </a:tc>
                <a:extLst>
                  <a:ext uri="{0D108BD9-81ED-4DB2-BD59-A6C34878D82A}">
                    <a16:rowId xmlns:a16="http://schemas.microsoft.com/office/drawing/2014/main" val="730747472"/>
                  </a:ext>
                </a:extLst>
              </a:tr>
              <a:tr h="370840">
                <a:tc>
                  <a:txBody>
                    <a:bodyPr/>
                    <a:lstStyle/>
                    <a:p>
                      <a:pPr algn="ctr"/>
                      <a:r>
                        <a:rPr lang="fr-FR" sz="1600"/>
                        <a:t>Lysimètres historiques</a:t>
                      </a:r>
                      <a:endParaRPr lang="fr-FR" sz="1600" dirty="0"/>
                    </a:p>
                  </a:txBody>
                  <a:tcPr anchor="ctr"/>
                </a:tc>
                <a:tc>
                  <a:txBody>
                    <a:bodyPr/>
                    <a:lstStyle/>
                    <a:p>
                      <a:pPr algn="ctr"/>
                      <a:r>
                        <a:rPr lang="fr-FR" sz="1600"/>
                        <a:t>11</a:t>
                      </a:r>
                      <a:endParaRPr lang="fr-FR" sz="1600" dirty="0"/>
                    </a:p>
                  </a:txBody>
                  <a:tcPr anchor="ctr"/>
                </a:tc>
                <a:tc>
                  <a:txBody>
                    <a:bodyPr/>
                    <a:lstStyle/>
                    <a:p>
                      <a:r>
                        <a:rPr lang="fr-FR" sz="1200"/>
                        <a:t>4 m</a:t>
                      </a:r>
                      <a:r>
                        <a:rPr lang="fr-FR" sz="1200" baseline="30000"/>
                        <a:t>2</a:t>
                      </a:r>
                      <a:r>
                        <a:rPr lang="fr-FR" sz="1200"/>
                        <a:t>, 2 m profondeur</a:t>
                      </a:r>
                      <a:endParaRPr lang="fr-FR" sz="1200" dirty="0"/>
                    </a:p>
                  </a:txBody>
                  <a:tcPr anchor="ctr"/>
                </a:tc>
                <a:tc>
                  <a:txBody>
                    <a:bodyPr/>
                    <a:lstStyle/>
                    <a:p>
                      <a:r>
                        <a:rPr lang="fr-FR" sz="1200"/>
                        <a:t>Sol en place</a:t>
                      </a:r>
                      <a:endParaRPr lang="fr-FR" sz="1200" dirty="0"/>
                    </a:p>
                  </a:txBody>
                  <a:tcPr anchor="ctr"/>
                </a:tc>
                <a:tc>
                  <a:txBody>
                    <a:bodyPr/>
                    <a:lstStyle/>
                    <a:p>
                      <a:r>
                        <a:rPr lang="fr-FR" sz="1200"/>
                        <a:t>compteurs à augets (drainage journalier),</a:t>
                      </a:r>
                      <a:r>
                        <a:rPr lang="fr-FR" sz="1200" baseline="0"/>
                        <a:t> </a:t>
                      </a:r>
                      <a:r>
                        <a:rPr lang="fr-FR" sz="1200"/>
                        <a:t>tensiomètres et bougies poreuses sur une des cases (sans fond), suivi itinéraire technique, mesures rendement, campagnes C et N organique sur 25 cm (~</a:t>
                      </a:r>
                      <a:r>
                        <a:rPr lang="fr-FR" sz="1200" baseline="0"/>
                        <a:t> 10 depuis 1972)</a:t>
                      </a:r>
                      <a:endParaRPr lang="fr-FR" sz="1200" dirty="0"/>
                    </a:p>
                  </a:txBody>
                  <a:tcPr anchor="ctr"/>
                </a:tc>
                <a:tc>
                  <a:txBody>
                    <a:bodyPr/>
                    <a:lstStyle/>
                    <a:p>
                      <a:r>
                        <a:rPr lang="fr-FR" sz="1200"/>
                        <a:t>prélèvement automatique hebdomadaire (pour nitrate et ammonium)</a:t>
                      </a:r>
                      <a:endParaRPr lang="fr-FR" sz="1200" dirty="0"/>
                    </a:p>
                  </a:txBody>
                  <a:tcPr anchor="ctr"/>
                </a:tc>
                <a:extLst>
                  <a:ext uri="{0D108BD9-81ED-4DB2-BD59-A6C34878D82A}">
                    <a16:rowId xmlns:a16="http://schemas.microsoft.com/office/drawing/2014/main" val="1263628329"/>
                  </a:ext>
                </a:extLst>
              </a:tr>
              <a:tr h="370840">
                <a:tc>
                  <a:txBody>
                    <a:bodyPr/>
                    <a:lstStyle/>
                    <a:p>
                      <a:pPr algn="ctr"/>
                      <a:r>
                        <a:rPr lang="fr-FR" sz="1600"/>
                        <a:t>Lysimètres à mèche</a:t>
                      </a:r>
                      <a:endParaRPr lang="fr-FR" sz="1600" dirty="0"/>
                    </a:p>
                  </a:txBody>
                  <a:tcPr anchor="ctr"/>
                </a:tc>
                <a:tc>
                  <a:txBody>
                    <a:bodyPr/>
                    <a:lstStyle/>
                    <a:p>
                      <a:pPr algn="ctr"/>
                      <a:r>
                        <a:rPr lang="fr-FR" sz="1600"/>
                        <a:t>12</a:t>
                      </a:r>
                      <a:endParaRPr lang="fr-FR"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0.5 m x 0.5 m (?)</a:t>
                      </a:r>
                      <a:endParaRPr lang="fr-FR" sz="1200" dirty="0"/>
                    </a:p>
                  </a:txBody>
                  <a:tcPr anchor="ctr"/>
                </a:tc>
                <a:tc>
                  <a:txBody>
                    <a:bodyPr/>
                    <a:lstStyle/>
                    <a:p>
                      <a:r>
                        <a:rPr lang="fr-FR" sz="1200"/>
                        <a:t>Sol en place</a:t>
                      </a:r>
                      <a:endParaRPr lang="fr-FR"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nchor="ct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fr-FR" sz="1200"/>
                        <a:t>bidons 20 l</a:t>
                      </a:r>
                      <a:endParaRPr lang="fr-FR" sz="1200" dirty="0"/>
                    </a:p>
                  </a:txBody>
                  <a:tcPr anchor="ctr"/>
                </a:tc>
                <a:extLst>
                  <a:ext uri="{0D108BD9-81ED-4DB2-BD59-A6C34878D82A}">
                    <a16:rowId xmlns:a16="http://schemas.microsoft.com/office/drawing/2014/main" val="3369031342"/>
                  </a:ext>
                </a:extLst>
              </a:tr>
              <a:tr h="370840">
                <a:tc>
                  <a:txBody>
                    <a:bodyPr/>
                    <a:lstStyle/>
                    <a:p>
                      <a:pPr algn="ctr"/>
                      <a:r>
                        <a:rPr lang="fr-FR" sz="1600"/>
                        <a:t>Station météo</a:t>
                      </a:r>
                      <a:endParaRPr lang="fr-FR" sz="1600" dirty="0"/>
                    </a:p>
                  </a:txBody>
                  <a:tcPr anchor="ctr"/>
                </a:tc>
                <a:tc>
                  <a:txBody>
                    <a:bodyPr/>
                    <a:lstStyle/>
                    <a:p>
                      <a:pPr algn="ctr"/>
                      <a:r>
                        <a:rPr lang="fr-FR" sz="1600"/>
                        <a:t>1</a:t>
                      </a:r>
                      <a:endParaRPr lang="fr-FR" sz="1600" dirty="0"/>
                    </a:p>
                  </a:txBody>
                  <a:tcPr anchor="ctr"/>
                </a:tc>
                <a:tc>
                  <a:txBody>
                    <a:bodyPr/>
                    <a:lstStyle/>
                    <a:p>
                      <a:endParaRPr lang="fr-FR" sz="1200" dirty="0"/>
                    </a:p>
                  </a:txBody>
                  <a:tcPr anchor="ctr"/>
                </a:tc>
                <a:tc>
                  <a:txBody>
                    <a:bodyPr/>
                    <a:lstStyle/>
                    <a:p>
                      <a:endParaRPr lang="fr-FR"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a:t>pluie, température</a:t>
                      </a:r>
                      <a:r>
                        <a:rPr lang="fr-FR" sz="1200" baseline="0"/>
                        <a:t> sol et air, radiation globale, humidité relative, vitesse du vent</a:t>
                      </a:r>
                      <a:endParaRPr lang="fr-FR"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200" dirty="0"/>
                    </a:p>
                  </a:txBody>
                  <a:tcPr anchor="ctr"/>
                </a:tc>
                <a:extLst>
                  <a:ext uri="{0D108BD9-81ED-4DB2-BD59-A6C34878D82A}">
                    <a16:rowId xmlns:a16="http://schemas.microsoft.com/office/drawing/2014/main" val="1041552866"/>
                  </a:ext>
                </a:extLst>
              </a:tr>
            </a:tbl>
          </a:graphicData>
        </a:graphic>
      </p:graphicFrame>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Calibri" panose="020F0502020204030204"/>
                  <a:ea typeface="+mn-ea"/>
                  <a:cs typeface="+mn-cs"/>
                </a:rPr>
                <a:t>Lysimètres Fagnières</a:t>
              </a:r>
              <a:endPar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20" name="Picture 2" descr="auget ouvert l 9"/>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004" y="891331"/>
            <a:ext cx="2337156" cy="1752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ZoneTexte 22"/>
          <p:cNvSpPr txBox="1"/>
          <p:nvPr/>
        </p:nvSpPr>
        <p:spPr>
          <a:xfrm>
            <a:off x="1695985" y="2623680"/>
            <a:ext cx="102117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Drainage</a:t>
            </a:r>
          </a:p>
        </p:txBody>
      </p:sp>
      <p:pic>
        <p:nvPicPr>
          <p:cNvPr id="24" name="Picture 4" descr="prélèvements1"/>
          <p:cNvPicPr>
            <a:picLocks noChangeAspect="1" noChangeArrowheads="1"/>
          </p:cNvPicPr>
          <p:nvPr/>
        </p:nvPicPr>
        <p:blipFill>
          <a:blip r:embed="rId5">
            <a:extLst>
              <a:ext uri="{28A0092B-C50C-407E-A947-70E740481C1C}">
                <a14:useLocalDpi xmlns:a14="http://schemas.microsoft.com/office/drawing/2010/main" val="0"/>
              </a:ext>
            </a:extLst>
          </a:blip>
          <a:srcRect t="9843" b="8646"/>
          <a:stretch>
            <a:fillRect/>
          </a:stretch>
        </p:blipFill>
        <p:spPr bwMode="auto">
          <a:xfrm>
            <a:off x="3024905" y="969177"/>
            <a:ext cx="2653909" cy="1622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ZoneTexte 25"/>
          <p:cNvSpPr txBox="1"/>
          <p:nvPr/>
        </p:nvSpPr>
        <p:spPr>
          <a:xfrm>
            <a:off x="3496011" y="2536840"/>
            <a:ext cx="228928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Collecte d’échantillons</a:t>
            </a:r>
          </a:p>
        </p:txBody>
      </p:sp>
      <p:pic>
        <p:nvPicPr>
          <p:cNvPr id="27" name="Picture 2" descr="centrales2"/>
          <p:cNvPicPr>
            <a:picLocks noChangeAspect="1" noChangeArrowheads="1"/>
          </p:cNvPicPr>
          <p:nvPr/>
        </p:nvPicPr>
        <p:blipFill>
          <a:blip r:embed="rId6" cstate="hqprint">
            <a:lum bright="18000"/>
            <a:extLst>
              <a:ext uri="{28A0092B-C50C-407E-A947-70E740481C1C}">
                <a14:useLocalDpi xmlns:a14="http://schemas.microsoft.com/office/drawing/2010/main" val="0"/>
              </a:ext>
            </a:extLst>
          </a:blip>
          <a:srcRect/>
          <a:stretch>
            <a:fillRect/>
          </a:stretch>
        </p:blipFill>
        <p:spPr bwMode="auto">
          <a:xfrm>
            <a:off x="8564581" y="1286721"/>
            <a:ext cx="2645267" cy="1713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3" descr="centrale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43442" y="1268654"/>
            <a:ext cx="2308182" cy="173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ZoneTexte 30"/>
          <p:cNvSpPr txBox="1"/>
          <p:nvPr/>
        </p:nvSpPr>
        <p:spPr>
          <a:xfrm>
            <a:off x="7671472" y="871055"/>
            <a:ext cx="16305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a:ln>
                  <a:noFill/>
                </a:ln>
                <a:solidFill>
                  <a:prstClr val="black"/>
                </a:solidFill>
                <a:effectLst/>
                <a:uLnTx/>
                <a:uFillTx/>
                <a:latin typeface="Calibri" panose="020F0502020204030204"/>
                <a:ea typeface="+mn-ea"/>
                <a:cs typeface="+mn-cs"/>
              </a:rPr>
              <a:t>Automatisation</a:t>
            </a:r>
          </a:p>
        </p:txBody>
      </p:sp>
    </p:spTree>
    <p:extLst>
      <p:ext uri="{BB962C8B-B14F-4D97-AF65-F5344CB8AC3E}">
        <p14:creationId xmlns:p14="http://schemas.microsoft.com/office/powerpoint/2010/main" val="8191255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059403" cy="5016758"/>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Intervenants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Noële</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Enjelvin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(Directrice)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Pierre Faure-</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Catteloin</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(Président)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Copil-Ho (comité de pilotage)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Partenaires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Membres : UL, CNRS, INRAE, BRGM, INERIS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Partenaires associés et contractuels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Nom du/des site(s)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Station Expérimentale du GISFI – Homécourt (54)</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Ancienne cokerie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Source de financement et Pérennité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1" u="none" strike="noStrike" kern="1200" cap="none" spc="0" normalizeH="0" baseline="0" noProof="0" dirty="0">
                <a:ln>
                  <a:noFill/>
                </a:ln>
                <a:solidFill>
                  <a:prstClr val="black"/>
                </a:solidFill>
                <a:effectLst/>
                <a:uLnTx/>
                <a:uFillTx/>
                <a:latin typeface="Calibri" panose="020F0502020204030204"/>
                <a:ea typeface="+mn-ea"/>
                <a:cs typeface="+mn-cs"/>
              </a:rPr>
              <a:t>Investissement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Europe - Etat - Région Lorraine  - CG54 (2005-2010)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1" u="none" strike="noStrike" kern="1200" cap="none" spc="0" normalizeH="0" baseline="0" noProof="0" dirty="0">
                <a:ln>
                  <a:noFill/>
                </a:ln>
                <a:solidFill>
                  <a:prstClr val="black"/>
                </a:solidFill>
                <a:effectLst/>
                <a:uLnTx/>
                <a:uFillTx/>
                <a:latin typeface="Calibri" panose="020F0502020204030204"/>
                <a:ea typeface="+mn-ea"/>
                <a:cs typeface="+mn-cs"/>
              </a:rPr>
              <a:t>Fonctionnement actuel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Projets de recherche et prestation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Mécénat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Soutien OSU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OTELo</a:t>
            </a: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Personnels scientifiques/techniques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Doctorants/</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PostDoctorants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/C/EC/PAR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1 ETP IE + 1 ou 2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Contractuel</a:t>
            </a:r>
          </a:p>
        </p:txBody>
      </p:sp>
      <p:sp>
        <p:nvSpPr>
          <p:cNvPr id="8" name="ZoneTexte 7">
            <a:extLst>
              <a:ext uri="{FF2B5EF4-FFF2-40B4-BE49-F238E27FC236}">
                <a16:creationId xmlns:a16="http://schemas.microsoft.com/office/drawing/2014/main" id="{85C25446-2069-4A7D-B01F-7FA233335F6F}"/>
              </a:ext>
            </a:extLst>
          </p:cNvPr>
          <p:cNvSpPr txBox="1"/>
          <p:nvPr/>
        </p:nvSpPr>
        <p:spPr>
          <a:xfrm>
            <a:off x="7570973" y="1019643"/>
            <a:ext cx="458961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 Contact Mail : </a:t>
            </a:r>
            <a:r>
              <a:rPr kumimoji="0" lang="fr-FR" sz="1800" b="0" i="1" u="none" strike="noStrike" kern="1200" cap="none" spc="0" normalizeH="0" baseline="0" noProof="0" dirty="0" err="1">
                <a:ln>
                  <a:noFill/>
                </a:ln>
                <a:solidFill>
                  <a:prstClr val="black"/>
                </a:solidFill>
                <a:effectLst/>
                <a:uLnTx/>
                <a:uFillTx/>
                <a:latin typeface="Calibri" panose="020F0502020204030204"/>
                <a:ea typeface="+mn-ea"/>
                <a:cs typeface="+mn-cs"/>
              </a:rPr>
              <a:t>noele.enjelvin@univ-lorraine.fr</a:t>
            </a: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Station expérimentale GISFI</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5" name="Image 14">
            <a:extLst>
              <a:ext uri="{FF2B5EF4-FFF2-40B4-BE49-F238E27FC236}">
                <a16:creationId xmlns:a16="http://schemas.microsoft.com/office/drawing/2014/main" id="{280C3C0A-E529-39BA-EAAC-2B24A3A78212}"/>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5809015" y="1372348"/>
            <a:ext cx="6242883" cy="4180310"/>
          </a:xfrm>
          <a:prstGeom prst="rect">
            <a:avLst/>
          </a:prstGeom>
        </p:spPr>
      </p:pic>
      <p:pic>
        <p:nvPicPr>
          <p:cNvPr id="5" name="Image 4">
            <a:extLst>
              <a:ext uri="{FF2B5EF4-FFF2-40B4-BE49-F238E27FC236}">
                <a16:creationId xmlns:a16="http://schemas.microsoft.com/office/drawing/2014/main" id="{6307A503-CC12-59C0-474D-DE3CF461291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544372" y="4186704"/>
            <a:ext cx="1507526" cy="1378742"/>
          </a:xfrm>
          <a:prstGeom prst="rect">
            <a:avLst/>
          </a:prstGeom>
        </p:spPr>
      </p:pic>
      <p:pic>
        <p:nvPicPr>
          <p:cNvPr id="2" name="Picture 7" descr="logo_gisfi">
            <a:extLst>
              <a:ext uri="{FF2B5EF4-FFF2-40B4-BE49-F238E27FC236}">
                <a16:creationId xmlns:a16="http://schemas.microsoft.com/office/drawing/2014/main" id="{BFBF8458-1982-73B3-B8B9-2DE3DB2C968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42269" y="6345360"/>
            <a:ext cx="1609629" cy="46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5213074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2123658"/>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Limites actuelles du fonctionnement du site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Moins central pour les thématiques de l’unité</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Ressources humaines, financières (coût électricité, déplacements,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Eloignement géographique : 1h10 de Laon</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Maintien en veille pour l’instant (entretien minimal, sol nu, pas de prélèvements qualité eau)</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Chantier extension caserne pompiers sur le site : perturbations, déplacement station météo.</a:t>
            </a:r>
            <a:endPar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4320984"/>
            <a:ext cx="10981144" cy="1107996"/>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Attentes vis-à-vis du réseau </a:t>
            </a:r>
            <a:r>
              <a:rPr kumimoji="0" lang="fr-FR" sz="2200" b="1" i="1" u="none" strike="noStrike" kern="1200" cap="none" spc="0" normalizeH="0" baseline="0" noProof="0" dirty="0" err="1">
                <a:ln>
                  <a:noFill/>
                </a:ln>
                <a:solidFill>
                  <a:srgbClr val="542805"/>
                </a:solidFill>
                <a:effectLst/>
                <a:uLnTx/>
                <a:uFillTx/>
                <a:latin typeface="Calibri" panose="020F0502020204030204"/>
                <a:ea typeface="+mn-ea"/>
                <a:cs typeface="+mn-cs"/>
              </a:rPr>
              <a:t>lysimétrique</a:t>
            </a: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Intérêt pour le dispositif ?</a:t>
            </a:r>
          </a:p>
          <a:p>
            <a:pPr marL="342900" marR="0" lvl="0" indent="-342900" algn="l" defTabSz="914400" rtl="0" eaLnBrk="1" fontAlgn="auto" latinLnBrk="0" hangingPunct="1">
              <a:lnSpc>
                <a:spcPct val="100000"/>
              </a:lnSpc>
              <a:spcBef>
                <a:spcPts val="0"/>
              </a:spcBef>
              <a:spcAft>
                <a:spcPts val="0"/>
              </a:spcAft>
              <a:buClrTx/>
              <a:buSzTx/>
              <a:buFontTx/>
              <a:buChar char="-"/>
              <a:tabLst/>
              <a:defRPr/>
            </a:pP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Ressources ?</a:t>
            </a: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a:ln>
                    <a:noFill/>
                  </a:ln>
                  <a:solidFill>
                    <a:prstClr val="white"/>
                  </a:solidFill>
                  <a:effectLst/>
                  <a:uLnTx/>
                  <a:uFillTx/>
                  <a:latin typeface="Calibri" panose="020F0502020204030204"/>
                  <a:ea typeface="+mn-ea"/>
                  <a:cs typeface="+mn-cs"/>
                </a:rPr>
                <a:t>Lysimètres Fagnières</a:t>
              </a:r>
              <a:endPar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40841389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78739" y="0"/>
            <a:ext cx="3337560" cy="299720"/>
          </a:xfrm>
          <a:prstGeom prst="rect">
            <a:avLst/>
          </a:prstGeom>
        </p:spPr>
        <p:txBody>
          <a:bodyPr vert="horz" wrap="square" lIns="0" tIns="12700" rIns="0" bIns="0" rtlCol="0">
            <a:spAutoFit/>
          </a:bodyPr>
          <a:lstStyle/>
          <a:p>
            <a:pPr marL="12700">
              <a:lnSpc>
                <a:spcPct val="100000"/>
              </a:lnSpc>
              <a:spcBef>
                <a:spcPts val="100"/>
              </a:spcBef>
            </a:pPr>
            <a:r>
              <a:rPr spc="-5" dirty="0"/>
              <a:t>Réseau</a:t>
            </a:r>
            <a:r>
              <a:rPr spc="-45" dirty="0"/>
              <a:t> </a:t>
            </a:r>
            <a:r>
              <a:rPr spc="-10" dirty="0"/>
              <a:t>Lysimétrique</a:t>
            </a:r>
            <a:r>
              <a:rPr spc="-20" dirty="0"/>
              <a:t> </a:t>
            </a:r>
            <a:r>
              <a:rPr spc="-10" dirty="0"/>
              <a:t>français</a:t>
            </a:r>
            <a:r>
              <a:rPr spc="-60" dirty="0"/>
              <a:t> </a:t>
            </a:r>
            <a:r>
              <a:rPr dirty="0"/>
              <a:t>– </a:t>
            </a:r>
            <a:r>
              <a:rPr spc="-5" dirty="0"/>
              <a:t>PC2</a:t>
            </a:r>
          </a:p>
        </p:txBody>
      </p:sp>
      <p:sp>
        <p:nvSpPr>
          <p:cNvPr id="3" name="object 3"/>
          <p:cNvSpPr txBox="1"/>
          <p:nvPr/>
        </p:nvSpPr>
        <p:spPr>
          <a:xfrm>
            <a:off x="4594301" y="0"/>
            <a:ext cx="2647950"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15" normalizeH="0" baseline="0" noProof="0" dirty="0">
                <a:ln>
                  <a:noFill/>
                </a:ln>
                <a:solidFill>
                  <a:srgbClr val="FFFFFF"/>
                </a:solidFill>
                <a:effectLst/>
                <a:uLnTx/>
                <a:uFillTx/>
                <a:latin typeface="Calibri"/>
                <a:ea typeface="+mn-ea"/>
                <a:cs typeface="Calibri"/>
              </a:rPr>
              <a:t>Workshop</a:t>
            </a:r>
            <a:r>
              <a:rPr kumimoji="0" sz="1800" b="1" i="0" u="none" strike="noStrike" kern="1200" cap="none" spc="-20" normalizeH="0" baseline="0" noProof="0" dirty="0">
                <a:ln>
                  <a:noFill/>
                </a:ln>
                <a:solidFill>
                  <a:srgbClr val="FFFFFF"/>
                </a:solidFill>
                <a:effectLst/>
                <a:uLnTx/>
                <a:uFillTx/>
                <a:latin typeface="Calibri"/>
                <a:ea typeface="+mn-ea"/>
                <a:cs typeface="Calibri"/>
              </a:rPr>
              <a:t> </a:t>
            </a:r>
            <a:r>
              <a:rPr kumimoji="0" sz="1800" b="1" i="0" u="none" strike="noStrike" kern="1200" cap="none" spc="0" normalizeH="0" baseline="0" noProof="0" dirty="0">
                <a:ln>
                  <a:noFill/>
                </a:ln>
                <a:solidFill>
                  <a:srgbClr val="FFFFFF"/>
                </a:solidFill>
                <a:effectLst/>
                <a:uLnTx/>
                <a:uFillTx/>
                <a:latin typeface="Calibri"/>
                <a:ea typeface="+mn-ea"/>
                <a:cs typeface="Calibri"/>
              </a:rPr>
              <a:t>7-8</a:t>
            </a:r>
            <a:r>
              <a:rPr kumimoji="0" sz="1800" b="1" i="0" u="none" strike="noStrike" kern="1200" cap="none" spc="-40" normalizeH="0" baseline="0" noProof="0" dirty="0">
                <a:ln>
                  <a:noFill/>
                </a:ln>
                <a:solidFill>
                  <a:srgbClr val="FFFFFF"/>
                </a:solidFill>
                <a:effectLst/>
                <a:uLnTx/>
                <a:uFillTx/>
                <a:latin typeface="Calibri"/>
                <a:ea typeface="+mn-ea"/>
                <a:cs typeface="Calibri"/>
              </a:rPr>
              <a:t> </a:t>
            </a:r>
            <a:r>
              <a:rPr kumimoji="0" sz="1800" b="1" i="0" u="none" strike="noStrike" kern="1200" cap="none" spc="-5" normalizeH="0" baseline="0" noProof="0" dirty="0">
                <a:ln>
                  <a:noFill/>
                </a:ln>
                <a:solidFill>
                  <a:srgbClr val="FFFFFF"/>
                </a:solidFill>
                <a:effectLst/>
                <a:uLnTx/>
                <a:uFillTx/>
                <a:latin typeface="Calibri"/>
                <a:ea typeface="+mn-ea"/>
                <a:cs typeface="Calibri"/>
              </a:rPr>
              <a:t>octobre</a:t>
            </a:r>
            <a:r>
              <a:rPr kumimoji="0" sz="1800" b="1" i="0" u="none" strike="noStrike" kern="1200" cap="none" spc="-60" normalizeH="0" baseline="0" noProof="0" dirty="0">
                <a:ln>
                  <a:noFill/>
                </a:ln>
                <a:solidFill>
                  <a:srgbClr val="FFFFFF"/>
                </a:solidFill>
                <a:effectLst/>
                <a:uLnTx/>
                <a:uFillTx/>
                <a:latin typeface="Calibri"/>
                <a:ea typeface="+mn-ea"/>
                <a:cs typeface="Calibri"/>
              </a:rPr>
              <a:t> </a:t>
            </a:r>
            <a:r>
              <a:rPr kumimoji="0" sz="1800" b="1" i="0" u="none" strike="noStrike" kern="1200" cap="none" spc="0" normalizeH="0" baseline="0" noProof="0" dirty="0">
                <a:ln>
                  <a:noFill/>
                </a:ln>
                <a:solidFill>
                  <a:srgbClr val="FFFFFF"/>
                </a:solidFill>
                <a:effectLst/>
                <a:uLnTx/>
                <a:uFillTx/>
                <a:latin typeface="Calibri"/>
                <a:ea typeface="+mn-ea"/>
                <a:cs typeface="Calibri"/>
              </a:rPr>
              <a:t>2024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1566652" y="0"/>
            <a:ext cx="484505"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1" i="0" u="none" strike="noStrike" kern="1200" cap="none" spc="-35" normalizeH="0" baseline="0" noProof="0" dirty="0">
                <a:ln>
                  <a:noFill/>
                </a:ln>
                <a:solidFill>
                  <a:srgbClr val="FFFFFF"/>
                </a:solidFill>
                <a:effectLst/>
                <a:uLnTx/>
                <a:uFillTx/>
                <a:latin typeface="Calibri"/>
                <a:ea typeface="+mn-ea"/>
                <a:cs typeface="Calibri"/>
              </a:rPr>
              <a:t>P</a:t>
            </a:r>
            <a:r>
              <a:rPr kumimoji="0" sz="1800" b="1" i="0" u="none" strike="noStrike" kern="1200" cap="none" spc="0" normalizeH="0" baseline="0" noProof="0" dirty="0">
                <a:ln>
                  <a:noFill/>
                </a:ln>
                <a:solidFill>
                  <a:srgbClr val="FFFFFF"/>
                </a:solidFill>
                <a:effectLst/>
                <a:uLnTx/>
                <a:uFillTx/>
                <a:latin typeface="Calibri"/>
                <a:ea typeface="+mn-ea"/>
                <a:cs typeface="Calibri"/>
              </a:rPr>
              <a:t>aris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480059" y="1106424"/>
            <a:ext cx="5059680" cy="4279900"/>
          </a:xfrm>
          <a:prstGeom prst="rect">
            <a:avLst/>
          </a:prstGeom>
          <a:ln w="9144">
            <a:solidFill>
              <a:srgbClr val="1CACE3"/>
            </a:solidFill>
          </a:ln>
        </p:spPr>
        <p:txBody>
          <a:bodyPr vert="horz" wrap="square" lIns="0" tIns="33655" rIns="0" bIns="0" rtlCol="0">
            <a:spAutoFit/>
          </a:bodyPr>
          <a:lstStyle/>
          <a:p>
            <a:pPr marL="90805" marR="0" lvl="0" indent="0" algn="l" defTabSz="914400" rtl="0" eaLnBrk="1" fontAlgn="auto" latinLnBrk="0" hangingPunct="1">
              <a:lnSpc>
                <a:spcPct val="100000"/>
              </a:lnSpc>
              <a:spcBef>
                <a:spcPts val="265"/>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Intervenants</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90805" marR="201295"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5" normalizeH="0" baseline="0" noProof="0" dirty="0">
                <a:ln>
                  <a:noFill/>
                </a:ln>
                <a:solidFill>
                  <a:prstClr val="black"/>
                </a:solidFill>
                <a:effectLst/>
                <a:uLnTx/>
                <a:uFillTx/>
                <a:latin typeface="Calibri"/>
                <a:ea typeface="+mn-ea"/>
                <a:cs typeface="Calibri"/>
              </a:rPr>
              <a:t>Dispositif</a:t>
            </a:r>
            <a:r>
              <a:rPr kumimoji="0" sz="1600" b="1" i="0" u="none" strike="noStrike" kern="1200" cap="none" spc="-10" normalizeH="0" baseline="0" noProof="0" dirty="0">
                <a:ln>
                  <a:noFill/>
                </a:ln>
                <a:solidFill>
                  <a:prstClr val="black"/>
                </a:solidFill>
                <a:effectLst/>
                <a:uLnTx/>
                <a:uFillTx/>
                <a:latin typeface="Calibri"/>
                <a:ea typeface="+mn-ea"/>
                <a:cs typeface="Calibri"/>
              </a:rPr>
              <a:t> expérimental</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support</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pour</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les </a:t>
            </a:r>
            <a:r>
              <a:rPr kumimoji="0" sz="1600" b="1" i="0" u="none" strike="noStrike" kern="1200" cap="none" spc="-10" normalizeH="0" baseline="0" noProof="0" dirty="0">
                <a:ln>
                  <a:noFill/>
                </a:ln>
                <a:solidFill>
                  <a:prstClr val="black"/>
                </a:solidFill>
                <a:effectLst/>
                <a:uLnTx/>
                <a:uFillTx/>
                <a:latin typeface="Calibri"/>
                <a:ea typeface="+mn-ea"/>
                <a:cs typeface="Calibri"/>
              </a:rPr>
              <a:t>programmes</a:t>
            </a:r>
            <a:r>
              <a:rPr kumimoji="0" sz="1600" b="1" i="0" u="none" strike="noStrike" kern="1200" cap="none" spc="6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de </a:t>
            </a:r>
            <a:r>
              <a:rPr kumimoji="0" sz="1600" b="1" i="0" u="none" strike="noStrike" kern="1200" cap="none" spc="-34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recherche</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de</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l’UMR</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EMMAH</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90805" marR="1450975" lvl="0" indent="0" algn="l" defTabSz="914400" rtl="0" eaLnBrk="1" fontAlgn="auto" latinLnBrk="0" hangingPunct="1">
              <a:lnSpc>
                <a:spcPct val="200100"/>
              </a:lnSpc>
              <a:spcBef>
                <a:spcPts val="0"/>
              </a:spcBef>
              <a:spcAft>
                <a:spcPts val="0"/>
              </a:spcAft>
              <a:buClrTx/>
              <a:buSzTx/>
              <a:buFontTx/>
              <a:buNone/>
              <a:tabLst/>
              <a:defRPr/>
            </a:pPr>
            <a:r>
              <a:rPr kumimoji="0" sz="1600" b="1" i="0" u="none" strike="noStrike" kern="1200" cap="none" spc="-15" normalizeH="0" baseline="0" noProof="0" dirty="0">
                <a:ln>
                  <a:noFill/>
                </a:ln>
                <a:solidFill>
                  <a:prstClr val="black"/>
                </a:solidFill>
                <a:effectLst/>
                <a:uLnTx/>
                <a:uFillTx/>
                <a:latin typeface="Calibri"/>
                <a:ea typeface="+mn-ea"/>
                <a:cs typeface="Calibri"/>
              </a:rPr>
              <a:t>Partenaires</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INRAE</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Avignon</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Université </a:t>
            </a:r>
            <a:r>
              <a:rPr kumimoji="0" sz="1600" b="1" i="0" u="none" strike="noStrike" kern="1200" cap="none" spc="-5" normalizeH="0" baseline="0" noProof="0" dirty="0">
                <a:ln>
                  <a:noFill/>
                </a:ln>
                <a:solidFill>
                  <a:prstClr val="black"/>
                </a:solidFill>
                <a:effectLst/>
                <a:uLnTx/>
                <a:uFillTx/>
                <a:latin typeface="Calibri"/>
                <a:ea typeface="+mn-ea"/>
                <a:cs typeface="Calibri"/>
              </a:rPr>
              <a:t> Nom </a:t>
            </a:r>
            <a:r>
              <a:rPr kumimoji="0" sz="1600" b="1" i="0" u="none" strike="noStrike" kern="1200" cap="none" spc="-10" normalizeH="0" baseline="0" noProof="0" dirty="0">
                <a:ln>
                  <a:noFill/>
                </a:ln>
                <a:solidFill>
                  <a:prstClr val="black"/>
                </a:solidFill>
                <a:effectLst/>
                <a:uLnTx/>
                <a:uFillTx/>
                <a:latin typeface="Calibri"/>
                <a:ea typeface="+mn-ea"/>
                <a:cs typeface="Calibri"/>
              </a:rPr>
              <a:t>du/des</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site(s)</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0" i="0" u="none" strike="noStrike" kern="1200" cap="none" spc="-5" normalizeH="0" baseline="0" noProof="0" dirty="0">
                <a:ln>
                  <a:noFill/>
                </a:ln>
                <a:solidFill>
                  <a:prstClr val="black"/>
                </a:solidFill>
                <a:effectLst/>
                <a:uLnTx/>
                <a:uFillTx/>
                <a:latin typeface="Calibri"/>
                <a:ea typeface="+mn-ea"/>
                <a:cs typeface="Calibri"/>
              </a:rPr>
              <a:t>:</a:t>
            </a:r>
            <a:r>
              <a:rPr kumimoji="0" sz="1600" b="0" i="0" u="none" strike="noStrike" kern="1200" cap="none" spc="-10" normalizeH="0" baseline="0" noProof="0" dirty="0">
                <a:ln>
                  <a:noFill/>
                </a:ln>
                <a:solidFill>
                  <a:prstClr val="black"/>
                </a:solidFill>
                <a:effectLst/>
                <a:uLnTx/>
                <a:uFillTx/>
                <a:latin typeface="Calibri"/>
                <a:ea typeface="+mn-ea"/>
                <a:cs typeface="Calibri"/>
              </a:rPr>
              <a:t> Site Atelier</a:t>
            </a:r>
            <a:r>
              <a:rPr kumimoji="0" sz="1600" b="0" i="0" u="none" strike="noStrike" kern="1200" cap="none" spc="0" normalizeH="0" baseline="0" noProof="0" dirty="0">
                <a:ln>
                  <a:noFill/>
                </a:ln>
                <a:solidFill>
                  <a:prstClr val="black"/>
                </a:solidFill>
                <a:effectLst/>
                <a:uLnTx/>
                <a:uFillTx/>
                <a:latin typeface="Calibri"/>
                <a:ea typeface="+mn-ea"/>
                <a:cs typeface="Calibri"/>
              </a:rPr>
              <a:t> </a:t>
            </a:r>
            <a:r>
              <a:rPr kumimoji="0" sz="1600" b="0" i="0" u="none" strike="noStrike" kern="1200" cap="none" spc="-10" normalizeH="0" baseline="0" noProof="0" dirty="0">
                <a:ln>
                  <a:noFill/>
                </a:ln>
                <a:solidFill>
                  <a:prstClr val="black"/>
                </a:solidFill>
                <a:effectLst/>
                <a:uLnTx/>
                <a:uFillTx/>
                <a:latin typeface="Calibri"/>
                <a:ea typeface="+mn-ea"/>
                <a:cs typeface="Calibri"/>
              </a:rPr>
              <a:t>Fontanille </a:t>
            </a:r>
            <a:r>
              <a:rPr kumimoji="0" sz="1600" b="0" i="0" u="none" strike="noStrike" kern="1200" cap="none" spc="-35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Source</a:t>
            </a:r>
            <a:r>
              <a:rPr kumimoji="0" sz="1600" b="1" i="0" u="none" strike="noStrike" kern="1200" cap="none" spc="2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de</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financement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et</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Pérennité</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77190" marR="0" lvl="0" indent="-287020" algn="l" defTabSz="914400" rtl="0" eaLnBrk="1" fontAlgn="auto" latinLnBrk="0" hangingPunct="1">
              <a:lnSpc>
                <a:spcPct val="100000"/>
              </a:lnSpc>
              <a:spcBef>
                <a:spcPts val="0"/>
              </a:spcBef>
              <a:spcAft>
                <a:spcPts val="0"/>
              </a:spcAft>
              <a:buClrTx/>
              <a:buSzTx/>
              <a:buFont typeface="Calibri"/>
              <a:buChar char="-"/>
              <a:tabLst>
                <a:tab pos="377190" algn="l"/>
                <a:tab pos="377825"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évolutif </a:t>
            </a:r>
            <a:r>
              <a:rPr kumimoji="0" sz="1600" b="1" i="0" u="none" strike="noStrike" kern="1200" cap="none" spc="-5" normalizeH="0" baseline="0" noProof="0" dirty="0">
                <a:ln>
                  <a:noFill/>
                </a:ln>
                <a:solidFill>
                  <a:prstClr val="black"/>
                </a:solidFill>
                <a:effectLst/>
                <a:uLnTx/>
                <a:uFillTx/>
                <a:latin typeface="Calibri"/>
                <a:ea typeface="+mn-ea"/>
                <a:cs typeface="Calibri"/>
              </a:rPr>
              <a:t>selon</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projets,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77190" marR="0" lvl="0" indent="-287020" algn="l" defTabSz="914400" rtl="0" eaLnBrk="1" fontAlgn="auto" latinLnBrk="0" hangingPunct="1">
              <a:lnSpc>
                <a:spcPct val="100000"/>
              </a:lnSpc>
              <a:spcBef>
                <a:spcPts val="0"/>
              </a:spcBef>
              <a:spcAft>
                <a:spcPts val="0"/>
              </a:spcAft>
              <a:buClrTx/>
              <a:buSzTx/>
              <a:buFont typeface="Calibri"/>
              <a:buChar char="-"/>
              <a:tabLst>
                <a:tab pos="377190" algn="l"/>
                <a:tab pos="377825"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sur</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fonds</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propres,</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77190" marR="0" lvl="0" indent="-287020" algn="l" defTabSz="914400" rtl="0" eaLnBrk="1" fontAlgn="auto" latinLnBrk="0" hangingPunct="1">
              <a:lnSpc>
                <a:spcPct val="100000"/>
              </a:lnSpc>
              <a:spcBef>
                <a:spcPts val="0"/>
              </a:spcBef>
              <a:spcAft>
                <a:spcPts val="0"/>
              </a:spcAft>
              <a:buClrTx/>
              <a:buSzTx/>
              <a:buFont typeface="Calibri"/>
              <a:buChar char="-"/>
              <a:tabLst>
                <a:tab pos="377190" algn="l"/>
                <a:tab pos="377825" algn="l"/>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actuellement</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fonctionnement</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de</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base</a:t>
            </a:r>
            <a:r>
              <a:rPr kumimoji="0" sz="1600" b="1" i="0" u="none" strike="noStrike" kern="1200" cap="none" spc="1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0"/>
              </a:spcBef>
              <a:spcAft>
                <a:spcPts val="0"/>
              </a:spcAft>
              <a:buClrTx/>
              <a:buSzTx/>
              <a:buFont typeface="Calibri"/>
              <a:buChar char="-"/>
              <a:tabLst/>
              <a:defRPr/>
            </a:pPr>
            <a:endParaRPr kumimoji="0" sz="1550" b="0" i="0" u="none" strike="noStrike" kern="1200" cap="none" spc="0" normalizeH="0" baseline="0" noProof="0">
              <a:ln>
                <a:noFill/>
              </a:ln>
              <a:solidFill>
                <a:prstClr val="black"/>
              </a:solidFill>
              <a:effectLst/>
              <a:uLnTx/>
              <a:uFillTx/>
              <a:latin typeface="Calibri"/>
              <a:ea typeface="+mn-ea"/>
              <a:cs typeface="Calibri"/>
            </a:endParaRPr>
          </a:p>
          <a:p>
            <a:pPr marL="90805" marR="0" lvl="0" indent="0" algn="l" defTabSz="914400" rtl="0" eaLnBrk="1" fontAlgn="auto" latinLnBrk="0" hangingPunct="1">
              <a:lnSpc>
                <a:spcPct val="100000"/>
              </a:lnSpc>
              <a:spcBef>
                <a:spcPts val="0"/>
              </a:spcBef>
              <a:spcAft>
                <a:spcPts val="0"/>
              </a:spcAft>
              <a:buClrTx/>
              <a:buSzTx/>
              <a:buFontTx/>
              <a:buNone/>
              <a:tabLst/>
              <a:defRPr/>
            </a:pPr>
            <a:r>
              <a:rPr kumimoji="0" sz="1600" b="1" i="0" u="none" strike="noStrike" kern="1200" cap="none" spc="-10" normalizeH="0" baseline="0" noProof="0" dirty="0">
                <a:ln>
                  <a:noFill/>
                </a:ln>
                <a:solidFill>
                  <a:prstClr val="black"/>
                </a:solidFill>
                <a:effectLst/>
                <a:uLnTx/>
                <a:uFillTx/>
                <a:latin typeface="Calibri"/>
                <a:ea typeface="+mn-ea"/>
                <a:cs typeface="Calibri"/>
              </a:rPr>
              <a:t>Personnels</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scientifiques/techniques</a:t>
            </a:r>
            <a:r>
              <a:rPr kumimoji="0" sz="1600" b="1" i="0" u="none" strike="noStrike" kern="1200" cap="none" spc="4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77190" marR="0" lvl="0" indent="-287020" algn="l" defTabSz="914400" rtl="0" eaLnBrk="1" fontAlgn="auto" latinLnBrk="0" hangingPunct="1">
              <a:lnSpc>
                <a:spcPct val="100000"/>
              </a:lnSpc>
              <a:spcBef>
                <a:spcPts val="0"/>
              </a:spcBef>
              <a:spcAft>
                <a:spcPts val="0"/>
              </a:spcAft>
              <a:buClrTx/>
              <a:buSzTx/>
              <a:buFont typeface="Calibri"/>
              <a:buChar char="-"/>
              <a:tabLst>
                <a:tab pos="377190" algn="l"/>
                <a:tab pos="377825" algn="l"/>
              </a:tabLst>
              <a:defRPr/>
            </a:pPr>
            <a:r>
              <a:rPr kumimoji="0" sz="1600" b="1" i="0" u="none" strike="noStrike" kern="1200" cap="none" spc="-5" normalizeH="0" baseline="0" noProof="0" dirty="0">
                <a:ln>
                  <a:noFill/>
                </a:ln>
                <a:solidFill>
                  <a:prstClr val="black"/>
                </a:solidFill>
                <a:effectLst/>
                <a:uLnTx/>
                <a:uFillTx/>
                <a:latin typeface="Calibri"/>
                <a:ea typeface="+mn-ea"/>
                <a:cs typeface="Calibri"/>
              </a:rPr>
              <a:t>1</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IE</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prototypage</a:t>
            </a:r>
            <a:r>
              <a:rPr kumimoji="0" sz="1600" b="1" i="0" u="none" strike="noStrike" kern="1200" cap="none" spc="2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et</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acquisition</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de données</a:t>
            </a:r>
            <a:r>
              <a:rPr kumimoji="0" sz="1600" b="1" i="0" u="none" strike="noStrike" kern="1200" cap="none" spc="3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(10%</a:t>
            </a:r>
            <a:r>
              <a:rPr kumimoji="0" sz="1600" b="1" i="0" u="none" strike="noStrike" kern="1200" cap="none" spc="2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ETP)</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77190" marR="0" lvl="0" indent="-287020" algn="l" defTabSz="914400" rtl="0" eaLnBrk="1" fontAlgn="auto" latinLnBrk="0" hangingPunct="1">
              <a:lnSpc>
                <a:spcPct val="100000"/>
              </a:lnSpc>
              <a:spcBef>
                <a:spcPts val="0"/>
              </a:spcBef>
              <a:spcAft>
                <a:spcPts val="0"/>
              </a:spcAft>
              <a:buClrTx/>
              <a:buSzTx/>
              <a:buFont typeface="Calibri"/>
              <a:buChar char="-"/>
              <a:tabLst>
                <a:tab pos="377190" algn="l"/>
                <a:tab pos="377825" algn="l"/>
              </a:tabLst>
              <a:defRPr/>
            </a:pPr>
            <a:r>
              <a:rPr kumimoji="0" sz="1600" b="1" i="0" u="none" strike="noStrike" kern="1200" cap="none" spc="-5" normalizeH="0" baseline="0" noProof="0" dirty="0">
                <a:ln>
                  <a:noFill/>
                </a:ln>
                <a:solidFill>
                  <a:prstClr val="black"/>
                </a:solidFill>
                <a:effectLst/>
                <a:uLnTx/>
                <a:uFillTx/>
                <a:latin typeface="Calibri"/>
                <a:ea typeface="+mn-ea"/>
                <a:cs typeface="Calibri"/>
              </a:rPr>
              <a:t>1</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TR</a:t>
            </a:r>
            <a:r>
              <a:rPr kumimoji="0" sz="1600" b="1" i="0" u="none" strike="noStrike" kern="1200" cap="none" spc="-15"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mesures</a:t>
            </a:r>
            <a:r>
              <a:rPr kumimoji="0" sz="1600" b="1" i="0" u="none" strike="noStrike" kern="1200" cap="none" spc="-5" normalizeH="0" baseline="0" noProof="0" dirty="0">
                <a:ln>
                  <a:noFill/>
                </a:ln>
                <a:solidFill>
                  <a:prstClr val="black"/>
                </a:solidFill>
                <a:effectLst/>
                <a:uLnTx/>
                <a:uFillTx/>
                <a:latin typeface="Calibri"/>
                <a:ea typeface="+mn-ea"/>
                <a:cs typeface="Calibri"/>
              </a:rPr>
              <a:t> (5%</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ETP)</a:t>
            </a:r>
            <a:endParaRPr kumimoji="0" sz="1600" b="0" i="0" u="none" strike="noStrike" kern="1200" cap="none" spc="0" normalizeH="0" baseline="0" noProof="0">
              <a:ln>
                <a:noFill/>
              </a:ln>
              <a:solidFill>
                <a:prstClr val="black"/>
              </a:solidFill>
              <a:effectLst/>
              <a:uLnTx/>
              <a:uFillTx/>
              <a:latin typeface="Calibri"/>
              <a:ea typeface="+mn-ea"/>
              <a:cs typeface="Calibri"/>
            </a:endParaRPr>
          </a:p>
          <a:p>
            <a:pPr marL="377190" marR="0" lvl="0" indent="-287020" algn="l" defTabSz="914400" rtl="0" eaLnBrk="1" fontAlgn="auto" latinLnBrk="0" hangingPunct="1">
              <a:lnSpc>
                <a:spcPct val="100000"/>
              </a:lnSpc>
              <a:spcBef>
                <a:spcPts val="15"/>
              </a:spcBef>
              <a:spcAft>
                <a:spcPts val="0"/>
              </a:spcAft>
              <a:buClrTx/>
              <a:buSzTx/>
              <a:buFont typeface="Calibri"/>
              <a:buChar char="-"/>
              <a:tabLst>
                <a:tab pos="377190" algn="l"/>
                <a:tab pos="377825" algn="l"/>
              </a:tabLst>
              <a:defRPr/>
            </a:pPr>
            <a:r>
              <a:rPr kumimoji="0" sz="1600" b="1" i="0" u="none" strike="noStrike" kern="1200" cap="none" spc="-5" normalizeH="0" baseline="0" noProof="0" dirty="0">
                <a:ln>
                  <a:noFill/>
                </a:ln>
                <a:solidFill>
                  <a:prstClr val="black"/>
                </a:solidFill>
                <a:effectLst/>
                <a:uLnTx/>
                <a:uFillTx/>
                <a:latin typeface="Calibri"/>
                <a:ea typeface="+mn-ea"/>
                <a:cs typeface="Calibri"/>
              </a:rPr>
              <a:t>1 </a:t>
            </a:r>
            <a:r>
              <a:rPr kumimoji="0" sz="1600" b="1" i="0" u="none" strike="noStrike" kern="1200" cap="none" spc="-10" normalizeH="0" baseline="0" noProof="0" dirty="0">
                <a:ln>
                  <a:noFill/>
                </a:ln>
                <a:solidFill>
                  <a:prstClr val="black"/>
                </a:solidFill>
                <a:effectLst/>
                <a:uLnTx/>
                <a:uFillTx/>
                <a:latin typeface="Calibri"/>
                <a:ea typeface="+mn-ea"/>
                <a:cs typeface="Calibri"/>
              </a:rPr>
              <a:t>MCF</a:t>
            </a:r>
            <a:r>
              <a:rPr kumimoji="0" sz="1600" b="1" i="0" u="none" strike="noStrike" kern="1200" cap="none" spc="2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2</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CR</a:t>
            </a:r>
            <a:r>
              <a:rPr kumimoji="0" sz="1600" b="1" i="0" u="none" strike="noStrike" kern="1200" cap="none" spc="5" normalizeH="0" baseline="0" noProof="0" dirty="0">
                <a:ln>
                  <a:noFill/>
                </a:ln>
                <a:solidFill>
                  <a:prstClr val="black"/>
                </a:solidFill>
                <a:effectLst/>
                <a:uLnTx/>
                <a:uFillTx/>
                <a:latin typeface="Calibri"/>
                <a:ea typeface="+mn-ea"/>
                <a:cs typeface="Calibri"/>
              </a:rPr>
              <a:t> </a:t>
            </a:r>
            <a:r>
              <a:rPr kumimoji="0" sz="1600" b="1" i="0" u="none" strike="noStrike" kern="1200" cap="none" spc="-5" normalizeH="0" baseline="0" noProof="0" dirty="0">
                <a:ln>
                  <a:noFill/>
                </a:ln>
                <a:solidFill>
                  <a:prstClr val="black"/>
                </a:solidFill>
                <a:effectLst/>
                <a:uLnTx/>
                <a:uFillTx/>
                <a:latin typeface="Calibri"/>
                <a:ea typeface="+mn-ea"/>
                <a:cs typeface="Calibri"/>
              </a:rPr>
              <a:t>(</a:t>
            </a:r>
            <a:r>
              <a:rPr kumimoji="0" sz="1600" b="0" i="0" u="none" strike="noStrike" kern="1200" cap="none" spc="-5" normalizeH="0" baseline="0" noProof="0" dirty="0">
                <a:ln>
                  <a:noFill/>
                </a:ln>
                <a:solidFill>
                  <a:prstClr val="black"/>
                </a:solidFill>
                <a:effectLst/>
                <a:uLnTx/>
                <a:uFillTx/>
                <a:latin typeface="Symbol"/>
                <a:ea typeface="+mn-ea"/>
                <a:cs typeface="Symbol"/>
              </a:rPr>
              <a:t></a:t>
            </a:r>
            <a:r>
              <a:rPr kumimoji="0" sz="1600" b="1" i="0" u="none" strike="noStrike" kern="1200" cap="none" spc="-5" normalizeH="0" baseline="0" noProof="0" dirty="0">
                <a:ln>
                  <a:noFill/>
                </a:ln>
                <a:solidFill>
                  <a:prstClr val="black"/>
                </a:solidFill>
                <a:effectLst/>
                <a:uLnTx/>
                <a:uFillTx/>
                <a:latin typeface="Calibri"/>
                <a:ea typeface="+mn-ea"/>
                <a:cs typeface="Calibri"/>
              </a:rPr>
              <a:t>% ETP), 1 CR</a:t>
            </a:r>
            <a:r>
              <a:rPr kumimoji="0" sz="1600" b="1" i="0" u="none" strike="noStrike" kern="1200" cap="none" spc="0" normalizeH="0" baseline="0" noProof="0" dirty="0">
                <a:ln>
                  <a:noFill/>
                </a:ln>
                <a:solidFill>
                  <a:prstClr val="black"/>
                </a:solidFill>
                <a:effectLst/>
                <a:uLnTx/>
                <a:uFillTx/>
                <a:latin typeface="Calibri"/>
                <a:ea typeface="+mn-ea"/>
                <a:cs typeface="Calibri"/>
              </a:rPr>
              <a:t> </a:t>
            </a:r>
            <a:r>
              <a:rPr kumimoji="0" sz="1600" b="1" i="0" u="none" strike="noStrike" kern="1200" cap="none" spc="-10" normalizeH="0" baseline="0" noProof="0" dirty="0">
                <a:ln>
                  <a:noFill/>
                </a:ln>
                <a:solidFill>
                  <a:prstClr val="black"/>
                </a:solidFill>
                <a:effectLst/>
                <a:uLnTx/>
                <a:uFillTx/>
                <a:latin typeface="Calibri"/>
                <a:ea typeface="+mn-ea"/>
                <a:cs typeface="Calibri"/>
              </a:rPr>
              <a:t>nouveau</a:t>
            </a:r>
            <a:r>
              <a:rPr kumimoji="0" sz="1600" b="1" i="0" u="none" strike="noStrike" kern="1200" cap="none" spc="25" normalizeH="0" baseline="0" noProof="0" dirty="0">
                <a:ln>
                  <a:noFill/>
                </a:ln>
                <a:solidFill>
                  <a:prstClr val="black"/>
                </a:solidFill>
                <a:effectLst/>
                <a:uLnTx/>
                <a:uFillTx/>
                <a:latin typeface="Calibri"/>
                <a:ea typeface="+mn-ea"/>
                <a:cs typeface="Calibri"/>
              </a:rPr>
              <a:t> </a:t>
            </a:r>
            <a:r>
              <a:rPr kumimoji="0" sz="1600" b="1" i="0" u="none" strike="noStrike" kern="1200" cap="none" spc="-15" normalizeH="0" baseline="0" noProof="0" dirty="0">
                <a:ln>
                  <a:noFill/>
                </a:ln>
                <a:solidFill>
                  <a:prstClr val="black"/>
                </a:solidFill>
                <a:effectLst/>
                <a:uLnTx/>
                <a:uFillTx/>
                <a:latin typeface="Calibri"/>
                <a:ea typeface="+mn-ea"/>
                <a:cs typeface="Calibri"/>
              </a:rPr>
              <a:t>recruté</a:t>
            </a:r>
            <a:endParaRPr kumimoji="0" sz="16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7254367" y="515492"/>
            <a:ext cx="3345179" cy="2997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1" u="none" strike="noStrike" kern="1200" cap="none" spc="-15" normalizeH="0" baseline="0" noProof="0" dirty="0">
                <a:ln>
                  <a:noFill/>
                </a:ln>
                <a:solidFill>
                  <a:prstClr val="black"/>
                </a:solidFill>
                <a:effectLst/>
                <a:uLnTx/>
                <a:uFillTx/>
                <a:latin typeface="Calibri"/>
                <a:ea typeface="+mn-ea"/>
                <a:cs typeface="Calibri"/>
              </a:rPr>
              <a:t>Contact</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Mail</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a:t>
            </a:r>
            <a:r>
              <a:rPr kumimoji="0" sz="1800" b="0" i="1" u="none" strike="noStrike" kern="1200" cap="none" spc="10"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hlinkClick r:id="rId2"/>
              </a:rPr>
              <a:t>franck.tison@inrae.fr</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7" name="object 7"/>
          <p:cNvSpPr txBox="1"/>
          <p:nvPr/>
        </p:nvSpPr>
        <p:spPr>
          <a:xfrm>
            <a:off x="238150" y="370077"/>
            <a:ext cx="3399790" cy="5137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15" normalizeH="0" baseline="0" noProof="0" dirty="0">
                <a:ln>
                  <a:noFill/>
                </a:ln>
                <a:solidFill>
                  <a:prstClr val="black"/>
                </a:solidFill>
                <a:effectLst/>
                <a:uLnTx/>
                <a:uFillTx/>
                <a:latin typeface="Calibri"/>
                <a:ea typeface="+mn-ea"/>
                <a:cs typeface="Calibri"/>
              </a:rPr>
              <a:t>Présentation</a:t>
            </a:r>
            <a:r>
              <a:rPr kumimoji="0" sz="3200" b="1" i="0" u="none" strike="noStrike" kern="1200" cap="none" spc="-40" normalizeH="0" baseline="0" noProof="0" dirty="0">
                <a:ln>
                  <a:noFill/>
                </a:ln>
                <a:solidFill>
                  <a:prstClr val="black"/>
                </a:solidFill>
                <a:effectLst/>
                <a:uLnTx/>
                <a:uFillTx/>
                <a:latin typeface="Calibri"/>
                <a:ea typeface="+mn-ea"/>
                <a:cs typeface="Calibri"/>
              </a:rPr>
              <a:t> </a:t>
            </a:r>
            <a:r>
              <a:rPr kumimoji="0" sz="3200" b="1" i="0" u="none" strike="noStrike" kern="1200" cap="none" spc="0" normalizeH="0" baseline="0" noProof="0" dirty="0">
                <a:ln>
                  <a:noFill/>
                </a:ln>
                <a:solidFill>
                  <a:prstClr val="black"/>
                </a:solidFill>
                <a:effectLst/>
                <a:uLnTx/>
                <a:uFillTx/>
                <a:latin typeface="Calibri"/>
                <a:ea typeface="+mn-ea"/>
                <a:cs typeface="Calibri"/>
              </a:rPr>
              <a:t>du</a:t>
            </a:r>
            <a:r>
              <a:rPr kumimoji="0" sz="3200" b="1" i="0" u="none" strike="noStrike" kern="1200" cap="none" spc="-75" normalizeH="0" baseline="0" noProof="0" dirty="0">
                <a:ln>
                  <a:noFill/>
                </a:ln>
                <a:solidFill>
                  <a:prstClr val="black"/>
                </a:solidFill>
                <a:effectLst/>
                <a:uLnTx/>
                <a:uFillTx/>
                <a:latin typeface="Calibri"/>
                <a:ea typeface="+mn-ea"/>
                <a:cs typeface="Calibri"/>
              </a:rPr>
              <a:t> </a:t>
            </a:r>
            <a:r>
              <a:rPr kumimoji="0" sz="3200" b="1" i="0" u="none" strike="noStrike" kern="1200" cap="none" spc="-5" normalizeH="0" baseline="0" noProof="0" dirty="0">
                <a:ln>
                  <a:noFill/>
                </a:ln>
                <a:solidFill>
                  <a:prstClr val="black"/>
                </a:solidFill>
                <a:effectLst/>
                <a:uLnTx/>
                <a:uFillTx/>
                <a:latin typeface="Calibri"/>
                <a:ea typeface="+mn-ea"/>
                <a:cs typeface="Calibri"/>
              </a:rPr>
              <a:t>site</a:t>
            </a:r>
            <a:endParaRPr kumimoji="0" sz="32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8" name="object 8"/>
          <p:cNvGrpSpPr/>
          <p:nvPr/>
        </p:nvGrpSpPr>
        <p:grpSpPr>
          <a:xfrm>
            <a:off x="2295144" y="6156959"/>
            <a:ext cx="9897110" cy="701040"/>
            <a:chOff x="2295144" y="6156959"/>
            <a:chExt cx="9897110" cy="701040"/>
          </a:xfrm>
        </p:grpSpPr>
        <p:pic>
          <p:nvPicPr>
            <p:cNvPr id="9" name="object 9"/>
            <p:cNvPicPr/>
            <p:nvPr/>
          </p:nvPicPr>
          <p:blipFill>
            <a:blip r:embed="rId3" cstate="print"/>
            <a:stretch>
              <a:fillRect/>
            </a:stretch>
          </p:blipFill>
          <p:spPr>
            <a:xfrm>
              <a:off x="2456685" y="6240709"/>
              <a:ext cx="9735314" cy="617288"/>
            </a:xfrm>
            <a:prstGeom prst="rect">
              <a:avLst/>
            </a:prstGeom>
          </p:spPr>
        </p:pic>
        <p:pic>
          <p:nvPicPr>
            <p:cNvPr id="10" name="object 10"/>
            <p:cNvPicPr/>
            <p:nvPr/>
          </p:nvPicPr>
          <p:blipFill>
            <a:blip r:embed="rId4" cstate="print"/>
            <a:stretch>
              <a:fillRect/>
            </a:stretch>
          </p:blipFill>
          <p:spPr>
            <a:xfrm>
              <a:off x="2295144" y="6156959"/>
              <a:ext cx="5844539" cy="701038"/>
            </a:xfrm>
            <a:prstGeom prst="rect">
              <a:avLst/>
            </a:prstGeom>
          </p:spPr>
        </p:pic>
        <p:pic>
          <p:nvPicPr>
            <p:cNvPr id="11" name="object 11"/>
            <p:cNvPicPr/>
            <p:nvPr/>
          </p:nvPicPr>
          <p:blipFill>
            <a:blip r:embed="rId5" cstate="print"/>
            <a:stretch>
              <a:fillRect/>
            </a:stretch>
          </p:blipFill>
          <p:spPr>
            <a:xfrm>
              <a:off x="2506980" y="6271259"/>
              <a:ext cx="9685020" cy="585216"/>
            </a:xfrm>
            <a:prstGeom prst="rect">
              <a:avLst/>
            </a:prstGeom>
          </p:spPr>
        </p:pic>
      </p:grpSp>
      <p:pic>
        <p:nvPicPr>
          <p:cNvPr id="12" name="object 12"/>
          <p:cNvPicPr/>
          <p:nvPr/>
        </p:nvPicPr>
        <p:blipFill>
          <a:blip r:embed="rId6" cstate="print"/>
          <a:stretch>
            <a:fillRect/>
          </a:stretch>
        </p:blipFill>
        <p:spPr>
          <a:xfrm>
            <a:off x="252710" y="6240778"/>
            <a:ext cx="681793" cy="609599"/>
          </a:xfrm>
          <a:prstGeom prst="rect">
            <a:avLst/>
          </a:prstGeom>
        </p:spPr>
      </p:pic>
      <p:pic>
        <p:nvPicPr>
          <p:cNvPr id="13" name="object 13"/>
          <p:cNvPicPr/>
          <p:nvPr/>
        </p:nvPicPr>
        <p:blipFill>
          <a:blip r:embed="rId7" cstate="print"/>
          <a:stretch>
            <a:fillRect/>
          </a:stretch>
        </p:blipFill>
        <p:spPr>
          <a:xfrm>
            <a:off x="1098004" y="6359916"/>
            <a:ext cx="1140915" cy="344884"/>
          </a:xfrm>
          <a:prstGeom prst="rect">
            <a:avLst/>
          </a:prstGeom>
        </p:spPr>
      </p:pic>
      <p:sp>
        <p:nvSpPr>
          <p:cNvPr id="14" name="object 14"/>
          <p:cNvSpPr txBox="1"/>
          <p:nvPr/>
        </p:nvSpPr>
        <p:spPr>
          <a:xfrm>
            <a:off x="6899147" y="1027175"/>
            <a:ext cx="4754880" cy="5078095"/>
          </a:xfrm>
          <a:prstGeom prst="rect">
            <a:avLst/>
          </a:prstGeom>
          <a:ln w="9144">
            <a:solidFill>
              <a:srgbClr val="000000"/>
            </a:solidFill>
          </a:ln>
        </p:spPr>
        <p:txBody>
          <a:bodyPr vert="horz" wrap="square" lIns="0" tIns="30480" rIns="0" bIns="0" rtlCol="0">
            <a:spAutoFit/>
          </a:bodyPr>
          <a:lstStyle/>
          <a:p>
            <a:pPr marL="1905" marR="0" lvl="0" indent="0" algn="ctr" defTabSz="914400" rtl="0" eaLnBrk="1" fontAlgn="auto" latinLnBrk="0" hangingPunct="1">
              <a:lnSpc>
                <a:spcPct val="100000"/>
              </a:lnSpc>
              <a:spcBef>
                <a:spcPts val="240"/>
              </a:spcBef>
              <a:spcAft>
                <a:spcPts val="0"/>
              </a:spcAft>
              <a:buClrTx/>
              <a:buSzTx/>
              <a:buFontTx/>
              <a:buNone/>
              <a:tabLst/>
              <a:defRPr/>
            </a:pPr>
            <a:r>
              <a:rPr kumimoji="0" sz="1800" b="0" i="0" u="none" strike="noStrike" kern="1200" cap="none" spc="-10" normalizeH="0" baseline="0" noProof="0" dirty="0">
                <a:ln>
                  <a:noFill/>
                </a:ln>
                <a:solidFill>
                  <a:prstClr val="black"/>
                </a:solidFill>
                <a:effectLst/>
                <a:uLnTx/>
                <a:uFillTx/>
                <a:latin typeface="Calibri"/>
                <a:ea typeface="+mn-ea"/>
                <a:cs typeface="Calibri"/>
              </a:rPr>
              <a:t>Photo(s)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15" name="object 15"/>
          <p:cNvPicPr/>
          <p:nvPr/>
        </p:nvPicPr>
        <p:blipFill>
          <a:blip r:embed="rId8" cstate="print"/>
          <a:stretch>
            <a:fillRect/>
          </a:stretch>
        </p:blipFill>
        <p:spPr>
          <a:xfrm>
            <a:off x="7014971" y="1098803"/>
            <a:ext cx="4639056" cy="2663952"/>
          </a:xfrm>
          <a:prstGeom prst="rect">
            <a:avLst/>
          </a:prstGeom>
        </p:spPr>
      </p:pic>
      <p:pic>
        <p:nvPicPr>
          <p:cNvPr id="16" name="object 16"/>
          <p:cNvPicPr/>
          <p:nvPr/>
        </p:nvPicPr>
        <p:blipFill>
          <a:blip r:embed="rId9" cstate="print"/>
          <a:stretch>
            <a:fillRect/>
          </a:stretch>
        </p:blipFill>
        <p:spPr>
          <a:xfrm>
            <a:off x="7077456" y="3846576"/>
            <a:ext cx="4514088" cy="2150364"/>
          </a:xfrm>
          <a:prstGeom prst="rect">
            <a:avLst/>
          </a:prstGeom>
        </p:spPr>
      </p:pic>
      <p:sp>
        <p:nvSpPr>
          <p:cNvPr id="17" name="object 17"/>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145"/>
              </a:lnSpc>
              <a:spcBef>
                <a:spcPts val="0"/>
              </a:spcBef>
              <a:spcAft>
                <a:spcPts val="0"/>
              </a:spcAft>
              <a:buClrTx/>
              <a:buSzTx/>
              <a:buFontTx/>
              <a:buNone/>
              <a:tabLst/>
              <a:defRPr/>
            </a:pPr>
            <a:r>
              <a:rPr kumimoji="0" sz="3200" b="0" i="0" u="none" strike="noStrike" kern="1200" cap="none" spc="-10" normalizeH="0" baseline="0" noProof="0" dirty="0">
                <a:ln>
                  <a:noFill/>
                </a:ln>
                <a:solidFill>
                  <a:prstClr val="white"/>
                </a:solidFill>
                <a:effectLst/>
                <a:uLnTx/>
                <a:uFillTx/>
                <a:latin typeface="Calibri"/>
                <a:ea typeface="+mn-ea"/>
                <a:cs typeface="Calibri"/>
              </a:rPr>
              <a:t>Avignon</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5"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Site</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25" normalizeH="0" baseline="0" noProof="0" dirty="0">
                <a:ln>
                  <a:noFill/>
                </a:ln>
                <a:solidFill>
                  <a:prstClr val="white"/>
                </a:solidFill>
                <a:effectLst/>
                <a:uLnTx/>
                <a:uFillTx/>
                <a:latin typeface="Calibri"/>
                <a:ea typeface="+mn-ea"/>
                <a:cs typeface="Calibri"/>
              </a:rPr>
              <a:t>Atelier</a:t>
            </a:r>
            <a:r>
              <a:rPr kumimoji="0" sz="3200" b="0" i="0" u="none" strike="noStrike" kern="1200" cap="none" spc="10"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Fontanille</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8965"/>
            <a:ext cx="328295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Réseau</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Lysimétrique</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français</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PC2</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4539354" y="8965"/>
            <a:ext cx="261874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srgbClr val="FFFFFF"/>
                </a:solidFill>
                <a:effectLst/>
                <a:uLnTx/>
                <a:uFillTx/>
                <a:latin typeface="Calibri"/>
                <a:ea typeface="+mn-ea"/>
                <a:cs typeface="Calibri"/>
              </a:rPr>
              <a:t>Workshop</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7-8</a:t>
            </a:r>
            <a:r>
              <a:rPr kumimoji="0" sz="1800" b="0" i="0" u="none" strike="noStrike" kern="1200" cap="none" spc="-2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octobre</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2024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1481307" y="8965"/>
            <a:ext cx="46863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45" normalizeH="0" baseline="0" noProof="0" dirty="0">
                <a:ln>
                  <a:noFill/>
                </a:ln>
                <a:solidFill>
                  <a:srgbClr val="FFFFFF"/>
                </a:solidFill>
                <a:effectLst/>
                <a:uLnTx/>
                <a:uFillTx/>
                <a:latin typeface="Calibri"/>
                <a:ea typeface="+mn-ea"/>
                <a:cs typeface="Calibri"/>
              </a:rPr>
              <a:t>P</a:t>
            </a:r>
            <a:r>
              <a:rPr kumimoji="0" sz="1800" b="0" i="0" u="none" strike="noStrike" kern="1200" cap="none" spc="0" normalizeH="0" baseline="0" noProof="0" dirty="0">
                <a:ln>
                  <a:noFill/>
                </a:ln>
                <a:solidFill>
                  <a:srgbClr val="FFFFFF"/>
                </a:solidFill>
                <a:effectLst/>
                <a:uLnTx/>
                <a:uFillTx/>
                <a:latin typeface="Calibri"/>
                <a:ea typeface="+mn-ea"/>
                <a:cs typeface="Calibri"/>
              </a:rPr>
              <a:t>ar</a:t>
            </a:r>
            <a:r>
              <a:rPr kumimoji="0" sz="1800" b="0" i="0" u="none" strike="noStrike" kern="1200" cap="none" spc="-15" normalizeH="0" baseline="0" noProof="0" dirty="0">
                <a:ln>
                  <a:noFill/>
                </a:ln>
                <a:solidFill>
                  <a:srgbClr val="FFFFFF"/>
                </a:solidFill>
                <a:effectLst/>
                <a:uLnTx/>
                <a:uFillTx/>
                <a:latin typeface="Calibri"/>
                <a:ea typeface="+mn-ea"/>
                <a:cs typeface="Calibri"/>
              </a:rPr>
              <a:t>i</a:t>
            </a:r>
            <a:r>
              <a:rPr kumimoji="0" sz="1800" b="0" i="0" u="none" strike="noStrike" kern="1200" cap="none" spc="0" normalizeH="0" baseline="0" noProof="0" dirty="0">
                <a:ln>
                  <a:noFill/>
                </a:ln>
                <a:solidFill>
                  <a:srgbClr val="FFFFFF"/>
                </a:solidFill>
                <a:effectLst/>
                <a:uLnTx/>
                <a:uFillTx/>
                <a:latin typeface="Calibri"/>
                <a:ea typeface="+mn-ea"/>
                <a:cs typeface="Calibri"/>
              </a:rPr>
              <a: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52196" y="463422"/>
            <a:ext cx="3091815" cy="5137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10" normalizeH="0" baseline="0" noProof="0" dirty="0">
                <a:ln>
                  <a:noFill/>
                </a:ln>
                <a:solidFill>
                  <a:prstClr val="black"/>
                </a:solidFill>
                <a:effectLst/>
                <a:uLnTx/>
                <a:uFillTx/>
                <a:latin typeface="Calibri"/>
                <a:ea typeface="+mn-ea"/>
                <a:cs typeface="Calibri"/>
              </a:rPr>
              <a:t>Cadre</a:t>
            </a:r>
            <a:r>
              <a:rPr kumimoji="0" sz="3200" b="1" i="0" u="none" strike="noStrike" kern="1200" cap="none" spc="-45" normalizeH="0" baseline="0" noProof="0" dirty="0">
                <a:ln>
                  <a:noFill/>
                </a:ln>
                <a:solidFill>
                  <a:prstClr val="black"/>
                </a:solidFill>
                <a:effectLst/>
                <a:uLnTx/>
                <a:uFillTx/>
                <a:latin typeface="Calibri"/>
                <a:ea typeface="+mn-ea"/>
                <a:cs typeface="Calibri"/>
              </a:rPr>
              <a:t> </a:t>
            </a:r>
            <a:r>
              <a:rPr kumimoji="0" sz="3200" b="1" i="0" u="none" strike="noStrike" kern="1200" cap="none" spc="-5" normalizeH="0" baseline="0" noProof="0" dirty="0">
                <a:ln>
                  <a:noFill/>
                </a:ln>
                <a:solidFill>
                  <a:prstClr val="black"/>
                </a:solidFill>
                <a:effectLst/>
                <a:uLnTx/>
                <a:uFillTx/>
                <a:latin typeface="Calibri"/>
                <a:ea typeface="+mn-ea"/>
                <a:cs typeface="Calibri"/>
              </a:rPr>
              <a:t>Scientifique</a:t>
            </a:r>
            <a:endParaRPr kumimoji="0" sz="3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230124" y="1376172"/>
            <a:ext cx="11727180" cy="2194560"/>
          </a:xfrm>
          <a:custGeom>
            <a:avLst/>
            <a:gdLst/>
            <a:ahLst/>
            <a:cxnLst/>
            <a:rect l="l" t="t" r="r" b="b"/>
            <a:pathLst>
              <a:path w="11727180" h="2194560">
                <a:moveTo>
                  <a:pt x="11727180" y="0"/>
                </a:moveTo>
                <a:lnTo>
                  <a:pt x="0" y="0"/>
                </a:lnTo>
                <a:lnTo>
                  <a:pt x="0" y="2194560"/>
                </a:lnTo>
                <a:lnTo>
                  <a:pt x="11727180" y="2194560"/>
                </a:lnTo>
                <a:lnTo>
                  <a:pt x="11727180" y="0"/>
                </a:lnTo>
                <a:close/>
              </a:path>
            </a:pathLst>
          </a:custGeom>
          <a:solidFill>
            <a:srgbClr val="CFDF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308863" y="1392681"/>
            <a:ext cx="11490325" cy="1880870"/>
          </a:xfrm>
          <a:prstGeom prst="rect">
            <a:avLst/>
          </a:prstGeom>
        </p:spPr>
        <p:txBody>
          <a:bodyPr vert="horz" wrap="square" lIns="0" tIns="12065" rIns="0" bIns="0" rtlCol="0">
            <a:spAutoFit/>
          </a:bodyPr>
          <a:lstStyle/>
          <a:p>
            <a:pPr marL="12700" marR="0" lvl="0" indent="0" algn="l" defTabSz="914400" rtl="0" eaLnBrk="1" fontAlgn="auto" latinLnBrk="0" hangingPunct="1">
              <a:lnSpc>
                <a:spcPts val="2445"/>
              </a:lnSpc>
              <a:spcBef>
                <a:spcPts val="95"/>
              </a:spcBef>
              <a:spcAft>
                <a:spcPts val="0"/>
              </a:spcAft>
              <a:buClrTx/>
              <a:buSzTx/>
              <a:buFontTx/>
              <a:buNone/>
              <a:tabLst/>
              <a:defRPr/>
            </a:pPr>
            <a:r>
              <a:rPr kumimoji="0" sz="2200" b="1" i="1" u="none" strike="noStrike" kern="1200" cap="none" spc="-20" normalizeH="0" baseline="0" noProof="0" dirty="0">
                <a:ln>
                  <a:noFill/>
                </a:ln>
                <a:solidFill>
                  <a:srgbClr val="532804"/>
                </a:solidFill>
                <a:effectLst/>
                <a:uLnTx/>
                <a:uFillTx/>
                <a:latin typeface="Calibri"/>
                <a:ea typeface="+mn-ea"/>
                <a:cs typeface="Calibri"/>
              </a:rPr>
              <a:t>Contexte</a:t>
            </a:r>
            <a:r>
              <a:rPr kumimoji="0" sz="2200" b="1" i="1" u="none" strike="noStrike" kern="1200" cap="none" spc="0" normalizeH="0" baseline="0" noProof="0" dirty="0">
                <a:ln>
                  <a:noFill/>
                </a:ln>
                <a:solidFill>
                  <a:srgbClr val="532804"/>
                </a:solidFill>
                <a:effectLst/>
                <a:uLnTx/>
                <a:uFillTx/>
                <a:latin typeface="Calibri"/>
                <a:ea typeface="+mn-ea"/>
                <a:cs typeface="Calibri"/>
              </a:rPr>
              <a:t> </a:t>
            </a:r>
            <a:r>
              <a:rPr kumimoji="0" sz="2200" b="1" i="1" u="none" strike="noStrike" kern="1200" cap="none" spc="-10" normalizeH="0" baseline="0" noProof="0" dirty="0">
                <a:ln>
                  <a:noFill/>
                </a:ln>
                <a:solidFill>
                  <a:srgbClr val="532804"/>
                </a:solidFill>
                <a:effectLst/>
                <a:uLnTx/>
                <a:uFillTx/>
                <a:latin typeface="Calibri"/>
                <a:ea typeface="+mn-ea"/>
                <a:cs typeface="Calibri"/>
              </a:rPr>
              <a:t>(historique)</a:t>
            </a:r>
            <a:r>
              <a:rPr kumimoji="0" sz="2200" b="1" i="1" u="none" strike="noStrike" kern="1200" cap="none" spc="-15"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5080" lvl="0" indent="0" algn="l" defTabSz="914400" rtl="0" eaLnBrk="1" fontAlgn="auto" latinLnBrk="0" hangingPunct="1">
              <a:lnSpc>
                <a:spcPct val="78900"/>
              </a:lnSpc>
              <a:spcBef>
                <a:spcPts val="260"/>
              </a:spcBef>
              <a:spcAft>
                <a:spcPts val="0"/>
              </a:spcAft>
              <a:buClrTx/>
              <a:buSzTx/>
              <a:buFontTx/>
              <a:buNone/>
              <a:tabLst/>
              <a:defRPr/>
            </a:pPr>
            <a:r>
              <a:rPr kumimoji="0" sz="1800" b="0" i="0" u="none" strike="noStrike" kern="1200" cap="none" spc="-10" normalizeH="0" baseline="0" noProof="0" dirty="0">
                <a:ln>
                  <a:noFill/>
                </a:ln>
                <a:solidFill>
                  <a:srgbClr val="532804"/>
                </a:solidFill>
                <a:effectLst/>
                <a:uLnTx/>
                <a:uFillTx/>
                <a:latin typeface="Calibri"/>
                <a:ea typeface="+mn-ea"/>
                <a:cs typeface="Calibri"/>
              </a:rPr>
              <a:t>Construction</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en</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2000</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d’un</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lysimètre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de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grande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taille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autour</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d’un</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sol</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non</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remanié</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(5</a:t>
            </a:r>
            <a:r>
              <a:rPr kumimoji="0" sz="1800" b="0" i="0" u="none" strike="noStrike" kern="1200" cap="none" spc="0" normalizeH="0" baseline="0" noProof="0" dirty="0">
                <a:ln>
                  <a:noFill/>
                </a:ln>
                <a:solidFill>
                  <a:srgbClr val="532804"/>
                </a:solidFill>
                <a:effectLst/>
                <a:uLnTx/>
                <a:uFillTx/>
                <a:latin typeface="Calibri"/>
                <a:ea typeface="+mn-ea"/>
                <a:cs typeface="Calibri"/>
              </a:rPr>
              <a:t> m²</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x</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2</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m</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prof)</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dédié</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à</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25" normalizeH="0" baseline="0" noProof="0" dirty="0">
                <a:ln>
                  <a:noFill/>
                </a:ln>
                <a:solidFill>
                  <a:srgbClr val="532804"/>
                </a:solidFill>
                <a:effectLst/>
                <a:uLnTx/>
                <a:uFillTx/>
                <a:latin typeface="Calibri"/>
                <a:ea typeface="+mn-ea"/>
                <a:cs typeface="Calibri"/>
              </a:rPr>
              <a:t>l’étude</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des </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écoulements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préférentiels</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en</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contexte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méditerranéen,</a:t>
            </a:r>
            <a:r>
              <a:rPr kumimoji="0" sz="1800" b="0" i="0" u="none" strike="noStrike" kern="1200" cap="none" spc="4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de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la </a:t>
            </a:r>
            <a:r>
              <a:rPr kumimoji="0" sz="1800" b="0" i="0" u="none" strike="noStrike" kern="1200" cap="none" spc="-10" normalizeH="0" baseline="0" noProof="0" dirty="0">
                <a:ln>
                  <a:noFill/>
                </a:ln>
                <a:solidFill>
                  <a:srgbClr val="532804"/>
                </a:solidFill>
                <a:effectLst/>
                <a:uLnTx/>
                <a:uFillTx/>
                <a:latin typeface="Calibri"/>
                <a:ea typeface="+mn-ea"/>
                <a:cs typeface="Calibri"/>
              </a:rPr>
              <a:t>recharge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nappes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et</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aux</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développements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méthodologiques </a:t>
            </a:r>
            <a:r>
              <a:rPr kumimoji="0" sz="1800" b="0" i="0" u="none" strike="noStrike" kern="1200" cap="none" spc="-39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en</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hydrogéophysique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et</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traçage.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50"/>
              </a:spcBef>
              <a:spcAft>
                <a:spcPts val="0"/>
              </a:spcAft>
              <a:buClrTx/>
              <a:buSzTx/>
              <a:buFontTx/>
              <a:buNone/>
              <a:tabLst/>
              <a:defRPr/>
            </a:pPr>
            <a:endParaRPr kumimoji="0" sz="1350" b="0" i="0" u="none" strike="noStrike" kern="1200" cap="none" spc="0" normalizeH="0" baseline="0" noProof="0">
              <a:ln>
                <a:noFill/>
              </a:ln>
              <a:solidFill>
                <a:prstClr val="black"/>
              </a:solidFill>
              <a:effectLst/>
              <a:uLnTx/>
              <a:uFillTx/>
              <a:latin typeface="Calibri"/>
              <a:ea typeface="+mn-ea"/>
              <a:cs typeface="Calibri"/>
            </a:endParaRPr>
          </a:p>
          <a:p>
            <a:pPr marL="12700" marR="124460" lvl="0" indent="0" algn="l" defTabSz="914400" rtl="0" eaLnBrk="1" fontAlgn="auto" latinLnBrk="0" hangingPunct="1">
              <a:lnSpc>
                <a:spcPct val="78600"/>
              </a:lnSpc>
              <a:spcBef>
                <a:spcPts val="5"/>
              </a:spcBef>
              <a:spcAft>
                <a:spcPts val="0"/>
              </a:spcAft>
              <a:buClrTx/>
              <a:buSzTx/>
              <a:buFontTx/>
              <a:buNone/>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Le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lysimètre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est</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associé</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à</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une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parcelle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agricole</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0.6</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ha</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adjacente.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Une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nappe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alluviale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d’accompagnement</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la</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Durance </a:t>
            </a:r>
            <a:r>
              <a:rPr kumimoji="0" sz="1800" b="0" i="0" u="none" strike="noStrike" kern="1200" cap="none" spc="-39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est</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présente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à</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faible</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profondeur</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et</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est</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suivie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(10</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piézomètres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pour</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mesures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et</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prélèvements,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sondes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multi-paramètres </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haute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fréquence).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Une </a:t>
            </a:r>
            <a:r>
              <a:rPr kumimoji="0" sz="1800" b="0" i="0" u="none" strike="noStrike" kern="1200" cap="none" spc="-15" normalizeH="0" baseline="0" noProof="0" dirty="0">
                <a:ln>
                  <a:noFill/>
                </a:ln>
                <a:solidFill>
                  <a:srgbClr val="532804"/>
                </a:solidFill>
                <a:effectLst/>
                <a:uLnTx/>
                <a:uFillTx/>
                <a:latin typeface="Calibri"/>
                <a:ea typeface="+mn-ea"/>
                <a:cs typeface="Calibri"/>
              </a:rPr>
              <a:t>station</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météo</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INRAE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est</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présente</a:t>
            </a:r>
            <a:r>
              <a:rPr kumimoji="0" sz="1800" b="0" i="0" u="none" strike="noStrike" kern="1200" cap="none" spc="0" normalizeH="0" baseline="0" noProof="0" dirty="0">
                <a:ln>
                  <a:noFill/>
                </a:ln>
                <a:solidFill>
                  <a:srgbClr val="532804"/>
                </a:solidFill>
                <a:effectLst/>
                <a:uLnTx/>
                <a:uFillTx/>
                <a:latin typeface="Calibri"/>
                <a:ea typeface="+mn-ea"/>
                <a:cs typeface="Calibri"/>
              </a:rPr>
              <a:t> sur</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site.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8" name="object 8"/>
          <p:cNvSpPr txBox="1"/>
          <p:nvPr/>
        </p:nvSpPr>
        <p:spPr>
          <a:xfrm>
            <a:off x="230124" y="3704844"/>
            <a:ext cx="11727180" cy="2094230"/>
          </a:xfrm>
          <a:prstGeom prst="rect">
            <a:avLst/>
          </a:prstGeom>
          <a:solidFill>
            <a:srgbClr val="CFDFEA"/>
          </a:solidFill>
        </p:spPr>
        <p:txBody>
          <a:bodyPr vert="horz" wrap="square" lIns="0" tIns="29845" rIns="0" bIns="0" rtlCol="0">
            <a:spAutoFit/>
          </a:bodyPr>
          <a:lstStyle/>
          <a:p>
            <a:pPr marL="90805" marR="0" lvl="0" indent="0" algn="l" defTabSz="914400" rtl="0" eaLnBrk="1" fontAlgn="auto" latinLnBrk="0" hangingPunct="1">
              <a:lnSpc>
                <a:spcPct val="100000"/>
              </a:lnSpc>
              <a:spcBef>
                <a:spcPts val="235"/>
              </a:spcBef>
              <a:spcAft>
                <a:spcPts val="0"/>
              </a:spcAft>
              <a:buClrTx/>
              <a:buSzTx/>
              <a:buFontTx/>
              <a:buNone/>
              <a:tabLst/>
              <a:defRPr/>
            </a:pPr>
            <a:r>
              <a:rPr kumimoji="0" sz="2200" b="1" i="1" u="none" strike="noStrike" kern="1200" cap="none" spc="-5" normalizeH="0" baseline="0" noProof="0" dirty="0">
                <a:ln>
                  <a:noFill/>
                </a:ln>
                <a:solidFill>
                  <a:srgbClr val="532804"/>
                </a:solidFill>
                <a:effectLst/>
                <a:uLnTx/>
                <a:uFillTx/>
                <a:latin typeface="Calibri"/>
                <a:ea typeface="+mn-ea"/>
                <a:cs typeface="Calibri"/>
              </a:rPr>
              <a:t>Objectifs </a:t>
            </a:r>
            <a:r>
              <a:rPr kumimoji="0" sz="2200" b="1" i="1" u="none" strike="noStrike" kern="1200" cap="none" spc="-10" normalizeH="0" baseline="0" noProof="0" dirty="0">
                <a:ln>
                  <a:noFill/>
                </a:ln>
                <a:solidFill>
                  <a:srgbClr val="532804"/>
                </a:solidFill>
                <a:effectLst/>
                <a:uLnTx/>
                <a:uFillTx/>
                <a:latin typeface="Calibri"/>
                <a:ea typeface="+mn-ea"/>
                <a:cs typeface="Calibri"/>
              </a:rPr>
              <a:t>scientifiques</a:t>
            </a:r>
            <a:r>
              <a:rPr kumimoji="0" sz="2200" b="1" i="1" u="none" strike="noStrike" kern="1200" cap="none" spc="-15"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655" algn="l" defTabSz="914400" rtl="0" eaLnBrk="1" fontAlgn="auto" latinLnBrk="0" hangingPunct="1">
              <a:lnSpc>
                <a:spcPct val="100000"/>
              </a:lnSpc>
              <a:spcBef>
                <a:spcPts val="20"/>
              </a:spcBef>
              <a:spcAft>
                <a:spcPts val="0"/>
              </a:spcAft>
              <a:buClrTx/>
              <a:buSzTx/>
              <a:buFontTx/>
              <a:buChar char="-"/>
              <a:tabLst>
                <a:tab pos="377825" algn="l"/>
                <a:tab pos="378460" algn="l"/>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Objectif</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global</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comprendre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les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différents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processus de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recharge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et </a:t>
            </a:r>
            <a:r>
              <a:rPr kumimoji="0" sz="1800" b="0" i="0" u="none" strike="noStrike" kern="1200" cap="none" spc="-5" normalizeH="0" baseline="0" noProof="0" dirty="0">
                <a:ln>
                  <a:noFill/>
                </a:ln>
                <a:solidFill>
                  <a:srgbClr val="532804"/>
                </a:solidFill>
                <a:effectLst/>
                <a:uLnTx/>
                <a:uFillTx/>
                <a:latin typeface="Calibri"/>
                <a:ea typeface="+mn-ea"/>
                <a:cs typeface="Calibri"/>
              </a:rPr>
              <a:t>les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interactions</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surface-nappe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655" algn="l" defTabSz="914400" rtl="0" eaLnBrk="1" fontAlgn="auto" latinLnBrk="0" hangingPunct="1">
              <a:lnSpc>
                <a:spcPct val="100000"/>
              </a:lnSpc>
              <a:spcBef>
                <a:spcPts val="0"/>
              </a:spcBef>
              <a:spcAft>
                <a:spcPts val="0"/>
              </a:spcAft>
              <a:buClrTx/>
              <a:buSzTx/>
              <a:buFontTx/>
              <a:buChar char="-"/>
              <a:tabLst>
                <a:tab pos="377825" algn="l"/>
                <a:tab pos="378460" algn="l"/>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Etudier</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les</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mécanismes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d’écoulements</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préférentiels</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dans les</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sols et</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leur</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contribution</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à</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la</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recharge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locale</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aquifères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7825"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surface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655" algn="l" defTabSz="914400" rtl="0" eaLnBrk="1" fontAlgn="auto" latinLnBrk="0" hangingPunct="1">
              <a:lnSpc>
                <a:spcPct val="100000"/>
              </a:lnSpc>
              <a:spcBef>
                <a:spcPts val="0"/>
              </a:spcBef>
              <a:spcAft>
                <a:spcPts val="0"/>
              </a:spcAft>
              <a:buClrTx/>
              <a:buSzTx/>
              <a:buFontTx/>
              <a:buChar char="-"/>
              <a:tabLst>
                <a:tab pos="377825" algn="l"/>
                <a:tab pos="378460" algn="l"/>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Développer</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des</a:t>
            </a:r>
            <a:r>
              <a:rPr kumimoji="0" sz="1800" b="0" i="0" u="none" strike="noStrike" kern="1200" cap="none" spc="0" normalizeH="0" baseline="0" noProof="0" dirty="0">
                <a:ln>
                  <a:noFill/>
                </a:ln>
                <a:solidFill>
                  <a:srgbClr val="532804"/>
                </a:solidFill>
                <a:effectLst/>
                <a:uLnTx/>
                <a:uFillTx/>
                <a:latin typeface="Calibri"/>
                <a:ea typeface="+mn-ea"/>
                <a:cs typeface="Calibri"/>
              </a:rPr>
              <a:t> méthodes</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hydrogéophysiques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ou</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basées </a:t>
            </a:r>
            <a:r>
              <a:rPr kumimoji="0" sz="1800" b="0" i="0" u="none" strike="noStrike" kern="1200" cap="none" spc="-5" normalizeH="0" baseline="0" noProof="0" dirty="0">
                <a:ln>
                  <a:noFill/>
                </a:ln>
                <a:solidFill>
                  <a:srgbClr val="532804"/>
                </a:solidFill>
                <a:effectLst/>
                <a:uLnTx/>
                <a:uFillTx/>
                <a:latin typeface="Calibri"/>
                <a:ea typeface="+mn-ea"/>
                <a:cs typeface="Calibri"/>
              </a:rPr>
              <a:t>sur</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le</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traçage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pour</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caractériser</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les</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dynamiques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hydriques</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dans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7825"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la</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zone</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non</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saturée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et</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mécanismes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recharge,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377825" marR="0" lvl="0" indent="-287655" algn="l" defTabSz="914400" rtl="0" eaLnBrk="1" fontAlgn="auto" latinLnBrk="0" hangingPunct="1">
              <a:lnSpc>
                <a:spcPct val="100000"/>
              </a:lnSpc>
              <a:spcBef>
                <a:spcPts val="0"/>
              </a:spcBef>
              <a:spcAft>
                <a:spcPts val="0"/>
              </a:spcAft>
              <a:buClrTx/>
              <a:buSzTx/>
              <a:buFontTx/>
              <a:buChar char="-"/>
              <a:tabLst>
                <a:tab pos="377825" algn="l"/>
                <a:tab pos="378460" algn="l"/>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Etudier</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le</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transfert</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20" normalizeH="0" baseline="0" noProof="0" dirty="0">
                <a:ln>
                  <a:noFill/>
                </a:ln>
                <a:solidFill>
                  <a:srgbClr val="532804"/>
                </a:solidFill>
                <a:effectLst/>
                <a:uLnTx/>
                <a:uFillTx/>
                <a:latin typeface="Calibri"/>
                <a:ea typeface="+mn-ea"/>
                <a:cs typeface="Calibri"/>
              </a:rPr>
              <a:t>d’échelle</a:t>
            </a:r>
            <a:r>
              <a:rPr kumimoji="0" sz="1800" b="0" i="0" u="none" strike="noStrike" kern="1200" cap="none" spc="6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colonne-lysimètre-parcelle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9" name="object 9"/>
          <p:cNvGrpSpPr/>
          <p:nvPr/>
        </p:nvGrpSpPr>
        <p:grpSpPr>
          <a:xfrm>
            <a:off x="2295144" y="6156959"/>
            <a:ext cx="9897110" cy="701040"/>
            <a:chOff x="2295144" y="6156959"/>
            <a:chExt cx="9897110" cy="701040"/>
          </a:xfrm>
        </p:grpSpPr>
        <p:pic>
          <p:nvPicPr>
            <p:cNvPr id="10" name="object 10"/>
            <p:cNvPicPr/>
            <p:nvPr/>
          </p:nvPicPr>
          <p:blipFill>
            <a:blip r:embed="rId2" cstate="print"/>
            <a:stretch>
              <a:fillRect/>
            </a:stretch>
          </p:blipFill>
          <p:spPr>
            <a:xfrm>
              <a:off x="2456685" y="6240709"/>
              <a:ext cx="9735314" cy="617288"/>
            </a:xfrm>
            <a:prstGeom prst="rect">
              <a:avLst/>
            </a:prstGeom>
          </p:spPr>
        </p:pic>
        <p:pic>
          <p:nvPicPr>
            <p:cNvPr id="11" name="object 11"/>
            <p:cNvPicPr/>
            <p:nvPr/>
          </p:nvPicPr>
          <p:blipFill>
            <a:blip r:embed="rId3" cstate="print"/>
            <a:stretch>
              <a:fillRect/>
            </a:stretch>
          </p:blipFill>
          <p:spPr>
            <a:xfrm>
              <a:off x="2295144" y="6156959"/>
              <a:ext cx="5844539" cy="701038"/>
            </a:xfrm>
            <a:prstGeom prst="rect">
              <a:avLst/>
            </a:prstGeom>
          </p:spPr>
        </p:pic>
        <p:pic>
          <p:nvPicPr>
            <p:cNvPr id="12" name="object 12"/>
            <p:cNvPicPr/>
            <p:nvPr/>
          </p:nvPicPr>
          <p:blipFill>
            <a:blip r:embed="rId4" cstate="print"/>
            <a:stretch>
              <a:fillRect/>
            </a:stretch>
          </p:blipFill>
          <p:spPr>
            <a:xfrm>
              <a:off x="2506980" y="6271259"/>
              <a:ext cx="9685020" cy="585216"/>
            </a:xfrm>
            <a:prstGeom prst="rect">
              <a:avLst/>
            </a:prstGeom>
          </p:spPr>
        </p:pic>
      </p:grpSp>
      <p:pic>
        <p:nvPicPr>
          <p:cNvPr id="13" name="object 13"/>
          <p:cNvPicPr/>
          <p:nvPr/>
        </p:nvPicPr>
        <p:blipFill>
          <a:blip r:embed="rId5" cstate="print"/>
          <a:stretch>
            <a:fillRect/>
          </a:stretch>
        </p:blipFill>
        <p:spPr>
          <a:xfrm>
            <a:off x="252710" y="6240778"/>
            <a:ext cx="681793" cy="609599"/>
          </a:xfrm>
          <a:prstGeom prst="rect">
            <a:avLst/>
          </a:prstGeom>
        </p:spPr>
      </p:pic>
      <p:pic>
        <p:nvPicPr>
          <p:cNvPr id="14" name="object 14"/>
          <p:cNvPicPr/>
          <p:nvPr/>
        </p:nvPicPr>
        <p:blipFill>
          <a:blip r:embed="rId6" cstate="print"/>
          <a:stretch>
            <a:fillRect/>
          </a:stretch>
        </p:blipFill>
        <p:spPr>
          <a:xfrm>
            <a:off x="1098004" y="6359916"/>
            <a:ext cx="1140915" cy="344884"/>
          </a:xfrm>
          <a:prstGeom prst="rect">
            <a:avLst/>
          </a:prstGeom>
        </p:spPr>
      </p:pic>
      <p:sp>
        <p:nvSpPr>
          <p:cNvPr id="15" name="object 15"/>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145"/>
              </a:lnSpc>
              <a:spcBef>
                <a:spcPts val="0"/>
              </a:spcBef>
              <a:spcAft>
                <a:spcPts val="0"/>
              </a:spcAft>
              <a:buClrTx/>
              <a:buSzTx/>
              <a:buFontTx/>
              <a:buNone/>
              <a:tabLst/>
              <a:defRPr/>
            </a:pPr>
            <a:r>
              <a:rPr kumimoji="0" sz="3200" b="0" i="0" u="none" strike="noStrike" kern="1200" cap="none" spc="-10" normalizeH="0" baseline="0" noProof="0" dirty="0">
                <a:ln>
                  <a:noFill/>
                </a:ln>
                <a:solidFill>
                  <a:prstClr val="white"/>
                </a:solidFill>
                <a:effectLst/>
                <a:uLnTx/>
                <a:uFillTx/>
                <a:latin typeface="Calibri"/>
                <a:ea typeface="+mn-ea"/>
                <a:cs typeface="Calibri"/>
              </a:rPr>
              <a:t>Avignon</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5"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Site</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25" normalizeH="0" baseline="0" noProof="0" dirty="0">
                <a:ln>
                  <a:noFill/>
                </a:ln>
                <a:solidFill>
                  <a:prstClr val="white"/>
                </a:solidFill>
                <a:effectLst/>
                <a:uLnTx/>
                <a:uFillTx/>
                <a:latin typeface="Calibri"/>
                <a:ea typeface="+mn-ea"/>
                <a:cs typeface="Calibri"/>
              </a:rPr>
              <a:t>Atelier</a:t>
            </a:r>
            <a:r>
              <a:rPr kumimoji="0" sz="3200" b="0" i="0" u="none" strike="noStrike" kern="1200" cap="none" spc="10"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Fontanille</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8965"/>
            <a:ext cx="328295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Réseau</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Lysimétrique</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français</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PC2</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4539354" y="8965"/>
            <a:ext cx="261874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srgbClr val="FFFFFF"/>
                </a:solidFill>
                <a:effectLst/>
                <a:uLnTx/>
                <a:uFillTx/>
                <a:latin typeface="Calibri"/>
                <a:ea typeface="+mn-ea"/>
                <a:cs typeface="Calibri"/>
              </a:rPr>
              <a:t>Workshop</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7-8</a:t>
            </a:r>
            <a:r>
              <a:rPr kumimoji="0" sz="1800" b="0" i="0" u="none" strike="noStrike" kern="1200" cap="none" spc="-2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octobre</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2024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1481307" y="8965"/>
            <a:ext cx="46863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45" normalizeH="0" baseline="0" noProof="0" dirty="0">
                <a:ln>
                  <a:noFill/>
                </a:ln>
                <a:solidFill>
                  <a:srgbClr val="FFFFFF"/>
                </a:solidFill>
                <a:effectLst/>
                <a:uLnTx/>
                <a:uFillTx/>
                <a:latin typeface="Calibri"/>
                <a:ea typeface="+mn-ea"/>
                <a:cs typeface="Calibri"/>
              </a:rPr>
              <a:t>P</a:t>
            </a:r>
            <a:r>
              <a:rPr kumimoji="0" sz="1800" b="0" i="0" u="none" strike="noStrike" kern="1200" cap="none" spc="0" normalizeH="0" baseline="0" noProof="0" dirty="0">
                <a:ln>
                  <a:noFill/>
                </a:ln>
                <a:solidFill>
                  <a:srgbClr val="FFFFFF"/>
                </a:solidFill>
                <a:effectLst/>
                <a:uLnTx/>
                <a:uFillTx/>
                <a:latin typeface="Calibri"/>
                <a:ea typeface="+mn-ea"/>
                <a:cs typeface="Calibri"/>
              </a:rPr>
              <a:t>ar</a:t>
            </a:r>
            <a:r>
              <a:rPr kumimoji="0" sz="1800" b="0" i="0" u="none" strike="noStrike" kern="1200" cap="none" spc="-15" normalizeH="0" baseline="0" noProof="0" dirty="0">
                <a:ln>
                  <a:noFill/>
                </a:ln>
                <a:solidFill>
                  <a:srgbClr val="FFFFFF"/>
                </a:solidFill>
                <a:effectLst/>
                <a:uLnTx/>
                <a:uFillTx/>
                <a:latin typeface="Calibri"/>
                <a:ea typeface="+mn-ea"/>
                <a:cs typeface="Calibri"/>
              </a:rPr>
              <a:t>i</a:t>
            </a:r>
            <a:r>
              <a:rPr kumimoji="0" sz="1800" b="0" i="0" u="none" strike="noStrike" kern="1200" cap="none" spc="0" normalizeH="0" baseline="0" noProof="0" dirty="0">
                <a:ln>
                  <a:noFill/>
                </a:ln>
                <a:solidFill>
                  <a:srgbClr val="FFFFFF"/>
                </a:solidFill>
                <a:effectLst/>
                <a:uLnTx/>
                <a:uFillTx/>
                <a:latin typeface="Calibri"/>
                <a:ea typeface="+mn-ea"/>
                <a:cs typeface="Calibri"/>
              </a:rPr>
              <a: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36956" y="332358"/>
            <a:ext cx="3542665" cy="51371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3200" b="1" i="0" u="none" strike="noStrike" kern="1200" cap="none" spc="-10" normalizeH="0" baseline="0" noProof="0" dirty="0">
                <a:ln>
                  <a:noFill/>
                </a:ln>
                <a:solidFill>
                  <a:prstClr val="black"/>
                </a:solidFill>
                <a:effectLst/>
                <a:uLnTx/>
                <a:uFillTx/>
                <a:latin typeface="Calibri"/>
                <a:ea typeface="+mn-ea"/>
                <a:cs typeface="Calibri"/>
              </a:rPr>
              <a:t>Cadre</a:t>
            </a:r>
            <a:r>
              <a:rPr kumimoji="0" sz="3200" b="1" i="0" u="none" strike="noStrike" kern="1200" cap="none" spc="-85" normalizeH="0" baseline="0" noProof="0" dirty="0">
                <a:ln>
                  <a:noFill/>
                </a:ln>
                <a:solidFill>
                  <a:prstClr val="black"/>
                </a:solidFill>
                <a:effectLst/>
                <a:uLnTx/>
                <a:uFillTx/>
                <a:latin typeface="Calibri"/>
                <a:ea typeface="+mn-ea"/>
                <a:cs typeface="Calibri"/>
              </a:rPr>
              <a:t> </a:t>
            </a:r>
            <a:r>
              <a:rPr kumimoji="0" sz="3200" b="1" i="0" u="none" strike="noStrike" kern="1200" cap="none" spc="-25" normalizeH="0" baseline="0" noProof="0" dirty="0">
                <a:ln>
                  <a:noFill/>
                </a:ln>
                <a:solidFill>
                  <a:prstClr val="black"/>
                </a:solidFill>
                <a:effectLst/>
                <a:uLnTx/>
                <a:uFillTx/>
                <a:latin typeface="Calibri"/>
                <a:ea typeface="+mn-ea"/>
                <a:cs typeface="Calibri"/>
              </a:rPr>
              <a:t>Technologique</a:t>
            </a:r>
            <a:endParaRPr kumimoji="0" sz="3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txBox="1"/>
          <p:nvPr/>
        </p:nvSpPr>
        <p:spPr>
          <a:xfrm>
            <a:off x="351231" y="1610359"/>
            <a:ext cx="2890520" cy="33083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2000" b="1" i="1" u="none" strike="noStrike" kern="1200" cap="none" spc="-5" normalizeH="0" baseline="0" noProof="0" dirty="0">
                <a:ln>
                  <a:noFill/>
                </a:ln>
                <a:solidFill>
                  <a:srgbClr val="532804"/>
                </a:solidFill>
                <a:effectLst/>
                <a:uLnTx/>
                <a:uFillTx/>
                <a:latin typeface="Calibri"/>
                <a:ea typeface="+mn-ea"/>
                <a:cs typeface="Calibri"/>
              </a:rPr>
              <a:t>Description</a:t>
            </a:r>
            <a:r>
              <a:rPr kumimoji="0" sz="2000" b="1" i="1" u="none" strike="noStrike" kern="1200" cap="none" spc="-65" normalizeH="0" baseline="0" noProof="0" dirty="0">
                <a:ln>
                  <a:noFill/>
                </a:ln>
                <a:solidFill>
                  <a:srgbClr val="532804"/>
                </a:solidFill>
                <a:effectLst/>
                <a:uLnTx/>
                <a:uFillTx/>
                <a:latin typeface="Calibri"/>
                <a:ea typeface="+mn-ea"/>
                <a:cs typeface="Calibri"/>
              </a:rPr>
              <a:t> </a:t>
            </a:r>
            <a:r>
              <a:rPr kumimoji="0" sz="2000" b="1" i="1" u="none" strike="noStrike" kern="1200" cap="none" spc="0" normalizeH="0" baseline="0" noProof="0" dirty="0">
                <a:ln>
                  <a:noFill/>
                </a:ln>
                <a:solidFill>
                  <a:srgbClr val="532804"/>
                </a:solidFill>
                <a:effectLst/>
                <a:uLnTx/>
                <a:uFillTx/>
                <a:latin typeface="Calibri"/>
                <a:ea typeface="+mn-ea"/>
                <a:cs typeface="Calibri"/>
              </a:rPr>
              <a:t>des</a:t>
            </a:r>
            <a:r>
              <a:rPr kumimoji="0" sz="2000" b="1" i="1" u="none" strike="noStrike" kern="1200" cap="none" spc="-30" normalizeH="0" baseline="0" noProof="0" dirty="0">
                <a:ln>
                  <a:noFill/>
                </a:ln>
                <a:solidFill>
                  <a:srgbClr val="532804"/>
                </a:solidFill>
                <a:effectLst/>
                <a:uLnTx/>
                <a:uFillTx/>
                <a:latin typeface="Calibri"/>
                <a:ea typeface="+mn-ea"/>
                <a:cs typeface="Calibri"/>
              </a:rPr>
              <a:t> </a:t>
            </a:r>
            <a:r>
              <a:rPr kumimoji="0" sz="2000" b="1" i="1" u="none" strike="noStrike" kern="1200" cap="none" spc="0" normalizeH="0" baseline="0" noProof="0" dirty="0">
                <a:ln>
                  <a:noFill/>
                </a:ln>
                <a:solidFill>
                  <a:srgbClr val="532804"/>
                </a:solidFill>
                <a:effectLst/>
                <a:uLnTx/>
                <a:uFillTx/>
                <a:latin typeface="Calibri"/>
                <a:ea typeface="+mn-ea"/>
                <a:cs typeface="Calibri"/>
              </a:rPr>
              <a:t>lysimètres</a:t>
            </a:r>
            <a:r>
              <a:rPr kumimoji="0" sz="2000" b="1" i="1" u="none" strike="noStrike" kern="1200" cap="none" spc="-50" normalizeH="0" baseline="0" noProof="0" dirty="0">
                <a:ln>
                  <a:noFill/>
                </a:ln>
                <a:solidFill>
                  <a:srgbClr val="532804"/>
                </a:solidFill>
                <a:effectLst/>
                <a:uLnTx/>
                <a:uFillTx/>
                <a:latin typeface="Calibri"/>
                <a:ea typeface="+mn-ea"/>
                <a:cs typeface="Calibri"/>
              </a:rPr>
              <a:t> </a:t>
            </a:r>
            <a:r>
              <a:rPr kumimoji="0" sz="2000" b="1" i="1" u="none" strike="noStrike" kern="1200" cap="none" spc="0" normalizeH="0" baseline="0" noProof="0" dirty="0">
                <a:ln>
                  <a:noFill/>
                </a:ln>
                <a:solidFill>
                  <a:srgbClr val="532804"/>
                </a:solidFill>
                <a:effectLst/>
                <a:uLnTx/>
                <a:uFillTx/>
                <a:latin typeface="Calibri"/>
                <a:ea typeface="+mn-ea"/>
                <a:cs typeface="Calibri"/>
              </a:rPr>
              <a:t>:</a:t>
            </a:r>
            <a:endParaRPr kumimoji="0" sz="20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7" name="object 7"/>
          <p:cNvGrpSpPr/>
          <p:nvPr/>
        </p:nvGrpSpPr>
        <p:grpSpPr>
          <a:xfrm>
            <a:off x="5970142" y="2379217"/>
            <a:ext cx="5739130" cy="1371600"/>
            <a:chOff x="5970142" y="2379217"/>
            <a:chExt cx="5739130" cy="1371600"/>
          </a:xfrm>
        </p:grpSpPr>
        <p:sp>
          <p:nvSpPr>
            <p:cNvPr id="8" name="object 8"/>
            <p:cNvSpPr/>
            <p:nvPr/>
          </p:nvSpPr>
          <p:spPr>
            <a:xfrm>
              <a:off x="5970143" y="2379230"/>
              <a:ext cx="5739130" cy="1371600"/>
            </a:xfrm>
            <a:custGeom>
              <a:avLst/>
              <a:gdLst/>
              <a:ahLst/>
              <a:cxnLst/>
              <a:rect l="l" t="t" r="r" b="b"/>
              <a:pathLst>
                <a:path w="5739130" h="1371600">
                  <a:moveTo>
                    <a:pt x="5739130" y="0"/>
                  </a:moveTo>
                  <a:lnTo>
                    <a:pt x="3145790" y="0"/>
                  </a:lnTo>
                  <a:lnTo>
                    <a:pt x="0" y="0"/>
                  </a:lnTo>
                  <a:lnTo>
                    <a:pt x="0" y="1371587"/>
                  </a:lnTo>
                  <a:lnTo>
                    <a:pt x="3145790" y="1371587"/>
                  </a:lnTo>
                  <a:lnTo>
                    <a:pt x="5739130" y="1371587"/>
                  </a:lnTo>
                  <a:lnTo>
                    <a:pt x="5739130" y="0"/>
                  </a:lnTo>
                  <a:close/>
                </a:path>
              </a:pathLst>
            </a:custGeom>
            <a:solidFill>
              <a:srgbClr val="CCE2F5"/>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object 9"/>
            <p:cNvSpPr/>
            <p:nvPr/>
          </p:nvSpPr>
          <p:spPr>
            <a:xfrm>
              <a:off x="6061583" y="3153409"/>
              <a:ext cx="5380355" cy="553720"/>
            </a:xfrm>
            <a:custGeom>
              <a:avLst/>
              <a:gdLst/>
              <a:ahLst/>
              <a:cxnLst/>
              <a:rect l="l" t="t" r="r" b="b"/>
              <a:pathLst>
                <a:path w="5380355" h="553720">
                  <a:moveTo>
                    <a:pt x="2887967" y="91440"/>
                  </a:moveTo>
                  <a:lnTo>
                    <a:pt x="1949196" y="91440"/>
                  </a:lnTo>
                  <a:lnTo>
                    <a:pt x="1897380" y="91440"/>
                  </a:lnTo>
                  <a:lnTo>
                    <a:pt x="0" y="91440"/>
                  </a:lnTo>
                  <a:lnTo>
                    <a:pt x="0" y="274320"/>
                  </a:lnTo>
                  <a:lnTo>
                    <a:pt x="0" y="278892"/>
                  </a:lnTo>
                  <a:lnTo>
                    <a:pt x="0" y="461772"/>
                  </a:lnTo>
                  <a:lnTo>
                    <a:pt x="1813560" y="461772"/>
                  </a:lnTo>
                  <a:lnTo>
                    <a:pt x="2523744" y="461772"/>
                  </a:lnTo>
                  <a:lnTo>
                    <a:pt x="2523744" y="278892"/>
                  </a:lnTo>
                  <a:lnTo>
                    <a:pt x="2887967" y="278892"/>
                  </a:lnTo>
                  <a:lnTo>
                    <a:pt x="2887967" y="91440"/>
                  </a:lnTo>
                  <a:close/>
                </a:path>
                <a:path w="5380355" h="553720">
                  <a:moveTo>
                    <a:pt x="5379974" y="0"/>
                  </a:moveTo>
                  <a:lnTo>
                    <a:pt x="3145790" y="0"/>
                  </a:lnTo>
                  <a:lnTo>
                    <a:pt x="3145790" y="182880"/>
                  </a:lnTo>
                  <a:lnTo>
                    <a:pt x="3145790" y="187452"/>
                  </a:lnTo>
                  <a:lnTo>
                    <a:pt x="3145790" y="365760"/>
                  </a:lnTo>
                  <a:lnTo>
                    <a:pt x="3145790" y="370332"/>
                  </a:lnTo>
                  <a:lnTo>
                    <a:pt x="3145790" y="553212"/>
                  </a:lnTo>
                  <a:lnTo>
                    <a:pt x="3894074" y="553212"/>
                  </a:lnTo>
                  <a:lnTo>
                    <a:pt x="3894074" y="370332"/>
                  </a:lnTo>
                  <a:lnTo>
                    <a:pt x="5053838" y="370332"/>
                  </a:lnTo>
                  <a:lnTo>
                    <a:pt x="5053838" y="187452"/>
                  </a:lnTo>
                  <a:lnTo>
                    <a:pt x="5379974" y="187452"/>
                  </a:lnTo>
                  <a:lnTo>
                    <a:pt x="5379974" y="0"/>
                  </a:lnTo>
                  <a:close/>
                </a:path>
              </a:pathLst>
            </a:custGeom>
            <a:solidFill>
              <a:srgbClr val="FFFF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graphicFrame>
        <p:nvGraphicFramePr>
          <p:cNvPr id="10" name="object 10"/>
          <p:cNvGraphicFramePr>
            <a:graphicFrameLocks noGrp="1"/>
          </p:cNvGraphicFramePr>
          <p:nvPr/>
        </p:nvGraphicFramePr>
        <p:xfrm>
          <a:off x="331190" y="2037588"/>
          <a:ext cx="11372848" cy="1706879"/>
        </p:xfrm>
        <a:graphic>
          <a:graphicData uri="http://schemas.openxmlformats.org/drawingml/2006/table">
            <a:tbl>
              <a:tblPr firstRow="1" bandRow="1">
                <a:tableStyleId>{2D5ABB26-0587-4C30-8999-92F81FD0307C}</a:tableStyleId>
              </a:tblPr>
              <a:tblGrid>
                <a:gridCol w="1905635">
                  <a:extLst>
                    <a:ext uri="{9D8B030D-6E8A-4147-A177-3AD203B41FA5}">
                      <a16:colId xmlns:a16="http://schemas.microsoft.com/office/drawing/2014/main" val="20000"/>
                    </a:ext>
                  </a:extLst>
                </a:gridCol>
                <a:gridCol w="626110">
                  <a:extLst>
                    <a:ext uri="{9D8B030D-6E8A-4147-A177-3AD203B41FA5}">
                      <a16:colId xmlns:a16="http://schemas.microsoft.com/office/drawing/2014/main" val="20001"/>
                    </a:ext>
                  </a:extLst>
                </a:gridCol>
                <a:gridCol w="1675764">
                  <a:extLst>
                    <a:ext uri="{9D8B030D-6E8A-4147-A177-3AD203B41FA5}">
                      <a16:colId xmlns:a16="http://schemas.microsoft.com/office/drawing/2014/main" val="20002"/>
                    </a:ext>
                  </a:extLst>
                </a:gridCol>
                <a:gridCol w="1426210">
                  <a:extLst>
                    <a:ext uri="{9D8B030D-6E8A-4147-A177-3AD203B41FA5}">
                      <a16:colId xmlns:a16="http://schemas.microsoft.com/office/drawing/2014/main" val="20003"/>
                    </a:ext>
                  </a:extLst>
                </a:gridCol>
                <a:gridCol w="3145789">
                  <a:extLst>
                    <a:ext uri="{9D8B030D-6E8A-4147-A177-3AD203B41FA5}">
                      <a16:colId xmlns:a16="http://schemas.microsoft.com/office/drawing/2014/main" val="20004"/>
                    </a:ext>
                  </a:extLst>
                </a:gridCol>
                <a:gridCol w="2593340">
                  <a:extLst>
                    <a:ext uri="{9D8B030D-6E8A-4147-A177-3AD203B41FA5}">
                      <a16:colId xmlns:a16="http://schemas.microsoft.com/office/drawing/2014/main" val="20005"/>
                    </a:ext>
                  </a:extLst>
                </a:gridCol>
              </a:tblGrid>
              <a:tr h="335279">
                <a:tc>
                  <a:txBody>
                    <a:bodyPr/>
                    <a:lstStyle/>
                    <a:p>
                      <a:pPr marL="91440">
                        <a:lnSpc>
                          <a:spcPct val="100000"/>
                        </a:lnSpc>
                        <a:spcBef>
                          <a:spcPts val="265"/>
                        </a:spcBef>
                      </a:pPr>
                      <a:r>
                        <a:rPr sz="1600" b="1" spc="-20" dirty="0">
                          <a:solidFill>
                            <a:srgbClr val="FFFFFF"/>
                          </a:solidFill>
                          <a:latin typeface="Calibri"/>
                          <a:cs typeface="Calibri"/>
                        </a:rPr>
                        <a:t>Type</a:t>
                      </a:r>
                      <a:r>
                        <a:rPr sz="1600" b="1" spc="-10" dirty="0">
                          <a:solidFill>
                            <a:srgbClr val="FFFFFF"/>
                          </a:solidFill>
                          <a:latin typeface="Calibri"/>
                          <a:cs typeface="Calibri"/>
                        </a:rPr>
                        <a:t> </a:t>
                      </a:r>
                      <a:r>
                        <a:rPr sz="1600" b="1" spc="-5" dirty="0">
                          <a:solidFill>
                            <a:srgbClr val="FFFFFF"/>
                          </a:solidFill>
                          <a:latin typeface="Calibri"/>
                          <a:cs typeface="Calibri"/>
                        </a:rPr>
                        <a:t>de</a:t>
                      </a:r>
                      <a:r>
                        <a:rPr sz="1600" b="1" spc="-20" dirty="0">
                          <a:solidFill>
                            <a:srgbClr val="FFFFFF"/>
                          </a:solidFill>
                          <a:latin typeface="Calibri"/>
                          <a:cs typeface="Calibri"/>
                        </a:rPr>
                        <a:t> </a:t>
                      </a:r>
                      <a:r>
                        <a:rPr sz="1600" b="1" spc="-10" dirty="0">
                          <a:solidFill>
                            <a:srgbClr val="FFFFFF"/>
                          </a:solidFill>
                          <a:latin typeface="Calibri"/>
                          <a:cs typeface="Calibri"/>
                        </a:rPr>
                        <a:t>lysimètres</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R="19685" algn="ctr">
                        <a:lnSpc>
                          <a:spcPct val="100000"/>
                        </a:lnSpc>
                        <a:spcBef>
                          <a:spcPts val="265"/>
                        </a:spcBef>
                      </a:pPr>
                      <a:r>
                        <a:rPr sz="1600" b="1" spc="-10" dirty="0">
                          <a:solidFill>
                            <a:srgbClr val="FFFFFF"/>
                          </a:solidFill>
                          <a:latin typeface="Calibri"/>
                          <a:cs typeface="Calibri"/>
                        </a:rPr>
                        <a:t>Nbre</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92075">
                        <a:lnSpc>
                          <a:spcPct val="100000"/>
                        </a:lnSpc>
                        <a:spcBef>
                          <a:spcPts val="265"/>
                        </a:spcBef>
                      </a:pPr>
                      <a:r>
                        <a:rPr sz="1600" b="1" spc="-5" dirty="0">
                          <a:solidFill>
                            <a:srgbClr val="FFFFFF"/>
                          </a:solidFill>
                          <a:latin typeface="Calibri"/>
                          <a:cs typeface="Calibri"/>
                        </a:rPr>
                        <a:t>Dimension</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92075">
                        <a:lnSpc>
                          <a:spcPct val="100000"/>
                        </a:lnSpc>
                        <a:spcBef>
                          <a:spcPts val="265"/>
                        </a:spcBef>
                      </a:pPr>
                      <a:r>
                        <a:rPr sz="1600" b="1" spc="-10" dirty="0">
                          <a:solidFill>
                            <a:srgbClr val="FFFFFF"/>
                          </a:solidFill>
                          <a:latin typeface="Calibri"/>
                          <a:cs typeface="Calibri"/>
                        </a:rPr>
                        <a:t>Remplissage</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92075">
                        <a:lnSpc>
                          <a:spcPct val="100000"/>
                        </a:lnSpc>
                        <a:spcBef>
                          <a:spcPts val="265"/>
                        </a:spcBef>
                      </a:pPr>
                      <a:r>
                        <a:rPr sz="1600" b="1" spc="-10" dirty="0">
                          <a:solidFill>
                            <a:srgbClr val="FFFFFF"/>
                          </a:solidFill>
                          <a:latin typeface="Calibri"/>
                          <a:cs typeface="Calibri"/>
                        </a:rPr>
                        <a:t>Sondes/équipements</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92710">
                        <a:lnSpc>
                          <a:spcPct val="100000"/>
                        </a:lnSpc>
                        <a:spcBef>
                          <a:spcPts val="265"/>
                        </a:spcBef>
                      </a:pPr>
                      <a:r>
                        <a:rPr sz="1600" b="1" spc="-20" dirty="0">
                          <a:solidFill>
                            <a:srgbClr val="FFFFFF"/>
                          </a:solidFill>
                          <a:latin typeface="Calibri"/>
                          <a:cs typeface="Calibri"/>
                        </a:rPr>
                        <a:t>Type</a:t>
                      </a:r>
                      <a:r>
                        <a:rPr sz="1600" b="1" spc="-5" dirty="0">
                          <a:solidFill>
                            <a:srgbClr val="FFFFFF"/>
                          </a:solidFill>
                          <a:latin typeface="Calibri"/>
                          <a:cs typeface="Calibri"/>
                        </a:rPr>
                        <a:t> de</a:t>
                      </a:r>
                      <a:r>
                        <a:rPr sz="1600" b="1" spc="-10" dirty="0">
                          <a:solidFill>
                            <a:srgbClr val="FFFFFF"/>
                          </a:solidFill>
                          <a:latin typeface="Calibri"/>
                          <a:cs typeface="Calibri"/>
                        </a:rPr>
                        <a:t> collecte</a:t>
                      </a:r>
                      <a:r>
                        <a:rPr sz="1600" b="1" spc="-15" dirty="0">
                          <a:solidFill>
                            <a:srgbClr val="FFFFFF"/>
                          </a:solidFill>
                          <a:latin typeface="Calibri"/>
                          <a:cs typeface="Calibri"/>
                        </a:rPr>
                        <a:t> </a:t>
                      </a:r>
                      <a:r>
                        <a:rPr sz="1600" b="1" spc="-5" dirty="0">
                          <a:solidFill>
                            <a:srgbClr val="FFFFFF"/>
                          </a:solidFill>
                          <a:latin typeface="Calibri"/>
                          <a:cs typeface="Calibri"/>
                        </a:rPr>
                        <a:t>des</a:t>
                      </a:r>
                      <a:r>
                        <a:rPr sz="1600" b="1" spc="-10" dirty="0">
                          <a:solidFill>
                            <a:srgbClr val="FFFFFF"/>
                          </a:solidFill>
                          <a:latin typeface="Calibri"/>
                          <a:cs typeface="Calibri"/>
                        </a:rPr>
                        <a:t> </a:t>
                      </a:r>
                      <a:r>
                        <a:rPr sz="1600" b="1" spc="-5" dirty="0">
                          <a:solidFill>
                            <a:srgbClr val="FFFFFF"/>
                          </a:solidFill>
                          <a:latin typeface="Calibri"/>
                          <a:cs typeface="Calibri"/>
                        </a:rPr>
                        <a:t>eaux</a:t>
                      </a:r>
                      <a:endParaRPr sz="1600">
                        <a:latin typeface="Calibri"/>
                        <a:cs typeface="Calibri"/>
                      </a:endParaRPr>
                    </a:p>
                  </a:txBody>
                  <a:tcPr marL="0" marR="0" marT="3365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extLst>
                  <a:ext uri="{0D108BD9-81ED-4DB2-BD59-A6C34878D82A}">
                    <a16:rowId xmlns:a16="http://schemas.microsoft.com/office/drawing/2014/main" val="10000"/>
                  </a:ext>
                </a:extLst>
              </a:tr>
              <a:tr h="1371600">
                <a:tc>
                  <a:txBody>
                    <a:bodyPr/>
                    <a:lstStyle/>
                    <a:p>
                      <a:pPr>
                        <a:lnSpc>
                          <a:spcPct val="100000"/>
                        </a:lnSpc>
                        <a:spcBef>
                          <a:spcPts val="25"/>
                        </a:spcBef>
                      </a:pPr>
                      <a:endParaRPr sz="1250">
                        <a:latin typeface="Times New Roman"/>
                        <a:cs typeface="Times New Roman"/>
                      </a:endParaRPr>
                    </a:p>
                    <a:p>
                      <a:pPr marL="176530" marR="171450" algn="ctr">
                        <a:lnSpc>
                          <a:spcPct val="100000"/>
                        </a:lnSpc>
                      </a:pPr>
                      <a:r>
                        <a:rPr sz="1600" spc="-5" dirty="0">
                          <a:latin typeface="Calibri"/>
                          <a:cs typeface="Calibri"/>
                        </a:rPr>
                        <a:t>Non </a:t>
                      </a:r>
                      <a:r>
                        <a:rPr sz="1600" spc="-10" dirty="0">
                          <a:latin typeface="Calibri"/>
                          <a:cs typeface="Calibri"/>
                        </a:rPr>
                        <a:t>remanié, </a:t>
                      </a:r>
                      <a:r>
                        <a:rPr sz="1600" spc="-15" dirty="0">
                          <a:latin typeface="Calibri"/>
                          <a:cs typeface="Calibri"/>
                        </a:rPr>
                        <a:t>fond </a:t>
                      </a:r>
                      <a:r>
                        <a:rPr sz="1600" spc="-350" dirty="0">
                          <a:latin typeface="Calibri"/>
                          <a:cs typeface="Calibri"/>
                        </a:rPr>
                        <a:t> </a:t>
                      </a:r>
                      <a:r>
                        <a:rPr sz="1600" spc="-5" dirty="0">
                          <a:latin typeface="Calibri"/>
                          <a:cs typeface="Calibri"/>
                        </a:rPr>
                        <a:t>imperméable, </a:t>
                      </a:r>
                      <a:r>
                        <a:rPr sz="1600" dirty="0">
                          <a:latin typeface="Calibri"/>
                          <a:cs typeface="Calibri"/>
                        </a:rPr>
                        <a:t> </a:t>
                      </a:r>
                      <a:r>
                        <a:rPr sz="1600" spc="-10" dirty="0">
                          <a:latin typeface="Calibri"/>
                          <a:cs typeface="Calibri"/>
                        </a:rPr>
                        <a:t>recueil des </a:t>
                      </a:r>
                      <a:r>
                        <a:rPr sz="1600" spc="-5" dirty="0">
                          <a:latin typeface="Calibri"/>
                          <a:cs typeface="Calibri"/>
                        </a:rPr>
                        <a:t>flux </a:t>
                      </a:r>
                      <a:r>
                        <a:rPr sz="1600" spc="-10" dirty="0">
                          <a:latin typeface="Calibri"/>
                          <a:cs typeface="Calibri"/>
                        </a:rPr>
                        <a:t>de </a:t>
                      </a:r>
                      <a:r>
                        <a:rPr sz="1600" spc="-5" dirty="0">
                          <a:latin typeface="Calibri"/>
                          <a:cs typeface="Calibri"/>
                        </a:rPr>
                        <a:t> </a:t>
                      </a:r>
                      <a:r>
                        <a:rPr sz="1600" spc="-10" dirty="0">
                          <a:latin typeface="Calibri"/>
                          <a:cs typeface="Calibri"/>
                        </a:rPr>
                        <a:t>drainage</a:t>
                      </a:r>
                      <a:endParaRPr sz="1600">
                        <a:latin typeface="Calibri"/>
                        <a:cs typeface="Calibri"/>
                      </a:endParaRPr>
                    </a:p>
                  </a:txBody>
                  <a:tcPr marL="0" marR="0" marT="317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pPr>
                      <a:endParaRPr sz="1600">
                        <a:latin typeface="Times New Roman"/>
                        <a:cs typeface="Times New Roman"/>
                      </a:endParaRPr>
                    </a:p>
                    <a:p>
                      <a:pPr>
                        <a:lnSpc>
                          <a:spcPct val="100000"/>
                        </a:lnSpc>
                        <a:spcBef>
                          <a:spcPts val="30"/>
                        </a:spcBef>
                      </a:pPr>
                      <a:endParaRPr sz="2150">
                        <a:latin typeface="Times New Roman"/>
                        <a:cs typeface="Times New Roman"/>
                      </a:endParaRPr>
                    </a:p>
                    <a:p>
                      <a:pPr marL="1270" algn="ctr">
                        <a:lnSpc>
                          <a:spcPct val="100000"/>
                        </a:lnSpc>
                      </a:pPr>
                      <a:r>
                        <a:rPr sz="1600" dirty="0">
                          <a:latin typeface="Calibri"/>
                          <a:cs typeface="Calibri"/>
                        </a:rPr>
                        <a:t>1</a:t>
                      </a:r>
                      <a:endParaRPr sz="16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40"/>
                        </a:spcBef>
                      </a:pPr>
                      <a:endParaRPr sz="950">
                        <a:latin typeface="Times New Roman"/>
                        <a:cs typeface="Times New Roman"/>
                      </a:endParaRPr>
                    </a:p>
                    <a:p>
                      <a:pPr marL="92075" marR="130810">
                        <a:lnSpc>
                          <a:spcPct val="100000"/>
                        </a:lnSpc>
                      </a:pPr>
                      <a:r>
                        <a:rPr sz="1200" dirty="0">
                          <a:latin typeface="Calibri"/>
                          <a:cs typeface="Calibri"/>
                        </a:rPr>
                        <a:t>2.5</a:t>
                      </a:r>
                      <a:r>
                        <a:rPr sz="1200" spc="-5" dirty="0">
                          <a:latin typeface="Calibri"/>
                          <a:cs typeface="Calibri"/>
                        </a:rPr>
                        <a:t> </a:t>
                      </a:r>
                      <a:r>
                        <a:rPr sz="1200" dirty="0">
                          <a:latin typeface="Calibri"/>
                          <a:cs typeface="Calibri"/>
                        </a:rPr>
                        <a:t>m</a:t>
                      </a:r>
                      <a:r>
                        <a:rPr sz="1200" spc="-5" dirty="0">
                          <a:latin typeface="Calibri"/>
                          <a:cs typeface="Calibri"/>
                        </a:rPr>
                        <a:t> (L)</a:t>
                      </a:r>
                      <a:r>
                        <a:rPr sz="1200" spc="-15" dirty="0">
                          <a:latin typeface="Calibri"/>
                          <a:cs typeface="Calibri"/>
                        </a:rPr>
                        <a:t> </a:t>
                      </a:r>
                      <a:r>
                        <a:rPr sz="1200" dirty="0">
                          <a:latin typeface="Calibri"/>
                          <a:cs typeface="Calibri"/>
                        </a:rPr>
                        <a:t>x 2</a:t>
                      </a:r>
                      <a:r>
                        <a:rPr sz="1200" spc="-5" dirty="0">
                          <a:latin typeface="Calibri"/>
                          <a:cs typeface="Calibri"/>
                        </a:rPr>
                        <a:t> </a:t>
                      </a:r>
                      <a:r>
                        <a:rPr sz="1200" dirty="0">
                          <a:latin typeface="Calibri"/>
                          <a:cs typeface="Calibri"/>
                        </a:rPr>
                        <a:t>m</a:t>
                      </a:r>
                      <a:r>
                        <a:rPr sz="1200" spc="-5" dirty="0">
                          <a:latin typeface="Calibri"/>
                          <a:cs typeface="Calibri"/>
                        </a:rPr>
                        <a:t> (l)</a:t>
                      </a:r>
                      <a:r>
                        <a:rPr sz="1200" spc="-15" dirty="0">
                          <a:latin typeface="Calibri"/>
                          <a:cs typeface="Calibri"/>
                        </a:rPr>
                        <a:t> </a:t>
                      </a:r>
                      <a:r>
                        <a:rPr sz="1200" dirty="0">
                          <a:latin typeface="Calibri"/>
                          <a:cs typeface="Calibri"/>
                        </a:rPr>
                        <a:t>x 2</a:t>
                      </a:r>
                      <a:r>
                        <a:rPr sz="1200" spc="-5" dirty="0">
                          <a:latin typeface="Calibri"/>
                          <a:cs typeface="Calibri"/>
                        </a:rPr>
                        <a:t> </a:t>
                      </a:r>
                      <a:r>
                        <a:rPr sz="1200" dirty="0">
                          <a:latin typeface="Calibri"/>
                          <a:cs typeface="Calibri"/>
                        </a:rPr>
                        <a:t>m </a:t>
                      </a:r>
                      <a:r>
                        <a:rPr sz="1200" spc="-254" dirty="0">
                          <a:latin typeface="Calibri"/>
                          <a:cs typeface="Calibri"/>
                        </a:rPr>
                        <a:t> </a:t>
                      </a:r>
                      <a:r>
                        <a:rPr sz="1200" spc="-5" dirty="0">
                          <a:latin typeface="Calibri"/>
                          <a:cs typeface="Calibri"/>
                        </a:rPr>
                        <a:t>(P)</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10"/>
                        </a:spcBef>
                      </a:pPr>
                      <a:endParaRPr sz="1600">
                        <a:latin typeface="Times New Roman"/>
                        <a:cs typeface="Times New Roman"/>
                      </a:endParaRPr>
                    </a:p>
                    <a:p>
                      <a:pPr marL="92075">
                        <a:lnSpc>
                          <a:spcPct val="100000"/>
                        </a:lnSpc>
                      </a:pPr>
                      <a:r>
                        <a:rPr sz="1200" spc="-5" dirty="0">
                          <a:latin typeface="Calibri"/>
                          <a:cs typeface="Calibri"/>
                        </a:rPr>
                        <a:t>Sol</a:t>
                      </a:r>
                      <a:r>
                        <a:rPr sz="1200" spc="-30" dirty="0">
                          <a:latin typeface="Calibri"/>
                          <a:cs typeface="Calibri"/>
                        </a:rPr>
                        <a:t> </a:t>
                      </a:r>
                      <a:r>
                        <a:rPr sz="1200" dirty="0">
                          <a:latin typeface="Calibri"/>
                          <a:cs typeface="Calibri"/>
                        </a:rPr>
                        <a:t>en</a:t>
                      </a:r>
                      <a:r>
                        <a:rPr sz="1200" spc="-25" dirty="0">
                          <a:latin typeface="Calibri"/>
                          <a:cs typeface="Calibri"/>
                        </a:rPr>
                        <a:t> </a:t>
                      </a:r>
                      <a:r>
                        <a:rPr sz="1200" dirty="0">
                          <a:latin typeface="Calibri"/>
                          <a:cs typeface="Calibri"/>
                        </a:rPr>
                        <a:t>place</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92075" marR="154940">
                        <a:lnSpc>
                          <a:spcPct val="100000"/>
                        </a:lnSpc>
                        <a:spcBef>
                          <a:spcPts val="1010"/>
                        </a:spcBef>
                      </a:pPr>
                      <a:r>
                        <a:rPr sz="1200" dirty="0">
                          <a:latin typeface="Calibri"/>
                          <a:cs typeface="Calibri"/>
                        </a:rPr>
                        <a:t>Actuellement, </a:t>
                      </a:r>
                      <a:r>
                        <a:rPr sz="1200" spc="-5" dirty="0">
                          <a:latin typeface="Calibri"/>
                          <a:cs typeface="Calibri"/>
                        </a:rPr>
                        <a:t>seuls </a:t>
                      </a:r>
                      <a:r>
                        <a:rPr sz="1200" dirty="0">
                          <a:latin typeface="Calibri"/>
                          <a:cs typeface="Calibri"/>
                        </a:rPr>
                        <a:t>les flux de </a:t>
                      </a:r>
                      <a:r>
                        <a:rPr sz="1200" spc="-5" dirty="0">
                          <a:latin typeface="Calibri"/>
                          <a:cs typeface="Calibri"/>
                        </a:rPr>
                        <a:t>drainage sont </a:t>
                      </a:r>
                      <a:r>
                        <a:rPr sz="1200" dirty="0">
                          <a:latin typeface="Calibri"/>
                          <a:cs typeface="Calibri"/>
                        </a:rPr>
                        <a:t> </a:t>
                      </a:r>
                      <a:r>
                        <a:rPr sz="1200" spc="-5" dirty="0">
                          <a:latin typeface="Calibri"/>
                          <a:cs typeface="Calibri"/>
                        </a:rPr>
                        <a:t>recueillis </a:t>
                      </a:r>
                      <a:r>
                        <a:rPr sz="1200" dirty="0">
                          <a:latin typeface="Calibri"/>
                          <a:cs typeface="Calibri"/>
                        </a:rPr>
                        <a:t>en </a:t>
                      </a:r>
                      <a:r>
                        <a:rPr sz="1200" spc="-5" dirty="0">
                          <a:latin typeface="Calibri"/>
                          <a:cs typeface="Calibri"/>
                        </a:rPr>
                        <a:t>continu </a:t>
                      </a:r>
                      <a:r>
                        <a:rPr sz="1200" dirty="0">
                          <a:latin typeface="Calibri"/>
                          <a:cs typeface="Calibri"/>
                        </a:rPr>
                        <a:t>à 2 </a:t>
                      </a:r>
                      <a:r>
                        <a:rPr sz="1200" spc="-10" dirty="0">
                          <a:latin typeface="Calibri"/>
                          <a:cs typeface="Calibri"/>
                        </a:rPr>
                        <a:t>profondeurs </a:t>
                      </a:r>
                      <a:r>
                        <a:rPr sz="1200" spc="-5" dirty="0">
                          <a:latin typeface="Calibri"/>
                          <a:cs typeface="Calibri"/>
                        </a:rPr>
                        <a:t>(1.5m </a:t>
                      </a:r>
                      <a:r>
                        <a:rPr sz="1200" dirty="0">
                          <a:latin typeface="Calibri"/>
                          <a:cs typeface="Calibri"/>
                        </a:rPr>
                        <a:t>par </a:t>
                      </a:r>
                      <a:r>
                        <a:rPr sz="1200" spc="-260" dirty="0">
                          <a:latin typeface="Calibri"/>
                          <a:cs typeface="Calibri"/>
                        </a:rPr>
                        <a:t> </a:t>
                      </a:r>
                      <a:r>
                        <a:rPr sz="1200" spc="-15" dirty="0">
                          <a:latin typeface="Calibri"/>
                          <a:cs typeface="Calibri"/>
                        </a:rPr>
                        <a:t>système </a:t>
                      </a:r>
                      <a:r>
                        <a:rPr sz="1200" dirty="0">
                          <a:latin typeface="Calibri"/>
                          <a:cs typeface="Calibri"/>
                        </a:rPr>
                        <a:t>de </a:t>
                      </a:r>
                      <a:r>
                        <a:rPr sz="1200" spc="-5" dirty="0">
                          <a:latin typeface="Calibri"/>
                          <a:cs typeface="Calibri"/>
                        </a:rPr>
                        <a:t>drains et </a:t>
                      </a:r>
                      <a:r>
                        <a:rPr sz="1200" dirty="0">
                          <a:latin typeface="Calibri"/>
                          <a:cs typeface="Calibri"/>
                        </a:rPr>
                        <a:t>2m par une plaque </a:t>
                      </a:r>
                      <a:r>
                        <a:rPr sz="1200" spc="5" dirty="0">
                          <a:latin typeface="Calibri"/>
                          <a:cs typeface="Calibri"/>
                        </a:rPr>
                        <a:t> </a:t>
                      </a:r>
                      <a:r>
                        <a:rPr sz="1200" spc="-5" dirty="0">
                          <a:latin typeface="Calibri"/>
                          <a:cs typeface="Calibri"/>
                        </a:rPr>
                        <a:t>continue).</a:t>
                      </a:r>
                      <a:endParaRPr sz="1200">
                        <a:latin typeface="Calibri"/>
                        <a:cs typeface="Calibri"/>
                      </a:endParaRPr>
                    </a:p>
                    <a:p>
                      <a:pPr marL="92075">
                        <a:lnSpc>
                          <a:spcPct val="100000"/>
                        </a:lnSpc>
                      </a:pPr>
                      <a:r>
                        <a:rPr sz="1200" i="1" spc="-5" dirty="0">
                          <a:latin typeface="Calibri"/>
                          <a:cs typeface="Calibri"/>
                        </a:rPr>
                        <a:t>Monitoring</a:t>
                      </a:r>
                      <a:r>
                        <a:rPr sz="1200" i="1" spc="-20" dirty="0">
                          <a:latin typeface="Calibri"/>
                          <a:cs typeface="Calibri"/>
                        </a:rPr>
                        <a:t> </a:t>
                      </a:r>
                      <a:r>
                        <a:rPr sz="1200" i="1" spc="-5" dirty="0">
                          <a:latin typeface="Calibri"/>
                          <a:cs typeface="Calibri"/>
                        </a:rPr>
                        <a:t>de teneur</a:t>
                      </a:r>
                      <a:r>
                        <a:rPr sz="1200" i="1" spc="-20" dirty="0">
                          <a:latin typeface="Calibri"/>
                          <a:cs typeface="Calibri"/>
                        </a:rPr>
                        <a:t> </a:t>
                      </a:r>
                      <a:r>
                        <a:rPr sz="1200" i="1" dirty="0">
                          <a:latin typeface="Calibri"/>
                          <a:cs typeface="Calibri"/>
                        </a:rPr>
                        <a:t>en</a:t>
                      </a:r>
                      <a:r>
                        <a:rPr sz="1200" i="1" spc="-10" dirty="0">
                          <a:latin typeface="Calibri"/>
                          <a:cs typeface="Calibri"/>
                        </a:rPr>
                        <a:t> </a:t>
                      </a:r>
                      <a:r>
                        <a:rPr sz="1200" i="1" spc="-5" dirty="0">
                          <a:latin typeface="Calibri"/>
                          <a:cs typeface="Calibri"/>
                        </a:rPr>
                        <a:t>eau/T°/EC</a:t>
                      </a:r>
                      <a:r>
                        <a:rPr sz="1200" i="1" spc="-10" dirty="0">
                          <a:latin typeface="Calibri"/>
                          <a:cs typeface="Calibri"/>
                        </a:rPr>
                        <a:t> </a:t>
                      </a:r>
                      <a:r>
                        <a:rPr sz="1200" i="1" dirty="0">
                          <a:latin typeface="Calibri"/>
                          <a:cs typeface="Calibri"/>
                        </a:rPr>
                        <a:t>+ </a:t>
                      </a:r>
                      <a:r>
                        <a:rPr sz="1200" i="1" spc="-5" dirty="0">
                          <a:latin typeface="Calibri"/>
                          <a:cs typeface="Calibri"/>
                        </a:rPr>
                        <a:t>potentiel</a:t>
                      </a:r>
                      <a:endParaRPr sz="1200">
                        <a:latin typeface="Calibri"/>
                        <a:cs typeface="Calibri"/>
                      </a:endParaRPr>
                    </a:p>
                    <a:p>
                      <a:pPr marL="92075">
                        <a:lnSpc>
                          <a:spcPct val="100000"/>
                        </a:lnSpc>
                        <a:spcBef>
                          <a:spcPts val="5"/>
                        </a:spcBef>
                      </a:pPr>
                      <a:r>
                        <a:rPr sz="1200" i="1" spc="-10" dirty="0">
                          <a:latin typeface="Calibri"/>
                          <a:cs typeface="Calibri"/>
                        </a:rPr>
                        <a:t>hydrique</a:t>
                      </a:r>
                      <a:r>
                        <a:rPr sz="1200" i="1" spc="15" dirty="0">
                          <a:latin typeface="Calibri"/>
                          <a:cs typeface="Calibri"/>
                        </a:rPr>
                        <a:t> </a:t>
                      </a:r>
                      <a:r>
                        <a:rPr sz="1200" i="1" spc="-5" dirty="0">
                          <a:latin typeface="Calibri"/>
                          <a:cs typeface="Calibri"/>
                        </a:rPr>
                        <a:t>implantée</a:t>
                      </a:r>
                      <a:r>
                        <a:rPr sz="1200" i="1" spc="-15" dirty="0">
                          <a:latin typeface="Calibri"/>
                          <a:cs typeface="Calibri"/>
                        </a:rPr>
                        <a:t> </a:t>
                      </a:r>
                      <a:r>
                        <a:rPr sz="1200" i="1" spc="-5" dirty="0">
                          <a:latin typeface="Calibri"/>
                          <a:cs typeface="Calibri"/>
                        </a:rPr>
                        <a:t>automne/hiver</a:t>
                      </a:r>
                      <a:r>
                        <a:rPr sz="1200" i="1" spc="-20" dirty="0">
                          <a:latin typeface="Calibri"/>
                          <a:cs typeface="Calibri"/>
                        </a:rPr>
                        <a:t> </a:t>
                      </a:r>
                      <a:r>
                        <a:rPr sz="1200" i="1" dirty="0">
                          <a:latin typeface="Calibri"/>
                          <a:cs typeface="Calibri"/>
                        </a:rPr>
                        <a:t>2024</a:t>
                      </a:r>
                      <a:endParaRPr sz="1200">
                        <a:latin typeface="Calibri"/>
                        <a:cs typeface="Calibri"/>
                      </a:endParaRPr>
                    </a:p>
                  </a:txBody>
                  <a:tcPr marL="0" marR="0" marT="12827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tc>
                  <a:txBody>
                    <a:bodyPr/>
                    <a:lstStyle/>
                    <a:p>
                      <a:pPr marL="92710" marR="164465" algn="just">
                        <a:lnSpc>
                          <a:spcPct val="100000"/>
                        </a:lnSpc>
                        <a:spcBef>
                          <a:spcPts val="290"/>
                        </a:spcBef>
                      </a:pPr>
                      <a:r>
                        <a:rPr sz="1200" spc="-5" dirty="0">
                          <a:latin typeface="Calibri"/>
                          <a:cs typeface="Calibri"/>
                        </a:rPr>
                        <a:t>Collecte </a:t>
                      </a:r>
                      <a:r>
                        <a:rPr sz="1200" dirty="0">
                          <a:latin typeface="Calibri"/>
                          <a:cs typeface="Calibri"/>
                        </a:rPr>
                        <a:t>des eaux </a:t>
                      </a:r>
                      <a:r>
                        <a:rPr sz="1200" spc="-5" dirty="0">
                          <a:latin typeface="Calibri"/>
                          <a:cs typeface="Calibri"/>
                        </a:rPr>
                        <a:t>automatiques </a:t>
                      </a:r>
                      <a:r>
                        <a:rPr sz="1200" dirty="0">
                          <a:latin typeface="Calibri"/>
                          <a:cs typeface="Calibri"/>
                        </a:rPr>
                        <a:t>par 2 </a:t>
                      </a:r>
                      <a:r>
                        <a:rPr sz="1200" spc="-260" dirty="0">
                          <a:latin typeface="Calibri"/>
                          <a:cs typeface="Calibri"/>
                        </a:rPr>
                        <a:t> </a:t>
                      </a:r>
                      <a:r>
                        <a:rPr sz="1200" spc="-5" dirty="0">
                          <a:latin typeface="Calibri"/>
                          <a:cs typeface="Calibri"/>
                        </a:rPr>
                        <a:t>dispositifs </a:t>
                      </a:r>
                      <a:r>
                        <a:rPr sz="1200" spc="-10" dirty="0">
                          <a:latin typeface="Calibri"/>
                          <a:cs typeface="Calibri"/>
                        </a:rPr>
                        <a:t>différents </a:t>
                      </a:r>
                      <a:r>
                        <a:rPr sz="1200" dirty="0">
                          <a:latin typeface="Calibri"/>
                          <a:cs typeface="Calibri"/>
                        </a:rPr>
                        <a:t>« </a:t>
                      </a:r>
                      <a:r>
                        <a:rPr sz="1200" spc="-5" dirty="0">
                          <a:latin typeface="Calibri"/>
                          <a:cs typeface="Calibri"/>
                        </a:rPr>
                        <a:t>home </a:t>
                      </a:r>
                      <a:r>
                        <a:rPr sz="1200" dirty="0">
                          <a:latin typeface="Calibri"/>
                          <a:cs typeface="Calibri"/>
                        </a:rPr>
                        <a:t>made » : </a:t>
                      </a:r>
                      <a:r>
                        <a:rPr sz="1200" spc="-260" dirty="0">
                          <a:latin typeface="Calibri"/>
                          <a:cs typeface="Calibri"/>
                        </a:rPr>
                        <a:t> </a:t>
                      </a:r>
                      <a:r>
                        <a:rPr sz="1200" spc="-5" dirty="0">
                          <a:latin typeface="Calibri"/>
                          <a:cs typeface="Calibri"/>
                        </a:rPr>
                        <a:t>augets</a:t>
                      </a:r>
                      <a:r>
                        <a:rPr sz="1200" spc="-15" dirty="0">
                          <a:latin typeface="Calibri"/>
                          <a:cs typeface="Calibri"/>
                        </a:rPr>
                        <a:t> </a:t>
                      </a:r>
                      <a:r>
                        <a:rPr sz="1200" spc="-5" dirty="0">
                          <a:latin typeface="Calibri"/>
                          <a:cs typeface="Calibri"/>
                        </a:rPr>
                        <a:t>basculants</a:t>
                      </a:r>
                      <a:r>
                        <a:rPr sz="1200" spc="-15" dirty="0">
                          <a:latin typeface="Calibri"/>
                          <a:cs typeface="Calibri"/>
                        </a:rPr>
                        <a:t> </a:t>
                      </a:r>
                      <a:r>
                        <a:rPr sz="1200" spc="-5" dirty="0">
                          <a:latin typeface="Calibri"/>
                          <a:cs typeface="Calibri"/>
                        </a:rPr>
                        <a:t>et </a:t>
                      </a:r>
                      <a:r>
                        <a:rPr sz="1200" dirty="0">
                          <a:latin typeface="Calibri"/>
                          <a:cs typeface="Calibri"/>
                        </a:rPr>
                        <a:t>par</a:t>
                      </a:r>
                      <a:r>
                        <a:rPr sz="1200" spc="-10" dirty="0">
                          <a:latin typeface="Calibri"/>
                          <a:cs typeface="Calibri"/>
                        </a:rPr>
                        <a:t> </a:t>
                      </a:r>
                      <a:r>
                        <a:rPr sz="1200" dirty="0">
                          <a:latin typeface="Calibri"/>
                          <a:cs typeface="Calibri"/>
                        </a:rPr>
                        <a:t>pesée</a:t>
                      </a:r>
                      <a:endParaRPr sz="1200">
                        <a:latin typeface="Calibri"/>
                        <a:cs typeface="Calibri"/>
                      </a:endParaRPr>
                    </a:p>
                    <a:p>
                      <a:pPr>
                        <a:lnSpc>
                          <a:spcPct val="100000"/>
                        </a:lnSpc>
                        <a:spcBef>
                          <a:spcPts val="5"/>
                        </a:spcBef>
                      </a:pPr>
                      <a:endParaRPr sz="1250">
                        <a:latin typeface="Times New Roman"/>
                        <a:cs typeface="Times New Roman"/>
                      </a:endParaRPr>
                    </a:p>
                    <a:p>
                      <a:pPr marL="92710" marR="259079">
                        <a:lnSpc>
                          <a:spcPct val="100000"/>
                        </a:lnSpc>
                      </a:pPr>
                      <a:r>
                        <a:rPr sz="1200" i="1" spc="-10" dirty="0">
                          <a:latin typeface="Calibri"/>
                          <a:cs typeface="Calibri"/>
                        </a:rPr>
                        <a:t>Possibilité d’échantillonnage </a:t>
                      </a:r>
                      <a:r>
                        <a:rPr sz="1200" i="1" spc="-5" dirty="0">
                          <a:latin typeface="Calibri"/>
                          <a:cs typeface="Calibri"/>
                        </a:rPr>
                        <a:t>manuel </a:t>
                      </a:r>
                      <a:r>
                        <a:rPr sz="1200" i="1" spc="-260" dirty="0">
                          <a:latin typeface="Calibri"/>
                          <a:cs typeface="Calibri"/>
                        </a:rPr>
                        <a:t> </a:t>
                      </a:r>
                      <a:r>
                        <a:rPr sz="1200" i="1" spc="-5" dirty="0">
                          <a:latin typeface="Calibri"/>
                          <a:cs typeface="Calibri"/>
                        </a:rPr>
                        <a:t>Bougies poreuses </a:t>
                      </a:r>
                      <a:r>
                        <a:rPr sz="1200" i="1" dirty="0">
                          <a:latin typeface="Calibri"/>
                          <a:cs typeface="Calibri"/>
                        </a:rPr>
                        <a:t>à </a:t>
                      </a:r>
                      <a:r>
                        <a:rPr sz="1200" i="1" spc="-5" dirty="0">
                          <a:latin typeface="Calibri"/>
                          <a:cs typeface="Calibri"/>
                        </a:rPr>
                        <a:t>différentes </a:t>
                      </a:r>
                      <a:r>
                        <a:rPr sz="1200" i="1" dirty="0">
                          <a:latin typeface="Calibri"/>
                          <a:cs typeface="Calibri"/>
                        </a:rPr>
                        <a:t> </a:t>
                      </a:r>
                      <a:r>
                        <a:rPr sz="1200" i="1" spc="-5" dirty="0">
                          <a:latin typeface="Calibri"/>
                          <a:cs typeface="Calibri"/>
                        </a:rPr>
                        <a:t>profondeurs</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tcPr>
                </a:tc>
                <a:extLst>
                  <a:ext uri="{0D108BD9-81ED-4DB2-BD59-A6C34878D82A}">
                    <a16:rowId xmlns:a16="http://schemas.microsoft.com/office/drawing/2014/main" val="10001"/>
                  </a:ext>
                </a:extLst>
              </a:tr>
            </a:tbl>
          </a:graphicData>
        </a:graphic>
      </p:graphicFrame>
      <p:grpSp>
        <p:nvGrpSpPr>
          <p:cNvPr id="11" name="object 11"/>
          <p:cNvGrpSpPr/>
          <p:nvPr/>
        </p:nvGrpSpPr>
        <p:grpSpPr>
          <a:xfrm>
            <a:off x="2295144" y="3840479"/>
            <a:ext cx="9897110" cy="3017520"/>
            <a:chOff x="2295144" y="3840479"/>
            <a:chExt cx="9897110" cy="3017520"/>
          </a:xfrm>
        </p:grpSpPr>
        <p:pic>
          <p:nvPicPr>
            <p:cNvPr id="12" name="object 12"/>
            <p:cNvPicPr/>
            <p:nvPr/>
          </p:nvPicPr>
          <p:blipFill>
            <a:blip r:embed="rId2" cstate="print"/>
            <a:stretch>
              <a:fillRect/>
            </a:stretch>
          </p:blipFill>
          <p:spPr>
            <a:xfrm>
              <a:off x="2456685" y="6240709"/>
              <a:ext cx="9735314" cy="617288"/>
            </a:xfrm>
            <a:prstGeom prst="rect">
              <a:avLst/>
            </a:prstGeom>
          </p:spPr>
        </p:pic>
        <p:pic>
          <p:nvPicPr>
            <p:cNvPr id="13" name="object 13"/>
            <p:cNvPicPr/>
            <p:nvPr/>
          </p:nvPicPr>
          <p:blipFill>
            <a:blip r:embed="rId3" cstate="print"/>
            <a:stretch>
              <a:fillRect/>
            </a:stretch>
          </p:blipFill>
          <p:spPr>
            <a:xfrm>
              <a:off x="2295144" y="6156959"/>
              <a:ext cx="5844539" cy="701038"/>
            </a:xfrm>
            <a:prstGeom prst="rect">
              <a:avLst/>
            </a:prstGeom>
          </p:spPr>
        </p:pic>
        <p:pic>
          <p:nvPicPr>
            <p:cNvPr id="14" name="object 14"/>
            <p:cNvPicPr/>
            <p:nvPr/>
          </p:nvPicPr>
          <p:blipFill>
            <a:blip r:embed="rId4" cstate="print"/>
            <a:stretch>
              <a:fillRect/>
            </a:stretch>
          </p:blipFill>
          <p:spPr>
            <a:xfrm>
              <a:off x="2506980" y="6271259"/>
              <a:ext cx="9685020" cy="585216"/>
            </a:xfrm>
            <a:prstGeom prst="rect">
              <a:avLst/>
            </a:prstGeom>
          </p:spPr>
        </p:pic>
        <p:pic>
          <p:nvPicPr>
            <p:cNvPr id="15" name="object 15"/>
            <p:cNvPicPr/>
            <p:nvPr/>
          </p:nvPicPr>
          <p:blipFill>
            <a:blip r:embed="rId5" cstate="print"/>
            <a:stretch>
              <a:fillRect/>
            </a:stretch>
          </p:blipFill>
          <p:spPr>
            <a:xfrm>
              <a:off x="3005327" y="3840479"/>
              <a:ext cx="5871972" cy="2354580"/>
            </a:xfrm>
            <a:prstGeom prst="rect">
              <a:avLst/>
            </a:prstGeom>
          </p:spPr>
        </p:pic>
        <p:pic>
          <p:nvPicPr>
            <p:cNvPr id="16" name="object 16"/>
            <p:cNvPicPr/>
            <p:nvPr/>
          </p:nvPicPr>
          <p:blipFill>
            <a:blip r:embed="rId6" cstate="print"/>
            <a:stretch>
              <a:fillRect/>
            </a:stretch>
          </p:blipFill>
          <p:spPr>
            <a:xfrm>
              <a:off x="8969722" y="4049941"/>
              <a:ext cx="3089561" cy="2011686"/>
            </a:xfrm>
            <a:prstGeom prst="rect">
              <a:avLst/>
            </a:prstGeom>
          </p:spPr>
        </p:pic>
      </p:grpSp>
      <p:pic>
        <p:nvPicPr>
          <p:cNvPr id="17" name="object 17"/>
          <p:cNvPicPr/>
          <p:nvPr/>
        </p:nvPicPr>
        <p:blipFill>
          <a:blip r:embed="rId7" cstate="print"/>
          <a:stretch>
            <a:fillRect/>
          </a:stretch>
        </p:blipFill>
        <p:spPr>
          <a:xfrm>
            <a:off x="252710" y="6240778"/>
            <a:ext cx="681793" cy="609599"/>
          </a:xfrm>
          <a:prstGeom prst="rect">
            <a:avLst/>
          </a:prstGeom>
        </p:spPr>
      </p:pic>
      <p:pic>
        <p:nvPicPr>
          <p:cNvPr id="18" name="object 18"/>
          <p:cNvPicPr/>
          <p:nvPr/>
        </p:nvPicPr>
        <p:blipFill>
          <a:blip r:embed="rId8" cstate="print"/>
          <a:stretch>
            <a:fillRect/>
          </a:stretch>
        </p:blipFill>
        <p:spPr>
          <a:xfrm>
            <a:off x="1098004" y="6359916"/>
            <a:ext cx="1140915" cy="344884"/>
          </a:xfrm>
          <a:prstGeom prst="rect">
            <a:avLst/>
          </a:prstGeom>
        </p:spPr>
      </p:pic>
      <p:sp>
        <p:nvSpPr>
          <p:cNvPr id="19" name="object 19"/>
          <p:cNvSpPr txBox="1"/>
          <p:nvPr/>
        </p:nvSpPr>
        <p:spPr>
          <a:xfrm>
            <a:off x="272795" y="4047744"/>
            <a:ext cx="2623185" cy="2032000"/>
          </a:xfrm>
          <a:prstGeom prst="rect">
            <a:avLst/>
          </a:prstGeom>
          <a:solidFill>
            <a:srgbClr val="FFFF00"/>
          </a:solidFill>
        </p:spPr>
        <p:txBody>
          <a:bodyPr vert="horz" wrap="square" lIns="0" tIns="31750" rIns="0" bIns="0" rtlCol="0">
            <a:spAutoFit/>
          </a:bodyPr>
          <a:lstStyle/>
          <a:p>
            <a:pPr marL="90805" marR="238125" lvl="0" indent="0" algn="l" defTabSz="914400" rtl="0" eaLnBrk="1" fontAlgn="auto" latinLnBrk="0" hangingPunct="1">
              <a:lnSpc>
                <a:spcPct val="100000"/>
              </a:lnSpc>
              <a:spcBef>
                <a:spcPts val="250"/>
              </a:spcBef>
              <a:spcAft>
                <a:spcPts val="0"/>
              </a:spcAft>
              <a:buClrTx/>
              <a:buSzTx/>
              <a:buFontTx/>
              <a:buNone/>
              <a:tabLst/>
              <a:defRPr/>
            </a:pPr>
            <a:r>
              <a:rPr kumimoji="0" sz="1800" b="1" i="1" u="heavy" strike="noStrike" kern="1200" cap="none" spc="0" normalizeH="0" baseline="0" noProof="0" dirty="0">
                <a:ln>
                  <a:noFill/>
                </a:ln>
                <a:solidFill>
                  <a:prstClr val="black"/>
                </a:solidFill>
                <a:effectLst/>
                <a:uLnTx/>
                <a:uFill>
                  <a:solidFill>
                    <a:srgbClr val="000000"/>
                  </a:solidFill>
                </a:uFill>
                <a:latin typeface="Calibri"/>
                <a:ea typeface="+mn-ea"/>
                <a:cs typeface="Calibri"/>
              </a:rPr>
              <a:t>A</a:t>
            </a:r>
            <a:r>
              <a:rPr kumimoji="0" sz="1800" b="1" i="1" u="heavy" strike="noStrike" kern="1200" cap="none" spc="-15" normalizeH="0" baseline="0" noProof="0" dirty="0">
                <a:ln>
                  <a:noFill/>
                </a:ln>
                <a:solidFill>
                  <a:prstClr val="black"/>
                </a:solidFill>
                <a:effectLst/>
                <a:uLnTx/>
                <a:uFill>
                  <a:solidFill>
                    <a:srgbClr val="000000"/>
                  </a:solidFill>
                </a:uFill>
                <a:latin typeface="Calibri"/>
                <a:ea typeface="+mn-ea"/>
                <a:cs typeface="Calibri"/>
              </a:rPr>
              <a:t> </a:t>
            </a:r>
            <a:r>
              <a:rPr kumimoji="0" sz="1800" b="1" i="1" u="heavy" strike="noStrike" kern="1200" cap="none" spc="-10" normalizeH="0" baseline="0" noProof="0" dirty="0">
                <a:ln>
                  <a:noFill/>
                </a:ln>
                <a:solidFill>
                  <a:prstClr val="black"/>
                </a:solidFill>
                <a:effectLst/>
                <a:uLnTx/>
                <a:uFill>
                  <a:solidFill>
                    <a:srgbClr val="000000"/>
                  </a:solidFill>
                </a:uFill>
                <a:latin typeface="Calibri"/>
                <a:ea typeface="+mn-ea"/>
                <a:cs typeface="Calibri"/>
              </a:rPr>
              <a:t>Noter</a:t>
            </a:r>
            <a:r>
              <a:rPr kumimoji="0" sz="1800" b="1"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a:t>
            </a:r>
            <a:r>
              <a:rPr kumimoji="0" sz="1800" b="0" i="1" u="none" strike="noStrike" kern="1200" cap="none" spc="-5" normalizeH="0" baseline="0" noProof="0" dirty="0">
                <a:ln>
                  <a:noFill/>
                </a:ln>
                <a:solidFill>
                  <a:prstClr val="black"/>
                </a:solidFill>
                <a:effectLst/>
                <a:uLnTx/>
                <a:uFillTx/>
                <a:latin typeface="Calibri"/>
                <a:ea typeface="+mn-ea"/>
                <a:cs typeface="Calibri"/>
              </a:rPr>
              <a:t> le</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lysimètre</a:t>
            </a:r>
            <a:r>
              <a:rPr kumimoji="0" sz="1800" b="0" i="1" u="none" strike="noStrike" kern="1200" cap="none" spc="-10" normalizeH="0" baseline="0" noProof="0" dirty="0">
                <a:ln>
                  <a:noFill/>
                </a:ln>
                <a:solidFill>
                  <a:prstClr val="black"/>
                </a:solidFill>
                <a:effectLst/>
                <a:uLnTx/>
                <a:uFillTx/>
                <a:latin typeface="Calibri"/>
                <a:ea typeface="+mn-ea"/>
                <a:cs typeface="Calibri"/>
              </a:rPr>
              <a:t> est </a:t>
            </a:r>
            <a:r>
              <a:rPr kumimoji="0" sz="1800" b="0" i="1" u="none" strike="noStrike" kern="1200" cap="none" spc="-390"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associé</a:t>
            </a:r>
            <a:r>
              <a:rPr kumimoji="0" sz="1800" b="0" i="1" u="none" strike="noStrike" kern="1200" cap="none" spc="20"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à</a:t>
            </a:r>
            <a:r>
              <a:rPr kumimoji="0" sz="1800" b="0" i="1" u="none" strike="noStrike" kern="1200" cap="none" spc="-10"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une</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parcelle </a:t>
            </a:r>
            <a:r>
              <a:rPr kumimoji="0" sz="1800" b="0" i="1" u="none" strike="noStrike" kern="1200" cap="none" spc="-5" normalizeH="0" baseline="0" noProof="0" dirty="0">
                <a:ln>
                  <a:noFill/>
                </a:ln>
                <a:solidFill>
                  <a:prstClr val="black"/>
                </a:solidFill>
                <a:effectLst/>
                <a:uLnTx/>
                <a:uFillTx/>
                <a:latin typeface="Calibri"/>
                <a:ea typeface="+mn-ea"/>
                <a:cs typeface="Calibri"/>
              </a:rPr>
              <a:t> avec un </a:t>
            </a:r>
            <a:r>
              <a:rPr kumimoji="0" sz="1800" b="0" i="1" u="none" strike="noStrike" kern="1200" cap="none" spc="-10" normalizeH="0" baseline="0" noProof="0" dirty="0">
                <a:ln>
                  <a:noFill/>
                </a:ln>
                <a:solidFill>
                  <a:prstClr val="black"/>
                </a:solidFill>
                <a:effectLst/>
                <a:uLnTx/>
                <a:uFillTx/>
                <a:latin typeface="Calibri"/>
                <a:ea typeface="+mn-ea"/>
                <a:cs typeface="Calibri"/>
              </a:rPr>
              <a:t>monitoring </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continu </a:t>
            </a:r>
            <a:r>
              <a:rPr kumimoji="0" sz="1800" b="0" i="1" u="none" strike="noStrike" kern="1200" cap="none" spc="-15" normalizeH="0" baseline="0" noProof="0" dirty="0">
                <a:ln>
                  <a:noFill/>
                </a:ln>
                <a:solidFill>
                  <a:prstClr val="black"/>
                </a:solidFill>
                <a:effectLst/>
                <a:uLnTx/>
                <a:uFillTx/>
                <a:latin typeface="Calibri"/>
                <a:ea typeface="+mn-ea"/>
                <a:cs typeface="Calibri"/>
              </a:rPr>
              <a:t>Eau</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sol/nappe </a:t>
            </a:r>
            <a:r>
              <a:rPr kumimoji="0" sz="1800" b="0" i="1" u="none" strike="noStrike" kern="1200" cap="none" spc="0"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(chimie,</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isotopes,</a:t>
            </a:r>
            <a:r>
              <a:rPr kumimoji="0" sz="1800" b="0" i="1" u="none" strike="noStrike" kern="1200" cap="none" spc="15" normalizeH="0" baseline="0" noProof="0" dirty="0">
                <a:ln>
                  <a:noFill/>
                </a:ln>
                <a:solidFill>
                  <a:prstClr val="black"/>
                </a:solidFill>
                <a:effectLst/>
                <a:uLnTx/>
                <a:uFillTx/>
                <a:latin typeface="Calibri"/>
                <a:ea typeface="+mn-ea"/>
                <a:cs typeface="Calibri"/>
              </a:rPr>
              <a:t> </a:t>
            </a:r>
            <a:r>
              <a:rPr kumimoji="0" sz="1800" b="0" i="1" u="none" strike="noStrike" kern="1200" cap="none" spc="-10" normalizeH="0" baseline="0" noProof="0" dirty="0">
                <a:ln>
                  <a:noFill/>
                </a:ln>
                <a:solidFill>
                  <a:prstClr val="black"/>
                </a:solidFill>
                <a:effectLst/>
                <a:uLnTx/>
                <a:uFillTx/>
                <a:latin typeface="Calibri"/>
                <a:ea typeface="+mn-ea"/>
                <a:cs typeface="Calibri"/>
              </a:rPr>
              <a:t>teneur </a:t>
            </a:r>
            <a:r>
              <a:rPr kumimoji="0" sz="1800" b="0" i="1" u="none" strike="noStrike" kern="1200" cap="none" spc="-395" normalizeH="0" baseline="0" noProof="0" dirty="0">
                <a:ln>
                  <a:noFill/>
                </a:ln>
                <a:solidFill>
                  <a:prstClr val="black"/>
                </a:solidFill>
                <a:effectLst/>
                <a:uLnTx/>
                <a:uFillTx/>
                <a:latin typeface="Calibri"/>
                <a:ea typeface="+mn-ea"/>
                <a:cs typeface="Calibri"/>
              </a:rPr>
              <a:t> </a:t>
            </a:r>
            <a:r>
              <a:rPr kumimoji="0" sz="1800" b="0" i="1" u="none" strike="noStrike" kern="1200" cap="none" spc="0" normalizeH="0" baseline="0" noProof="0" dirty="0">
                <a:ln>
                  <a:noFill/>
                </a:ln>
                <a:solidFill>
                  <a:prstClr val="black"/>
                </a:solidFill>
                <a:effectLst/>
                <a:uLnTx/>
                <a:uFillTx/>
                <a:latin typeface="Calibri"/>
                <a:ea typeface="+mn-ea"/>
                <a:cs typeface="Calibri"/>
              </a:rPr>
              <a:t>en eau </a:t>
            </a:r>
            <a:r>
              <a:rPr kumimoji="0" sz="1800" b="0" i="1" u="none" strike="noStrike" kern="1200" cap="none" spc="-5" normalizeH="0" baseline="0" noProof="0" dirty="0">
                <a:ln>
                  <a:noFill/>
                </a:ln>
                <a:solidFill>
                  <a:prstClr val="black"/>
                </a:solidFill>
                <a:effectLst/>
                <a:uLnTx/>
                <a:uFillTx/>
                <a:latin typeface="Calibri"/>
                <a:ea typeface="+mn-ea"/>
                <a:cs typeface="Calibri"/>
              </a:rPr>
              <a:t>et </a:t>
            </a:r>
            <a:r>
              <a:rPr kumimoji="0" sz="1800" b="0" i="1" u="none" strike="noStrike" kern="1200" cap="none" spc="-10" normalizeH="0" baseline="0" noProof="0" dirty="0">
                <a:ln>
                  <a:noFill/>
                </a:ln>
                <a:solidFill>
                  <a:prstClr val="black"/>
                </a:solidFill>
                <a:effectLst/>
                <a:uLnTx/>
                <a:uFillTx/>
                <a:latin typeface="Calibri"/>
                <a:ea typeface="+mn-ea"/>
                <a:cs typeface="Calibri"/>
              </a:rPr>
              <a:t>potentiel, </a:t>
            </a:r>
            <a:r>
              <a:rPr kumimoji="0" sz="1800" b="0" i="1" u="none" strike="noStrike" kern="1200" cap="none" spc="-5" normalizeH="0" baseline="0" noProof="0" dirty="0">
                <a:ln>
                  <a:noFill/>
                </a:ln>
                <a:solidFill>
                  <a:prstClr val="black"/>
                </a:solidFill>
                <a:effectLst/>
                <a:uLnTx/>
                <a:uFillTx/>
                <a:latin typeface="Calibri"/>
                <a:ea typeface="+mn-ea"/>
                <a:cs typeface="Calibri"/>
              </a:rPr>
              <a:t> niveau</a:t>
            </a:r>
            <a:r>
              <a:rPr kumimoji="0" sz="1800" b="0" i="1" u="none" strike="noStrike" kern="1200" cap="none" spc="5" normalizeH="0" baseline="0" noProof="0" dirty="0">
                <a:ln>
                  <a:noFill/>
                </a:ln>
                <a:solidFill>
                  <a:prstClr val="black"/>
                </a:solidFill>
                <a:effectLst/>
                <a:uLnTx/>
                <a:uFillTx/>
                <a:latin typeface="Calibri"/>
                <a:ea typeface="+mn-ea"/>
                <a:cs typeface="Calibri"/>
              </a:rPr>
              <a:t> </a:t>
            </a:r>
            <a:r>
              <a:rPr kumimoji="0" sz="1800" b="0" i="1" u="none" strike="noStrike" kern="1200" cap="none" spc="-5" normalizeH="0" baseline="0" noProof="0" dirty="0">
                <a:ln>
                  <a:noFill/>
                </a:ln>
                <a:solidFill>
                  <a:prstClr val="black"/>
                </a:solidFill>
                <a:effectLst/>
                <a:uLnTx/>
                <a:uFillTx/>
                <a:latin typeface="Calibri"/>
                <a:ea typeface="+mn-ea"/>
                <a:cs typeface="Calibri"/>
              </a:rPr>
              <a:t>nappe….)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pic>
        <p:nvPicPr>
          <p:cNvPr id="20" name="object 20"/>
          <p:cNvPicPr/>
          <p:nvPr/>
        </p:nvPicPr>
        <p:blipFill>
          <a:blip r:embed="rId9" cstate="print"/>
          <a:stretch>
            <a:fillRect/>
          </a:stretch>
        </p:blipFill>
        <p:spPr>
          <a:xfrm>
            <a:off x="7577328" y="498348"/>
            <a:ext cx="1900427" cy="1426464"/>
          </a:xfrm>
          <a:prstGeom prst="rect">
            <a:avLst/>
          </a:prstGeom>
        </p:spPr>
      </p:pic>
      <p:pic>
        <p:nvPicPr>
          <p:cNvPr id="21" name="object 21"/>
          <p:cNvPicPr/>
          <p:nvPr/>
        </p:nvPicPr>
        <p:blipFill>
          <a:blip r:embed="rId10" cstate="print"/>
          <a:stretch>
            <a:fillRect/>
          </a:stretch>
        </p:blipFill>
        <p:spPr>
          <a:xfrm>
            <a:off x="6417564" y="498348"/>
            <a:ext cx="932688" cy="1397508"/>
          </a:xfrm>
          <a:prstGeom prst="rect">
            <a:avLst/>
          </a:prstGeom>
        </p:spPr>
      </p:pic>
      <p:pic>
        <p:nvPicPr>
          <p:cNvPr id="22" name="object 22"/>
          <p:cNvPicPr/>
          <p:nvPr/>
        </p:nvPicPr>
        <p:blipFill>
          <a:blip r:embed="rId11" cstate="print"/>
          <a:stretch>
            <a:fillRect/>
          </a:stretch>
        </p:blipFill>
        <p:spPr>
          <a:xfrm>
            <a:off x="4474464" y="483108"/>
            <a:ext cx="1716024" cy="1143000"/>
          </a:xfrm>
          <a:prstGeom prst="rect">
            <a:avLst/>
          </a:prstGeom>
        </p:spPr>
      </p:pic>
      <p:pic>
        <p:nvPicPr>
          <p:cNvPr id="23" name="object 23"/>
          <p:cNvPicPr/>
          <p:nvPr/>
        </p:nvPicPr>
        <p:blipFill>
          <a:blip r:embed="rId12" cstate="print"/>
          <a:stretch>
            <a:fillRect/>
          </a:stretch>
        </p:blipFill>
        <p:spPr>
          <a:xfrm>
            <a:off x="9646919" y="483108"/>
            <a:ext cx="2001012" cy="1484376"/>
          </a:xfrm>
          <a:prstGeom prst="rect">
            <a:avLst/>
          </a:prstGeom>
        </p:spPr>
      </p:pic>
      <p:sp>
        <p:nvSpPr>
          <p:cNvPr id="24" name="object 24"/>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145"/>
              </a:lnSpc>
              <a:spcBef>
                <a:spcPts val="0"/>
              </a:spcBef>
              <a:spcAft>
                <a:spcPts val="0"/>
              </a:spcAft>
              <a:buClrTx/>
              <a:buSzTx/>
              <a:buFontTx/>
              <a:buNone/>
              <a:tabLst/>
              <a:defRPr/>
            </a:pPr>
            <a:r>
              <a:rPr kumimoji="0" sz="3200" b="0" i="0" u="none" strike="noStrike" kern="1200" cap="none" spc="-10" normalizeH="0" baseline="0" noProof="0" dirty="0">
                <a:ln>
                  <a:noFill/>
                </a:ln>
                <a:solidFill>
                  <a:prstClr val="white"/>
                </a:solidFill>
                <a:effectLst/>
                <a:uLnTx/>
                <a:uFillTx/>
                <a:latin typeface="Calibri"/>
                <a:ea typeface="+mn-ea"/>
                <a:cs typeface="Calibri"/>
              </a:rPr>
              <a:t>Avignon</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5"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Site</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25" normalizeH="0" baseline="0" noProof="0" dirty="0">
                <a:ln>
                  <a:noFill/>
                </a:ln>
                <a:solidFill>
                  <a:prstClr val="white"/>
                </a:solidFill>
                <a:effectLst/>
                <a:uLnTx/>
                <a:uFillTx/>
                <a:latin typeface="Calibri"/>
                <a:ea typeface="+mn-ea"/>
                <a:cs typeface="Calibri"/>
              </a:rPr>
              <a:t>Atelier</a:t>
            </a:r>
            <a:r>
              <a:rPr kumimoji="0" sz="3200" b="0" i="0" u="none" strike="noStrike" kern="1200" cap="none" spc="10"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Fontanille</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8965"/>
            <a:ext cx="328295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Réseau</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Lysimétrique</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français</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PC2</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4539354" y="8965"/>
            <a:ext cx="261874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srgbClr val="FFFFFF"/>
                </a:solidFill>
                <a:effectLst/>
                <a:uLnTx/>
                <a:uFillTx/>
                <a:latin typeface="Calibri"/>
                <a:ea typeface="+mn-ea"/>
                <a:cs typeface="Calibri"/>
              </a:rPr>
              <a:t>Workshop</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7-8</a:t>
            </a:r>
            <a:r>
              <a:rPr kumimoji="0" sz="1800" b="0" i="0" u="none" strike="noStrike" kern="1200" cap="none" spc="-2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octobre</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2024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1481307" y="8965"/>
            <a:ext cx="46863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45" normalizeH="0" baseline="0" noProof="0" dirty="0">
                <a:ln>
                  <a:noFill/>
                </a:ln>
                <a:solidFill>
                  <a:srgbClr val="FFFFFF"/>
                </a:solidFill>
                <a:effectLst/>
                <a:uLnTx/>
                <a:uFillTx/>
                <a:latin typeface="Calibri"/>
                <a:ea typeface="+mn-ea"/>
                <a:cs typeface="Calibri"/>
              </a:rPr>
              <a:t>P</a:t>
            </a:r>
            <a:r>
              <a:rPr kumimoji="0" sz="1800" b="0" i="0" u="none" strike="noStrike" kern="1200" cap="none" spc="0" normalizeH="0" baseline="0" noProof="0" dirty="0">
                <a:ln>
                  <a:noFill/>
                </a:ln>
                <a:solidFill>
                  <a:srgbClr val="FFFFFF"/>
                </a:solidFill>
                <a:effectLst/>
                <a:uLnTx/>
                <a:uFillTx/>
                <a:latin typeface="Calibri"/>
                <a:ea typeface="+mn-ea"/>
                <a:cs typeface="Calibri"/>
              </a:rPr>
              <a:t>ar</a:t>
            </a:r>
            <a:r>
              <a:rPr kumimoji="0" sz="1800" b="0" i="0" u="none" strike="noStrike" kern="1200" cap="none" spc="-15" normalizeH="0" baseline="0" noProof="0" dirty="0">
                <a:ln>
                  <a:noFill/>
                </a:ln>
                <a:solidFill>
                  <a:srgbClr val="FFFFFF"/>
                </a:solidFill>
                <a:effectLst/>
                <a:uLnTx/>
                <a:uFillTx/>
                <a:latin typeface="Calibri"/>
                <a:ea typeface="+mn-ea"/>
                <a:cs typeface="Calibri"/>
              </a:rPr>
              <a:t>i</a:t>
            </a:r>
            <a:r>
              <a:rPr kumimoji="0" sz="1800" b="0" i="0" u="none" strike="noStrike" kern="1200" cap="none" spc="0" normalizeH="0" baseline="0" noProof="0" dirty="0">
                <a:ln>
                  <a:noFill/>
                </a:ln>
                <a:solidFill>
                  <a:srgbClr val="FFFFFF"/>
                </a:solidFill>
                <a:effectLst/>
                <a:uLnTx/>
                <a:uFillTx/>
                <a:latin typeface="Calibri"/>
                <a:ea typeface="+mn-ea"/>
                <a:cs typeface="Calibri"/>
              </a:rPr>
              <a: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52196" y="463422"/>
            <a:ext cx="3850004" cy="124904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10" normalizeH="0" baseline="0" noProof="0" dirty="0">
                <a:ln>
                  <a:noFill/>
                </a:ln>
                <a:solidFill>
                  <a:prstClr val="black"/>
                </a:solidFill>
                <a:effectLst/>
                <a:uLnTx/>
                <a:uFillTx/>
                <a:latin typeface="Calibri"/>
                <a:ea typeface="+mn-ea"/>
                <a:cs typeface="Calibri"/>
              </a:rPr>
              <a:t>Cadre</a:t>
            </a:r>
            <a:r>
              <a:rPr kumimoji="0" sz="3200" b="1" i="0" u="none" strike="noStrike" kern="1200" cap="none" spc="-60" normalizeH="0" baseline="0" noProof="0" dirty="0">
                <a:ln>
                  <a:noFill/>
                </a:ln>
                <a:solidFill>
                  <a:prstClr val="black"/>
                </a:solidFill>
                <a:effectLst/>
                <a:uLnTx/>
                <a:uFillTx/>
                <a:latin typeface="Calibri"/>
                <a:ea typeface="+mn-ea"/>
                <a:cs typeface="Calibri"/>
              </a:rPr>
              <a:t> </a:t>
            </a:r>
            <a:r>
              <a:rPr kumimoji="0" sz="3200" b="1" i="0" u="none" strike="noStrike" kern="1200" cap="none" spc="-10" normalizeH="0" baseline="0" noProof="0" dirty="0">
                <a:ln>
                  <a:noFill/>
                </a:ln>
                <a:solidFill>
                  <a:prstClr val="black"/>
                </a:solidFill>
                <a:effectLst/>
                <a:uLnTx/>
                <a:uFillTx/>
                <a:latin typeface="Calibri"/>
                <a:ea typeface="+mn-ea"/>
                <a:cs typeface="Calibri"/>
              </a:rPr>
              <a:t>Pédo-climatique</a:t>
            </a:r>
            <a:endParaRPr kumimoji="0" sz="32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5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1" u="none" strike="noStrike" kern="1200" cap="none" spc="-10" normalizeH="0" baseline="0" noProof="0" dirty="0">
                <a:ln>
                  <a:noFill/>
                </a:ln>
                <a:solidFill>
                  <a:srgbClr val="532804"/>
                </a:solidFill>
                <a:effectLst/>
                <a:uLnTx/>
                <a:uFillTx/>
                <a:latin typeface="Calibri"/>
                <a:ea typeface="+mn-ea"/>
                <a:cs typeface="Calibri"/>
              </a:rPr>
              <a:t>Description</a:t>
            </a:r>
            <a:r>
              <a:rPr kumimoji="0" sz="2200" b="1" i="1" u="none" strike="noStrike" kern="1200" cap="none" spc="0"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du</a:t>
            </a:r>
            <a:r>
              <a:rPr kumimoji="0" sz="2200" b="1" i="1" u="none" strike="noStrike" kern="1200" cap="none" spc="5" normalizeH="0" baseline="0" noProof="0" dirty="0">
                <a:ln>
                  <a:noFill/>
                </a:ln>
                <a:solidFill>
                  <a:srgbClr val="532804"/>
                </a:solidFill>
                <a:effectLst/>
                <a:uLnTx/>
                <a:uFillTx/>
                <a:latin typeface="Calibri"/>
                <a:ea typeface="+mn-ea"/>
                <a:cs typeface="Calibri"/>
              </a:rPr>
              <a:t> </a:t>
            </a:r>
            <a:r>
              <a:rPr kumimoji="0" sz="2200" b="1" i="1" u="none" strike="noStrike" kern="1200" cap="none" spc="-15" normalizeH="0" baseline="0" noProof="0" dirty="0">
                <a:ln>
                  <a:noFill/>
                </a:ln>
                <a:solidFill>
                  <a:srgbClr val="532804"/>
                </a:solidFill>
                <a:effectLst/>
                <a:uLnTx/>
                <a:uFillTx/>
                <a:latin typeface="Calibri"/>
                <a:ea typeface="+mn-ea"/>
                <a:cs typeface="Calibri"/>
              </a:rPr>
              <a:t>site</a:t>
            </a:r>
            <a:r>
              <a:rPr kumimoji="0" sz="2200" b="1" i="1" u="none" strike="noStrike" kern="1200" cap="none" spc="0"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6" name="object 6"/>
          <p:cNvGraphicFramePr>
            <a:graphicFrameLocks noGrp="1"/>
          </p:cNvGraphicFramePr>
          <p:nvPr/>
        </p:nvGraphicFramePr>
        <p:xfrm>
          <a:off x="270078" y="1814195"/>
          <a:ext cx="11431903" cy="2140076"/>
        </p:xfrm>
        <a:graphic>
          <a:graphicData uri="http://schemas.openxmlformats.org/drawingml/2006/table">
            <a:tbl>
              <a:tblPr firstRow="1" bandRow="1">
                <a:tableStyleId>{2D5ABB26-0587-4C30-8999-92F81FD0307C}</a:tableStyleId>
              </a:tblPr>
              <a:tblGrid>
                <a:gridCol w="1480820">
                  <a:extLst>
                    <a:ext uri="{9D8B030D-6E8A-4147-A177-3AD203B41FA5}">
                      <a16:colId xmlns:a16="http://schemas.microsoft.com/office/drawing/2014/main" val="20000"/>
                    </a:ext>
                  </a:extLst>
                </a:gridCol>
                <a:gridCol w="1464309">
                  <a:extLst>
                    <a:ext uri="{9D8B030D-6E8A-4147-A177-3AD203B41FA5}">
                      <a16:colId xmlns:a16="http://schemas.microsoft.com/office/drawing/2014/main" val="20001"/>
                    </a:ext>
                  </a:extLst>
                </a:gridCol>
                <a:gridCol w="1502410">
                  <a:extLst>
                    <a:ext uri="{9D8B030D-6E8A-4147-A177-3AD203B41FA5}">
                      <a16:colId xmlns:a16="http://schemas.microsoft.com/office/drawing/2014/main" val="20002"/>
                    </a:ext>
                  </a:extLst>
                </a:gridCol>
                <a:gridCol w="1362075">
                  <a:extLst>
                    <a:ext uri="{9D8B030D-6E8A-4147-A177-3AD203B41FA5}">
                      <a16:colId xmlns:a16="http://schemas.microsoft.com/office/drawing/2014/main" val="20003"/>
                    </a:ext>
                  </a:extLst>
                </a:gridCol>
                <a:gridCol w="1464310">
                  <a:extLst>
                    <a:ext uri="{9D8B030D-6E8A-4147-A177-3AD203B41FA5}">
                      <a16:colId xmlns:a16="http://schemas.microsoft.com/office/drawing/2014/main" val="20004"/>
                    </a:ext>
                  </a:extLst>
                </a:gridCol>
                <a:gridCol w="4157979">
                  <a:extLst>
                    <a:ext uri="{9D8B030D-6E8A-4147-A177-3AD203B41FA5}">
                      <a16:colId xmlns:a16="http://schemas.microsoft.com/office/drawing/2014/main" val="20005"/>
                    </a:ext>
                  </a:extLst>
                </a:gridCol>
              </a:tblGrid>
              <a:tr h="768476">
                <a:tc>
                  <a:txBody>
                    <a:bodyPr/>
                    <a:lstStyle/>
                    <a:p>
                      <a:pPr marL="253365" marR="244475" indent="115570">
                        <a:lnSpc>
                          <a:spcPct val="100000"/>
                        </a:lnSpc>
                        <a:spcBef>
                          <a:spcPts val="244"/>
                        </a:spcBef>
                      </a:pPr>
                      <a:r>
                        <a:rPr sz="1800" b="1" spc="-20" dirty="0">
                          <a:solidFill>
                            <a:srgbClr val="FFFFFF"/>
                          </a:solidFill>
                          <a:latin typeface="Calibri"/>
                          <a:cs typeface="Calibri"/>
                        </a:rPr>
                        <a:t>Type </a:t>
                      </a:r>
                      <a:r>
                        <a:rPr sz="1800" b="1" dirty="0">
                          <a:solidFill>
                            <a:srgbClr val="FFFFFF"/>
                          </a:solidFill>
                          <a:latin typeface="Calibri"/>
                          <a:cs typeface="Calibri"/>
                        </a:rPr>
                        <a:t>de </a:t>
                      </a:r>
                      <a:r>
                        <a:rPr sz="1800" b="1" spc="5" dirty="0">
                          <a:solidFill>
                            <a:srgbClr val="FFFFFF"/>
                          </a:solidFill>
                          <a:latin typeface="Calibri"/>
                          <a:cs typeface="Calibri"/>
                        </a:rPr>
                        <a:t> </a:t>
                      </a:r>
                      <a:r>
                        <a:rPr sz="1800" b="1" dirty="0">
                          <a:solidFill>
                            <a:srgbClr val="FFFFFF"/>
                          </a:solidFill>
                          <a:latin typeface="Calibri"/>
                          <a:cs typeface="Calibri"/>
                        </a:rPr>
                        <a:t>l</a:t>
                      </a:r>
                      <a:r>
                        <a:rPr sz="1800" b="1" spc="-15" dirty="0">
                          <a:solidFill>
                            <a:srgbClr val="FFFFFF"/>
                          </a:solidFill>
                          <a:latin typeface="Calibri"/>
                          <a:cs typeface="Calibri"/>
                        </a:rPr>
                        <a:t>y</a:t>
                      </a:r>
                      <a:r>
                        <a:rPr sz="1800" b="1" dirty="0">
                          <a:solidFill>
                            <a:srgbClr val="FFFFFF"/>
                          </a:solidFill>
                          <a:latin typeface="Calibri"/>
                          <a:cs typeface="Calibri"/>
                        </a:rPr>
                        <a:t>simèt</a:t>
                      </a:r>
                      <a:r>
                        <a:rPr sz="1800" b="1" spc="-30" dirty="0">
                          <a:solidFill>
                            <a:srgbClr val="FFFFFF"/>
                          </a:solidFill>
                          <a:latin typeface="Calibri"/>
                          <a:cs typeface="Calibri"/>
                        </a:rPr>
                        <a:t>r</a:t>
                      </a:r>
                      <a:r>
                        <a:rPr sz="1800" b="1" dirty="0">
                          <a:solidFill>
                            <a:srgbClr val="FFFFFF"/>
                          </a:solidFill>
                          <a:latin typeface="Calibri"/>
                          <a:cs typeface="Calibri"/>
                        </a:rPr>
                        <a:t>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201295">
                        <a:lnSpc>
                          <a:spcPct val="100000"/>
                        </a:lnSpc>
                        <a:spcBef>
                          <a:spcPts val="244"/>
                        </a:spcBef>
                      </a:pPr>
                      <a:r>
                        <a:rPr sz="1800" b="1" spc="-20" dirty="0">
                          <a:solidFill>
                            <a:srgbClr val="FFFFFF"/>
                          </a:solidFill>
                          <a:latin typeface="Calibri"/>
                          <a:cs typeface="Calibri"/>
                        </a:rPr>
                        <a:t>Type</a:t>
                      </a:r>
                      <a:r>
                        <a:rPr sz="1800" b="1" spc="-30" dirty="0">
                          <a:solidFill>
                            <a:srgbClr val="FFFFFF"/>
                          </a:solidFill>
                          <a:latin typeface="Calibri"/>
                          <a:cs typeface="Calibri"/>
                        </a:rPr>
                        <a:t> </a:t>
                      </a:r>
                      <a:r>
                        <a:rPr sz="1800" b="1" dirty="0">
                          <a:solidFill>
                            <a:srgbClr val="FFFFFF"/>
                          </a:solidFill>
                          <a:latin typeface="Calibri"/>
                          <a:cs typeface="Calibri"/>
                        </a:rPr>
                        <a:t>de</a:t>
                      </a:r>
                      <a:r>
                        <a:rPr sz="1800" b="1" spc="-45" dirty="0">
                          <a:solidFill>
                            <a:srgbClr val="FFFFFF"/>
                          </a:solidFill>
                          <a:latin typeface="Calibri"/>
                          <a:cs typeface="Calibri"/>
                        </a:rPr>
                        <a:t> </a:t>
                      </a:r>
                      <a:r>
                        <a:rPr sz="1800" b="1" dirty="0">
                          <a:solidFill>
                            <a:srgbClr val="FFFFFF"/>
                          </a:solidFill>
                          <a:latin typeface="Calibri"/>
                          <a:cs typeface="Calibri"/>
                        </a:rPr>
                        <a:t>sol</a:t>
                      </a:r>
                      <a:endParaRPr sz="1800">
                        <a:latin typeface="Calibri"/>
                        <a:cs typeface="Calibri"/>
                      </a:endParaRPr>
                    </a:p>
                    <a:p>
                      <a:pPr marL="247015" marR="185420" indent="-55244">
                        <a:lnSpc>
                          <a:spcPct val="100000"/>
                        </a:lnSpc>
                        <a:spcBef>
                          <a:spcPts val="50"/>
                        </a:spcBef>
                      </a:pPr>
                      <a:r>
                        <a:rPr sz="1100" b="1" spc="-5" dirty="0">
                          <a:solidFill>
                            <a:srgbClr val="FFFFFF"/>
                          </a:solidFill>
                          <a:latin typeface="Calibri"/>
                          <a:cs typeface="Calibri"/>
                        </a:rPr>
                        <a:t>Classification</a:t>
                      </a:r>
                      <a:r>
                        <a:rPr sz="1100" b="1" spc="-55" dirty="0">
                          <a:solidFill>
                            <a:srgbClr val="FFFFFF"/>
                          </a:solidFill>
                          <a:latin typeface="Calibri"/>
                          <a:cs typeface="Calibri"/>
                        </a:rPr>
                        <a:t> </a:t>
                      </a:r>
                      <a:r>
                        <a:rPr sz="1100" b="1" dirty="0">
                          <a:solidFill>
                            <a:srgbClr val="FFFFFF"/>
                          </a:solidFill>
                          <a:latin typeface="Calibri"/>
                          <a:cs typeface="Calibri"/>
                        </a:rPr>
                        <a:t>WRB </a:t>
                      </a:r>
                      <a:r>
                        <a:rPr sz="1100" b="1" spc="-235" dirty="0">
                          <a:solidFill>
                            <a:srgbClr val="FFFFFF"/>
                          </a:solidFill>
                          <a:latin typeface="Calibri"/>
                          <a:cs typeface="Calibri"/>
                        </a:rPr>
                        <a:t> </a:t>
                      </a:r>
                      <a:r>
                        <a:rPr sz="1100" b="1" spc="-5" dirty="0">
                          <a:solidFill>
                            <a:srgbClr val="FFFFFF"/>
                          </a:solidFill>
                          <a:latin typeface="Calibri"/>
                          <a:cs typeface="Calibri"/>
                        </a:rPr>
                        <a:t>(référence</a:t>
                      </a:r>
                      <a:r>
                        <a:rPr sz="1100" b="1" spc="-55" dirty="0">
                          <a:solidFill>
                            <a:srgbClr val="FFFFFF"/>
                          </a:solidFill>
                          <a:latin typeface="Calibri"/>
                          <a:cs typeface="Calibri"/>
                        </a:rPr>
                        <a:t> </a:t>
                      </a:r>
                      <a:r>
                        <a:rPr sz="1100" b="1" spc="-5" dirty="0">
                          <a:solidFill>
                            <a:srgbClr val="FFFFFF"/>
                          </a:solidFill>
                          <a:latin typeface="Calibri"/>
                          <a:cs typeface="Calibri"/>
                        </a:rPr>
                        <a:t>pédo)</a:t>
                      </a:r>
                      <a:endParaRPr sz="11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245745" marR="237490" indent="133985">
                        <a:lnSpc>
                          <a:spcPct val="100000"/>
                        </a:lnSpc>
                        <a:spcBef>
                          <a:spcPts val="244"/>
                        </a:spcBef>
                      </a:pPr>
                      <a:r>
                        <a:rPr sz="1800" b="1" spc="-20" dirty="0">
                          <a:solidFill>
                            <a:srgbClr val="FFFFFF"/>
                          </a:solidFill>
                          <a:latin typeface="Calibri"/>
                          <a:cs typeface="Calibri"/>
                        </a:rPr>
                        <a:t>Type </a:t>
                      </a:r>
                      <a:r>
                        <a:rPr sz="1800" b="1" dirty="0">
                          <a:solidFill>
                            <a:srgbClr val="FFFFFF"/>
                          </a:solidFill>
                          <a:latin typeface="Calibri"/>
                          <a:cs typeface="Calibri"/>
                        </a:rPr>
                        <a:t>de </a:t>
                      </a:r>
                      <a:r>
                        <a:rPr sz="1800" b="1" spc="5" dirty="0">
                          <a:solidFill>
                            <a:srgbClr val="FFFFFF"/>
                          </a:solidFill>
                          <a:latin typeface="Calibri"/>
                          <a:cs typeface="Calibri"/>
                        </a:rPr>
                        <a:t> </a:t>
                      </a:r>
                      <a:r>
                        <a:rPr sz="1800" b="1" spc="-15" dirty="0">
                          <a:solidFill>
                            <a:srgbClr val="FFFFFF"/>
                          </a:solidFill>
                          <a:latin typeface="Calibri"/>
                          <a:cs typeface="Calibri"/>
                        </a:rPr>
                        <a:t>v</a:t>
                      </a:r>
                      <a:r>
                        <a:rPr sz="1800" b="1" dirty="0">
                          <a:solidFill>
                            <a:srgbClr val="FFFFFF"/>
                          </a:solidFill>
                          <a:latin typeface="Calibri"/>
                          <a:cs typeface="Calibri"/>
                        </a:rPr>
                        <a:t>é</a:t>
                      </a:r>
                      <a:r>
                        <a:rPr sz="1800" b="1" spc="-30" dirty="0">
                          <a:solidFill>
                            <a:srgbClr val="FFFFFF"/>
                          </a:solidFill>
                          <a:latin typeface="Calibri"/>
                          <a:cs typeface="Calibri"/>
                        </a:rPr>
                        <a:t>g</a:t>
                      </a:r>
                      <a:r>
                        <a:rPr sz="1800" b="1" spc="-10" dirty="0">
                          <a:solidFill>
                            <a:srgbClr val="FFFFFF"/>
                          </a:solidFill>
                          <a:latin typeface="Calibri"/>
                          <a:cs typeface="Calibri"/>
                        </a:rPr>
                        <a:t>é</a:t>
                      </a:r>
                      <a:r>
                        <a:rPr sz="1800" b="1" spc="-15" dirty="0">
                          <a:solidFill>
                            <a:srgbClr val="FFFFFF"/>
                          </a:solidFill>
                          <a:latin typeface="Calibri"/>
                          <a:cs typeface="Calibri"/>
                        </a:rPr>
                        <a:t>ta</a:t>
                      </a:r>
                      <a:r>
                        <a:rPr sz="1800" b="1" dirty="0">
                          <a:solidFill>
                            <a:srgbClr val="FFFFFF"/>
                          </a:solidFill>
                          <a:latin typeface="Calibri"/>
                          <a:cs typeface="Calibri"/>
                        </a:rPr>
                        <a:t>t</a:t>
                      </a:r>
                      <a:r>
                        <a:rPr sz="1800" b="1" spc="-15" dirty="0">
                          <a:solidFill>
                            <a:srgbClr val="FFFFFF"/>
                          </a:solidFill>
                          <a:latin typeface="Calibri"/>
                          <a:cs typeface="Calibri"/>
                        </a:rPr>
                        <a:t>i</a:t>
                      </a:r>
                      <a:r>
                        <a:rPr sz="1800" b="1" dirty="0">
                          <a:solidFill>
                            <a:srgbClr val="FFFFFF"/>
                          </a:solidFill>
                          <a:latin typeface="Calibri"/>
                          <a:cs typeface="Calibri"/>
                        </a:rPr>
                        <a:t>on</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algn="ctr">
                        <a:lnSpc>
                          <a:spcPct val="100000"/>
                        </a:lnSpc>
                        <a:spcBef>
                          <a:spcPts val="244"/>
                        </a:spcBef>
                      </a:pPr>
                      <a:r>
                        <a:rPr sz="1800" b="1" spc="-10" dirty="0">
                          <a:solidFill>
                            <a:srgbClr val="FFFFFF"/>
                          </a:solidFill>
                          <a:latin typeface="Calibri"/>
                          <a:cs typeface="Calibri"/>
                        </a:rPr>
                        <a:t>Climat</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171450">
                        <a:lnSpc>
                          <a:spcPct val="100000"/>
                        </a:lnSpc>
                        <a:spcBef>
                          <a:spcPts val="244"/>
                        </a:spcBef>
                      </a:pPr>
                      <a:r>
                        <a:rPr sz="1800" b="1" spc="-5" dirty="0">
                          <a:solidFill>
                            <a:srgbClr val="FFFFFF"/>
                          </a:solidFill>
                          <a:latin typeface="Calibri"/>
                          <a:cs typeface="Calibri"/>
                        </a:rPr>
                        <a:t>Localisation</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tc>
                  <a:txBody>
                    <a:bodyPr/>
                    <a:lstStyle/>
                    <a:p>
                      <a:pPr marL="826769">
                        <a:lnSpc>
                          <a:spcPct val="100000"/>
                        </a:lnSpc>
                        <a:spcBef>
                          <a:spcPts val="244"/>
                        </a:spcBef>
                      </a:pPr>
                      <a:r>
                        <a:rPr sz="1800" b="1" spc="-10" dirty="0">
                          <a:solidFill>
                            <a:srgbClr val="FFFFFF"/>
                          </a:solidFill>
                          <a:latin typeface="Calibri"/>
                          <a:cs typeface="Calibri"/>
                        </a:rPr>
                        <a:t>Récupération</a:t>
                      </a:r>
                      <a:r>
                        <a:rPr sz="1800" b="1" spc="-40" dirty="0">
                          <a:solidFill>
                            <a:srgbClr val="FFFFFF"/>
                          </a:solidFill>
                          <a:latin typeface="Calibri"/>
                          <a:cs typeface="Calibri"/>
                        </a:rPr>
                        <a:t> </a:t>
                      </a:r>
                      <a:r>
                        <a:rPr sz="1800" b="1" spc="-5" dirty="0">
                          <a:solidFill>
                            <a:srgbClr val="FFFFFF"/>
                          </a:solidFill>
                          <a:latin typeface="Calibri"/>
                          <a:cs typeface="Calibri"/>
                        </a:rPr>
                        <a:t>des</a:t>
                      </a:r>
                      <a:r>
                        <a:rPr sz="1800" b="1" spc="-40" dirty="0">
                          <a:solidFill>
                            <a:srgbClr val="FFFFFF"/>
                          </a:solidFill>
                          <a:latin typeface="Calibri"/>
                          <a:cs typeface="Calibri"/>
                        </a:rPr>
                        <a:t> </a:t>
                      </a:r>
                      <a:r>
                        <a:rPr sz="1800" b="1" spc="-5" dirty="0">
                          <a:solidFill>
                            <a:srgbClr val="FFFFFF"/>
                          </a:solidFill>
                          <a:latin typeface="Calibri"/>
                          <a:cs typeface="Calibri"/>
                        </a:rPr>
                        <a:t>données</a:t>
                      </a:r>
                      <a:endParaRPr sz="1800">
                        <a:latin typeface="Calibri"/>
                        <a:cs typeface="Calibri"/>
                      </a:endParaRPr>
                    </a:p>
                  </a:txBody>
                  <a:tcPr marL="0" marR="0" marT="31114"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1CACE3"/>
                    </a:solidFill>
                  </a:tcPr>
                </a:tc>
                <a:extLst>
                  <a:ext uri="{0D108BD9-81ED-4DB2-BD59-A6C34878D82A}">
                    <a16:rowId xmlns:a16="http://schemas.microsoft.com/office/drawing/2014/main" val="10000"/>
                  </a:ext>
                </a:extLst>
              </a:tr>
              <a:tr h="1371600">
                <a:tc>
                  <a:txBody>
                    <a:bodyPr/>
                    <a:lstStyle/>
                    <a:p>
                      <a:pPr>
                        <a:lnSpc>
                          <a:spcPct val="100000"/>
                        </a:lnSpc>
                      </a:pPr>
                      <a:endParaRPr sz="1300">
                        <a:latin typeface="Times New Roman"/>
                        <a:cs typeface="Times New Roman"/>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marL="106680" marR="98425" indent="-2540" algn="ctr">
                        <a:lnSpc>
                          <a:spcPct val="100000"/>
                        </a:lnSpc>
                        <a:spcBef>
                          <a:spcPts val="290"/>
                        </a:spcBef>
                      </a:pPr>
                      <a:r>
                        <a:rPr sz="1200" spc="-5" dirty="0">
                          <a:latin typeface="Calibri"/>
                          <a:cs typeface="Calibri"/>
                        </a:rPr>
                        <a:t>Calcosol </a:t>
                      </a:r>
                      <a:r>
                        <a:rPr sz="1200" spc="-10" dirty="0">
                          <a:latin typeface="Calibri"/>
                          <a:cs typeface="Calibri"/>
                        </a:rPr>
                        <a:t>d’origine </a:t>
                      </a:r>
                      <a:r>
                        <a:rPr sz="1200" spc="-5" dirty="0">
                          <a:latin typeface="Calibri"/>
                          <a:cs typeface="Calibri"/>
                        </a:rPr>
                        <a:t> </a:t>
                      </a:r>
                      <a:r>
                        <a:rPr sz="1200" dirty="0">
                          <a:latin typeface="Calibri"/>
                          <a:cs typeface="Calibri"/>
                        </a:rPr>
                        <a:t>alluvial</a:t>
                      </a:r>
                      <a:r>
                        <a:rPr sz="1200" spc="-60" dirty="0">
                          <a:latin typeface="Calibri"/>
                          <a:cs typeface="Calibri"/>
                        </a:rPr>
                        <a:t> </a:t>
                      </a:r>
                      <a:r>
                        <a:rPr sz="1200" spc="-5" dirty="0">
                          <a:latin typeface="Calibri"/>
                          <a:cs typeface="Calibri"/>
                        </a:rPr>
                        <a:t>sur</a:t>
                      </a:r>
                      <a:r>
                        <a:rPr sz="1200" spc="-40" dirty="0">
                          <a:latin typeface="Calibri"/>
                          <a:cs typeface="Calibri"/>
                        </a:rPr>
                        <a:t> </a:t>
                      </a:r>
                      <a:r>
                        <a:rPr sz="1200" dirty="0">
                          <a:latin typeface="Calibri"/>
                          <a:cs typeface="Calibri"/>
                        </a:rPr>
                        <a:t>alluvions </a:t>
                      </a:r>
                      <a:r>
                        <a:rPr sz="1200" spc="-254" dirty="0">
                          <a:latin typeface="Calibri"/>
                          <a:cs typeface="Calibri"/>
                        </a:rPr>
                        <a:t> </a:t>
                      </a:r>
                      <a:r>
                        <a:rPr sz="1200" spc="-10" dirty="0">
                          <a:latin typeface="Calibri"/>
                          <a:cs typeface="Calibri"/>
                        </a:rPr>
                        <a:t>grossières,</a:t>
                      </a:r>
                      <a:r>
                        <a:rPr sz="1200" dirty="0">
                          <a:latin typeface="Calibri"/>
                          <a:cs typeface="Calibri"/>
                        </a:rPr>
                        <a:t> </a:t>
                      </a:r>
                      <a:r>
                        <a:rPr sz="1200" spc="-5" dirty="0">
                          <a:latin typeface="Calibri"/>
                          <a:cs typeface="Calibri"/>
                        </a:rPr>
                        <a:t>argilo- </a:t>
                      </a:r>
                      <a:r>
                        <a:rPr sz="1200" dirty="0">
                          <a:latin typeface="Calibri"/>
                          <a:cs typeface="Calibri"/>
                        </a:rPr>
                        <a:t> limoneux</a:t>
                      </a:r>
                      <a:r>
                        <a:rPr sz="1200" spc="-55" dirty="0">
                          <a:latin typeface="Calibri"/>
                          <a:cs typeface="Calibri"/>
                        </a:rPr>
                        <a:t> </a:t>
                      </a:r>
                      <a:r>
                        <a:rPr sz="1200" dirty="0">
                          <a:latin typeface="Calibri"/>
                          <a:cs typeface="Calibri"/>
                        </a:rPr>
                        <a:t>en</a:t>
                      </a:r>
                      <a:r>
                        <a:rPr sz="1200" spc="-40" dirty="0">
                          <a:latin typeface="Calibri"/>
                          <a:cs typeface="Calibri"/>
                        </a:rPr>
                        <a:t> </a:t>
                      </a:r>
                      <a:r>
                        <a:rPr sz="1200" spc="-5" dirty="0">
                          <a:latin typeface="Calibri"/>
                          <a:cs typeface="Calibri"/>
                        </a:rPr>
                        <a:t>surface </a:t>
                      </a:r>
                      <a:r>
                        <a:rPr sz="1200" spc="-254" dirty="0">
                          <a:latin typeface="Calibri"/>
                          <a:cs typeface="Calibri"/>
                        </a:rPr>
                        <a:t> </a:t>
                      </a:r>
                      <a:r>
                        <a:rPr sz="1200" spc="-5" dirty="0">
                          <a:latin typeface="Calibri"/>
                          <a:cs typeface="Calibri"/>
                        </a:rPr>
                        <a:t>évoluant </a:t>
                      </a:r>
                      <a:r>
                        <a:rPr sz="1200" spc="-10" dirty="0">
                          <a:latin typeface="Calibri"/>
                          <a:cs typeface="Calibri"/>
                        </a:rPr>
                        <a:t>vers </a:t>
                      </a:r>
                      <a:r>
                        <a:rPr sz="1200" dirty="0">
                          <a:latin typeface="Calibri"/>
                          <a:cs typeface="Calibri"/>
                        </a:rPr>
                        <a:t>une </a:t>
                      </a:r>
                      <a:r>
                        <a:rPr sz="1200" spc="5" dirty="0">
                          <a:latin typeface="Calibri"/>
                          <a:cs typeface="Calibri"/>
                        </a:rPr>
                        <a:t> </a:t>
                      </a:r>
                      <a:r>
                        <a:rPr sz="1200" spc="-10" dirty="0">
                          <a:latin typeface="Calibri"/>
                          <a:cs typeface="Calibri"/>
                        </a:rPr>
                        <a:t>texture </a:t>
                      </a:r>
                      <a:r>
                        <a:rPr sz="1200" spc="-5" dirty="0">
                          <a:latin typeface="Calibri"/>
                          <a:cs typeface="Calibri"/>
                        </a:rPr>
                        <a:t>sableuse </a:t>
                      </a:r>
                      <a:r>
                        <a:rPr sz="1200" dirty="0">
                          <a:latin typeface="Calibri"/>
                          <a:cs typeface="Calibri"/>
                        </a:rPr>
                        <a:t>en </a:t>
                      </a:r>
                      <a:r>
                        <a:rPr sz="1200" spc="5" dirty="0">
                          <a:latin typeface="Calibri"/>
                          <a:cs typeface="Calibri"/>
                        </a:rPr>
                        <a:t> </a:t>
                      </a:r>
                      <a:r>
                        <a:rPr sz="1200" spc="-10" dirty="0">
                          <a:latin typeface="Calibri"/>
                          <a:cs typeface="Calibri"/>
                        </a:rPr>
                        <a:t>profondeur</a:t>
                      </a:r>
                      <a:endParaRPr sz="1200">
                        <a:latin typeface="Calibri"/>
                        <a:cs typeface="Calibri"/>
                      </a:endParaRPr>
                    </a:p>
                  </a:txBody>
                  <a:tcPr marL="0" marR="0" marT="3683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pPr>
                      <a:endParaRPr sz="1200">
                        <a:latin typeface="Times New Roman"/>
                        <a:cs typeface="Times New Roman"/>
                      </a:endParaRPr>
                    </a:p>
                    <a:p>
                      <a:pPr algn="ctr">
                        <a:lnSpc>
                          <a:spcPct val="100000"/>
                        </a:lnSpc>
                        <a:spcBef>
                          <a:spcPts val="1070"/>
                        </a:spcBef>
                      </a:pPr>
                      <a:r>
                        <a:rPr sz="1200" spc="-5" dirty="0">
                          <a:latin typeface="Calibri"/>
                          <a:cs typeface="Calibri"/>
                        </a:rPr>
                        <a:t>Sol</a:t>
                      </a:r>
                      <a:r>
                        <a:rPr sz="1200" spc="-20" dirty="0">
                          <a:latin typeface="Calibri"/>
                          <a:cs typeface="Calibri"/>
                        </a:rPr>
                        <a:t> </a:t>
                      </a:r>
                      <a:r>
                        <a:rPr sz="1200" dirty="0">
                          <a:latin typeface="Calibri"/>
                          <a:cs typeface="Calibri"/>
                        </a:rPr>
                        <a:t>nu</a:t>
                      </a:r>
                      <a:r>
                        <a:rPr sz="1200" spc="-35" dirty="0">
                          <a:latin typeface="Calibri"/>
                          <a:cs typeface="Calibri"/>
                        </a:rPr>
                        <a:t> </a:t>
                      </a:r>
                      <a:r>
                        <a:rPr sz="1200" spc="-5" dirty="0">
                          <a:latin typeface="Calibri"/>
                          <a:cs typeface="Calibri"/>
                        </a:rPr>
                        <a:t>ou</a:t>
                      </a:r>
                      <a:r>
                        <a:rPr sz="1200" spc="-20" dirty="0">
                          <a:latin typeface="Calibri"/>
                          <a:cs typeface="Calibri"/>
                        </a:rPr>
                        <a:t> </a:t>
                      </a:r>
                      <a:r>
                        <a:rPr sz="1200" spc="-5" dirty="0">
                          <a:latin typeface="Calibri"/>
                          <a:cs typeface="Calibri"/>
                        </a:rPr>
                        <a:t>grande</a:t>
                      </a:r>
                      <a:endParaRPr sz="1200">
                        <a:latin typeface="Calibri"/>
                        <a:cs typeface="Calibri"/>
                      </a:endParaRPr>
                    </a:p>
                    <a:p>
                      <a:pPr marL="1270" algn="ctr">
                        <a:lnSpc>
                          <a:spcPct val="100000"/>
                        </a:lnSpc>
                        <a:spcBef>
                          <a:spcPts val="5"/>
                        </a:spcBef>
                      </a:pPr>
                      <a:r>
                        <a:rPr sz="1200" spc="-5" dirty="0">
                          <a:latin typeface="Calibri"/>
                          <a:cs typeface="Calibri"/>
                        </a:rPr>
                        <a:t>culture.</a:t>
                      </a:r>
                      <a:endParaRPr sz="1200">
                        <a:latin typeface="Calibri"/>
                        <a:cs typeface="Calibri"/>
                      </a:endParaRPr>
                    </a:p>
                    <a:p>
                      <a:pPr marL="332740" marR="325755" algn="ctr">
                        <a:lnSpc>
                          <a:spcPct val="100000"/>
                        </a:lnSpc>
                      </a:pPr>
                      <a:r>
                        <a:rPr sz="1200" dirty="0">
                          <a:latin typeface="Calibri"/>
                          <a:cs typeface="Calibri"/>
                        </a:rPr>
                        <a:t>Actuellement  </a:t>
                      </a:r>
                      <a:r>
                        <a:rPr sz="1200" spc="-5" dirty="0">
                          <a:latin typeface="Calibri"/>
                          <a:cs typeface="Calibri"/>
                        </a:rPr>
                        <a:t>luzerne</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15"/>
                        </a:spcBef>
                      </a:pPr>
                      <a:endParaRPr sz="1600">
                        <a:latin typeface="Times New Roman"/>
                        <a:cs typeface="Times New Roman"/>
                      </a:endParaRPr>
                    </a:p>
                    <a:p>
                      <a:pPr algn="ctr">
                        <a:lnSpc>
                          <a:spcPct val="100000"/>
                        </a:lnSpc>
                      </a:pPr>
                      <a:r>
                        <a:rPr sz="1200" spc="-5" dirty="0">
                          <a:latin typeface="Calibri"/>
                          <a:cs typeface="Calibri"/>
                        </a:rPr>
                        <a:t>Méditerranéen</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pPr>
                      <a:endParaRPr sz="1200">
                        <a:latin typeface="Times New Roman"/>
                        <a:cs typeface="Times New Roman"/>
                      </a:endParaRPr>
                    </a:p>
                    <a:p>
                      <a:pPr>
                        <a:lnSpc>
                          <a:spcPct val="100000"/>
                        </a:lnSpc>
                      </a:pPr>
                      <a:endParaRPr sz="1200">
                        <a:latin typeface="Times New Roman"/>
                        <a:cs typeface="Times New Roman"/>
                      </a:endParaRPr>
                    </a:p>
                    <a:p>
                      <a:pPr>
                        <a:lnSpc>
                          <a:spcPct val="100000"/>
                        </a:lnSpc>
                        <a:spcBef>
                          <a:spcPts val="40"/>
                        </a:spcBef>
                      </a:pPr>
                      <a:endParaRPr sz="950">
                        <a:latin typeface="Times New Roman"/>
                        <a:cs typeface="Times New Roman"/>
                      </a:endParaRPr>
                    </a:p>
                    <a:p>
                      <a:pPr marL="313055" marR="176530" indent="-129539">
                        <a:lnSpc>
                          <a:spcPct val="100000"/>
                        </a:lnSpc>
                      </a:pPr>
                      <a:r>
                        <a:rPr sz="1200" spc="-25" dirty="0">
                          <a:latin typeface="Calibri"/>
                          <a:cs typeface="Calibri"/>
                        </a:rPr>
                        <a:t>A</a:t>
                      </a:r>
                      <a:r>
                        <a:rPr sz="1200" dirty="0">
                          <a:latin typeface="Calibri"/>
                          <a:cs typeface="Calibri"/>
                        </a:rPr>
                        <a:t>vi</a:t>
                      </a:r>
                      <a:r>
                        <a:rPr sz="1200" spc="-5" dirty="0">
                          <a:latin typeface="Calibri"/>
                          <a:cs typeface="Calibri"/>
                        </a:rPr>
                        <a:t>g</a:t>
                      </a:r>
                      <a:r>
                        <a:rPr sz="1200" dirty="0">
                          <a:latin typeface="Calibri"/>
                          <a:cs typeface="Calibri"/>
                        </a:rPr>
                        <a:t>n</a:t>
                      </a:r>
                      <a:r>
                        <a:rPr sz="1200" spc="-5" dirty="0">
                          <a:latin typeface="Calibri"/>
                          <a:cs typeface="Calibri"/>
                        </a:rPr>
                        <a:t>o</a:t>
                      </a:r>
                      <a:r>
                        <a:rPr sz="1200" dirty="0">
                          <a:latin typeface="Calibri"/>
                          <a:cs typeface="Calibri"/>
                        </a:rPr>
                        <a:t>n</a:t>
                      </a:r>
                      <a:r>
                        <a:rPr sz="1200" spc="-15" dirty="0">
                          <a:latin typeface="Calibri"/>
                          <a:cs typeface="Calibri"/>
                        </a:rPr>
                        <a:t> </a:t>
                      </a:r>
                      <a:r>
                        <a:rPr sz="1200" dirty="0">
                          <a:latin typeface="Calibri"/>
                          <a:cs typeface="Calibri"/>
                        </a:rPr>
                        <a:t>D</a:t>
                      </a:r>
                      <a:r>
                        <a:rPr sz="1200" spc="-5" dirty="0">
                          <a:latin typeface="Calibri"/>
                          <a:cs typeface="Calibri"/>
                        </a:rPr>
                        <a:t>o</a:t>
                      </a:r>
                      <a:r>
                        <a:rPr sz="1200" dirty="0">
                          <a:latin typeface="Calibri"/>
                          <a:cs typeface="Calibri"/>
                        </a:rPr>
                        <a:t>mai</a:t>
                      </a:r>
                      <a:r>
                        <a:rPr sz="1200" spc="5" dirty="0">
                          <a:latin typeface="Calibri"/>
                          <a:cs typeface="Calibri"/>
                        </a:rPr>
                        <a:t>n</a:t>
                      </a:r>
                      <a:r>
                        <a:rPr sz="1200" dirty="0">
                          <a:latin typeface="Calibri"/>
                          <a:cs typeface="Calibri"/>
                        </a:rPr>
                        <a:t>e  INRAE</a:t>
                      </a:r>
                      <a:r>
                        <a:rPr sz="1200" spc="-10" dirty="0">
                          <a:latin typeface="Calibri"/>
                          <a:cs typeface="Calibri"/>
                        </a:rPr>
                        <a:t> </a:t>
                      </a:r>
                      <a:r>
                        <a:rPr sz="1200" spc="-5" dirty="0">
                          <a:latin typeface="Calibri"/>
                          <a:cs typeface="Calibri"/>
                        </a:rPr>
                        <a:t>St</a:t>
                      </a:r>
                      <a:r>
                        <a:rPr sz="1200" spc="-20" dirty="0">
                          <a:latin typeface="Calibri"/>
                          <a:cs typeface="Calibri"/>
                        </a:rPr>
                        <a:t> </a:t>
                      </a:r>
                      <a:r>
                        <a:rPr sz="1200" spc="-5" dirty="0">
                          <a:latin typeface="Calibri"/>
                          <a:cs typeface="Calibri"/>
                        </a:rPr>
                        <a:t>Paul</a:t>
                      </a:r>
                      <a:endParaRPr sz="1200">
                        <a:latin typeface="Calibri"/>
                        <a:cs typeface="Calibri"/>
                      </a:endParaRPr>
                    </a:p>
                  </a:txBody>
                  <a:tcPr marL="0" marR="0" marT="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tc>
                  <a:txBody>
                    <a:bodyPr/>
                    <a:lstStyle/>
                    <a:p>
                      <a:pPr>
                        <a:lnSpc>
                          <a:spcPct val="100000"/>
                        </a:lnSpc>
                        <a:spcBef>
                          <a:spcPts val="5"/>
                        </a:spcBef>
                      </a:pPr>
                      <a:endParaRPr sz="1500">
                        <a:latin typeface="Times New Roman"/>
                        <a:cs typeface="Times New Roman"/>
                      </a:endParaRPr>
                    </a:p>
                    <a:p>
                      <a:pPr marL="92075">
                        <a:lnSpc>
                          <a:spcPct val="100000"/>
                        </a:lnSpc>
                      </a:pPr>
                      <a:r>
                        <a:rPr sz="1200" spc="-5" dirty="0">
                          <a:latin typeface="Calibri"/>
                          <a:cs typeface="Calibri"/>
                        </a:rPr>
                        <a:t>Récupération</a:t>
                      </a:r>
                      <a:r>
                        <a:rPr sz="1200" spc="-40" dirty="0">
                          <a:latin typeface="Calibri"/>
                          <a:cs typeface="Calibri"/>
                        </a:rPr>
                        <a:t> </a:t>
                      </a:r>
                      <a:r>
                        <a:rPr sz="1200" spc="-5" dirty="0">
                          <a:latin typeface="Calibri"/>
                          <a:cs typeface="Calibri"/>
                        </a:rPr>
                        <a:t>automatique</a:t>
                      </a:r>
                      <a:r>
                        <a:rPr sz="1200" spc="-35" dirty="0">
                          <a:latin typeface="Calibri"/>
                          <a:cs typeface="Calibri"/>
                        </a:rPr>
                        <a:t> </a:t>
                      </a:r>
                      <a:r>
                        <a:rPr sz="1200" dirty="0">
                          <a:latin typeface="Calibri"/>
                          <a:cs typeface="Calibri"/>
                        </a:rPr>
                        <a:t>des</a:t>
                      </a:r>
                      <a:r>
                        <a:rPr sz="1200" spc="-5" dirty="0">
                          <a:latin typeface="Calibri"/>
                          <a:cs typeface="Calibri"/>
                        </a:rPr>
                        <a:t> </a:t>
                      </a:r>
                      <a:r>
                        <a:rPr sz="1200" dirty="0">
                          <a:latin typeface="Calibri"/>
                          <a:cs typeface="Calibri"/>
                        </a:rPr>
                        <a:t>données</a:t>
                      </a:r>
                      <a:r>
                        <a:rPr sz="1200" spc="-25" dirty="0">
                          <a:latin typeface="Calibri"/>
                          <a:cs typeface="Calibri"/>
                        </a:rPr>
                        <a:t> </a:t>
                      </a:r>
                      <a:r>
                        <a:rPr sz="1200" dirty="0">
                          <a:latin typeface="Calibri"/>
                          <a:cs typeface="Calibri"/>
                        </a:rPr>
                        <a:t>de</a:t>
                      </a:r>
                      <a:r>
                        <a:rPr sz="1200" spc="-10" dirty="0">
                          <a:latin typeface="Calibri"/>
                          <a:cs typeface="Calibri"/>
                        </a:rPr>
                        <a:t> </a:t>
                      </a:r>
                      <a:r>
                        <a:rPr sz="1200" spc="-5" dirty="0">
                          <a:latin typeface="Calibri"/>
                          <a:cs typeface="Calibri"/>
                        </a:rPr>
                        <a:t>drainage.</a:t>
                      </a:r>
                      <a:endParaRPr sz="1200">
                        <a:latin typeface="Calibri"/>
                        <a:cs typeface="Calibri"/>
                      </a:endParaRPr>
                    </a:p>
                    <a:p>
                      <a:pPr marL="92075">
                        <a:lnSpc>
                          <a:spcPct val="100000"/>
                        </a:lnSpc>
                        <a:spcBef>
                          <a:spcPts val="5"/>
                        </a:spcBef>
                      </a:pPr>
                      <a:r>
                        <a:rPr sz="1200" spc="-5" dirty="0">
                          <a:latin typeface="Calibri"/>
                          <a:cs typeface="Calibri"/>
                        </a:rPr>
                        <a:t>Accès</a:t>
                      </a:r>
                      <a:r>
                        <a:rPr sz="1200" spc="15" dirty="0">
                          <a:latin typeface="Calibri"/>
                          <a:cs typeface="Calibri"/>
                        </a:rPr>
                        <a:t> </a:t>
                      </a:r>
                      <a:r>
                        <a:rPr sz="1200" dirty="0">
                          <a:latin typeface="Calibri"/>
                          <a:cs typeface="Calibri"/>
                        </a:rPr>
                        <a:t>aux</a:t>
                      </a:r>
                      <a:r>
                        <a:rPr sz="1200" spc="-5" dirty="0">
                          <a:latin typeface="Calibri"/>
                          <a:cs typeface="Calibri"/>
                        </a:rPr>
                        <a:t> </a:t>
                      </a:r>
                      <a:r>
                        <a:rPr sz="1200" dirty="0">
                          <a:latin typeface="Calibri"/>
                          <a:cs typeface="Calibri"/>
                        </a:rPr>
                        <a:t>données</a:t>
                      </a:r>
                      <a:r>
                        <a:rPr sz="1200" spc="-30" dirty="0">
                          <a:latin typeface="Calibri"/>
                          <a:cs typeface="Calibri"/>
                        </a:rPr>
                        <a:t> </a:t>
                      </a:r>
                      <a:r>
                        <a:rPr sz="1200" spc="-5" dirty="0">
                          <a:latin typeface="Calibri"/>
                          <a:cs typeface="Calibri"/>
                        </a:rPr>
                        <a:t>météo</a:t>
                      </a:r>
                      <a:r>
                        <a:rPr sz="1200" dirty="0">
                          <a:latin typeface="Calibri"/>
                          <a:cs typeface="Calibri"/>
                        </a:rPr>
                        <a:t> du</a:t>
                      </a:r>
                      <a:r>
                        <a:rPr sz="1200" spc="-20" dirty="0">
                          <a:latin typeface="Calibri"/>
                          <a:cs typeface="Calibri"/>
                        </a:rPr>
                        <a:t> </a:t>
                      </a:r>
                      <a:r>
                        <a:rPr sz="1200" spc="-5" dirty="0">
                          <a:latin typeface="Calibri"/>
                          <a:cs typeface="Calibri"/>
                        </a:rPr>
                        <a:t>site</a:t>
                      </a:r>
                      <a:r>
                        <a:rPr sz="1200" dirty="0">
                          <a:latin typeface="Calibri"/>
                          <a:cs typeface="Calibri"/>
                        </a:rPr>
                        <a:t> </a:t>
                      </a:r>
                      <a:r>
                        <a:rPr sz="1200" spc="-5" dirty="0">
                          <a:latin typeface="Calibri"/>
                          <a:cs typeface="Calibri"/>
                        </a:rPr>
                        <a:t>(service</a:t>
                      </a:r>
                      <a:r>
                        <a:rPr sz="1200" dirty="0">
                          <a:latin typeface="Calibri"/>
                          <a:cs typeface="Calibri"/>
                        </a:rPr>
                        <a:t> </a:t>
                      </a:r>
                      <a:r>
                        <a:rPr sz="1200" spc="-15" dirty="0">
                          <a:latin typeface="Calibri"/>
                          <a:cs typeface="Calibri"/>
                        </a:rPr>
                        <a:t>CLIMATIK</a:t>
                      </a:r>
                      <a:r>
                        <a:rPr sz="1200" spc="-5" dirty="0">
                          <a:latin typeface="Calibri"/>
                          <a:cs typeface="Calibri"/>
                        </a:rPr>
                        <a:t> </a:t>
                      </a:r>
                      <a:r>
                        <a:rPr sz="1200" dirty="0">
                          <a:latin typeface="Calibri"/>
                          <a:cs typeface="Calibri"/>
                        </a:rPr>
                        <a:t>de</a:t>
                      </a:r>
                      <a:r>
                        <a:rPr sz="1200" spc="-10" dirty="0">
                          <a:latin typeface="Calibri"/>
                          <a:cs typeface="Calibri"/>
                        </a:rPr>
                        <a:t> </a:t>
                      </a:r>
                      <a:r>
                        <a:rPr sz="1200" dirty="0">
                          <a:latin typeface="Calibri"/>
                          <a:cs typeface="Calibri"/>
                        </a:rPr>
                        <a:t>INRAE)</a:t>
                      </a:r>
                      <a:endParaRPr sz="1200">
                        <a:latin typeface="Calibri"/>
                        <a:cs typeface="Calibri"/>
                      </a:endParaRPr>
                    </a:p>
                    <a:p>
                      <a:pPr>
                        <a:lnSpc>
                          <a:spcPct val="100000"/>
                        </a:lnSpc>
                      </a:pPr>
                      <a:endParaRPr sz="1250">
                        <a:latin typeface="Times New Roman"/>
                        <a:cs typeface="Times New Roman"/>
                      </a:endParaRPr>
                    </a:p>
                    <a:p>
                      <a:pPr marL="92075" marR="594995">
                        <a:lnSpc>
                          <a:spcPct val="100000"/>
                        </a:lnSpc>
                      </a:pPr>
                      <a:r>
                        <a:rPr sz="1200" i="1" spc="-5" dirty="0">
                          <a:latin typeface="Calibri"/>
                          <a:cs typeface="Calibri"/>
                        </a:rPr>
                        <a:t>Accès aux données monitoring sol (eau./T°/EC/ potentiel </a:t>
                      </a:r>
                      <a:r>
                        <a:rPr sz="1200" i="1" spc="-260" dirty="0">
                          <a:latin typeface="Calibri"/>
                          <a:cs typeface="Calibri"/>
                        </a:rPr>
                        <a:t> </a:t>
                      </a:r>
                      <a:r>
                        <a:rPr sz="1200" i="1" spc="-10" dirty="0">
                          <a:latin typeface="Calibri"/>
                          <a:cs typeface="Calibri"/>
                        </a:rPr>
                        <a:t>hydrique) </a:t>
                      </a:r>
                      <a:r>
                        <a:rPr sz="1200" i="1" spc="-5" dirty="0">
                          <a:latin typeface="Calibri"/>
                          <a:cs typeface="Calibri"/>
                        </a:rPr>
                        <a:t>de</a:t>
                      </a:r>
                      <a:r>
                        <a:rPr sz="1200" i="1" spc="5" dirty="0">
                          <a:latin typeface="Calibri"/>
                          <a:cs typeface="Calibri"/>
                        </a:rPr>
                        <a:t> </a:t>
                      </a:r>
                      <a:r>
                        <a:rPr sz="1200" i="1" dirty="0">
                          <a:latin typeface="Calibri"/>
                          <a:cs typeface="Calibri"/>
                        </a:rPr>
                        <a:t>la</a:t>
                      </a:r>
                      <a:r>
                        <a:rPr sz="1200" i="1" spc="-5" dirty="0">
                          <a:latin typeface="Calibri"/>
                          <a:cs typeface="Calibri"/>
                        </a:rPr>
                        <a:t> parcelle</a:t>
                      </a:r>
                      <a:r>
                        <a:rPr sz="1200" i="1" spc="5" dirty="0">
                          <a:latin typeface="Calibri"/>
                          <a:cs typeface="Calibri"/>
                        </a:rPr>
                        <a:t> </a:t>
                      </a:r>
                      <a:r>
                        <a:rPr sz="1200" i="1" spc="-5" dirty="0">
                          <a:latin typeface="Calibri"/>
                          <a:cs typeface="Calibri"/>
                        </a:rPr>
                        <a:t>et</a:t>
                      </a:r>
                      <a:r>
                        <a:rPr sz="1200" i="1" spc="5" dirty="0">
                          <a:latin typeface="Calibri"/>
                          <a:cs typeface="Calibri"/>
                        </a:rPr>
                        <a:t> </a:t>
                      </a:r>
                      <a:r>
                        <a:rPr sz="1200" i="1" spc="-5" dirty="0">
                          <a:latin typeface="Calibri"/>
                          <a:cs typeface="Calibri"/>
                        </a:rPr>
                        <a:t>de</a:t>
                      </a:r>
                      <a:r>
                        <a:rPr sz="1200" i="1" spc="5" dirty="0">
                          <a:latin typeface="Calibri"/>
                          <a:cs typeface="Calibri"/>
                        </a:rPr>
                        <a:t> </a:t>
                      </a:r>
                      <a:r>
                        <a:rPr sz="1200" i="1" dirty="0">
                          <a:latin typeface="Calibri"/>
                          <a:cs typeface="Calibri"/>
                        </a:rPr>
                        <a:t>la</a:t>
                      </a:r>
                      <a:r>
                        <a:rPr sz="1200" i="1" spc="-10" dirty="0">
                          <a:latin typeface="Calibri"/>
                          <a:cs typeface="Calibri"/>
                        </a:rPr>
                        <a:t> </a:t>
                      </a:r>
                      <a:r>
                        <a:rPr sz="1200" i="1" spc="-5" dirty="0">
                          <a:latin typeface="Calibri"/>
                          <a:cs typeface="Calibri"/>
                        </a:rPr>
                        <a:t>nappe</a:t>
                      </a:r>
                      <a:endParaRPr sz="1200">
                        <a:latin typeface="Calibri"/>
                        <a:cs typeface="Calibri"/>
                      </a:endParaRPr>
                    </a:p>
                  </a:txBody>
                  <a:tcPr marL="0" marR="0" marT="63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CCE2F5"/>
                    </a:solidFill>
                  </a:tcPr>
                </a:tc>
                <a:extLst>
                  <a:ext uri="{0D108BD9-81ED-4DB2-BD59-A6C34878D82A}">
                    <a16:rowId xmlns:a16="http://schemas.microsoft.com/office/drawing/2014/main" val="10001"/>
                  </a:ext>
                </a:extLst>
              </a:tr>
            </a:tbl>
          </a:graphicData>
        </a:graphic>
      </p:graphicFrame>
      <p:grpSp>
        <p:nvGrpSpPr>
          <p:cNvPr id="7" name="object 7"/>
          <p:cNvGrpSpPr/>
          <p:nvPr/>
        </p:nvGrpSpPr>
        <p:grpSpPr>
          <a:xfrm>
            <a:off x="2295144" y="6156959"/>
            <a:ext cx="9897110" cy="701040"/>
            <a:chOff x="2295144" y="6156959"/>
            <a:chExt cx="9897110" cy="701040"/>
          </a:xfrm>
        </p:grpSpPr>
        <p:pic>
          <p:nvPicPr>
            <p:cNvPr id="8" name="object 8"/>
            <p:cNvPicPr/>
            <p:nvPr/>
          </p:nvPicPr>
          <p:blipFill>
            <a:blip r:embed="rId2" cstate="print"/>
            <a:stretch>
              <a:fillRect/>
            </a:stretch>
          </p:blipFill>
          <p:spPr>
            <a:xfrm>
              <a:off x="2456685" y="6240709"/>
              <a:ext cx="9735314" cy="617288"/>
            </a:xfrm>
            <a:prstGeom prst="rect">
              <a:avLst/>
            </a:prstGeom>
          </p:spPr>
        </p:pic>
        <p:pic>
          <p:nvPicPr>
            <p:cNvPr id="9" name="object 9"/>
            <p:cNvPicPr/>
            <p:nvPr/>
          </p:nvPicPr>
          <p:blipFill>
            <a:blip r:embed="rId3" cstate="print"/>
            <a:stretch>
              <a:fillRect/>
            </a:stretch>
          </p:blipFill>
          <p:spPr>
            <a:xfrm>
              <a:off x="2295144" y="6156959"/>
              <a:ext cx="5844539" cy="701038"/>
            </a:xfrm>
            <a:prstGeom prst="rect">
              <a:avLst/>
            </a:prstGeom>
          </p:spPr>
        </p:pic>
        <p:pic>
          <p:nvPicPr>
            <p:cNvPr id="10" name="object 10"/>
            <p:cNvPicPr/>
            <p:nvPr/>
          </p:nvPicPr>
          <p:blipFill>
            <a:blip r:embed="rId4" cstate="print"/>
            <a:stretch>
              <a:fillRect/>
            </a:stretch>
          </p:blipFill>
          <p:spPr>
            <a:xfrm>
              <a:off x="2506980" y="6271259"/>
              <a:ext cx="9685020" cy="585216"/>
            </a:xfrm>
            <a:prstGeom prst="rect">
              <a:avLst/>
            </a:prstGeom>
          </p:spPr>
        </p:pic>
      </p:grpSp>
      <p:pic>
        <p:nvPicPr>
          <p:cNvPr id="11" name="object 11"/>
          <p:cNvPicPr/>
          <p:nvPr/>
        </p:nvPicPr>
        <p:blipFill>
          <a:blip r:embed="rId5" cstate="print"/>
          <a:stretch>
            <a:fillRect/>
          </a:stretch>
        </p:blipFill>
        <p:spPr>
          <a:xfrm>
            <a:off x="252710" y="6240778"/>
            <a:ext cx="681793" cy="609599"/>
          </a:xfrm>
          <a:prstGeom prst="rect">
            <a:avLst/>
          </a:prstGeom>
        </p:spPr>
      </p:pic>
      <p:pic>
        <p:nvPicPr>
          <p:cNvPr id="12" name="object 12"/>
          <p:cNvPicPr/>
          <p:nvPr/>
        </p:nvPicPr>
        <p:blipFill>
          <a:blip r:embed="rId6" cstate="print"/>
          <a:stretch>
            <a:fillRect/>
          </a:stretch>
        </p:blipFill>
        <p:spPr>
          <a:xfrm>
            <a:off x="1098004" y="6359916"/>
            <a:ext cx="1140915" cy="344884"/>
          </a:xfrm>
          <a:prstGeom prst="rect">
            <a:avLst/>
          </a:prstGeom>
        </p:spPr>
      </p:pic>
      <p:pic>
        <p:nvPicPr>
          <p:cNvPr id="13" name="object 13"/>
          <p:cNvPicPr/>
          <p:nvPr/>
        </p:nvPicPr>
        <p:blipFill>
          <a:blip r:embed="rId7" cstate="print"/>
          <a:stretch>
            <a:fillRect/>
          </a:stretch>
        </p:blipFill>
        <p:spPr>
          <a:xfrm>
            <a:off x="97535" y="4088891"/>
            <a:ext cx="2714244" cy="2016252"/>
          </a:xfrm>
          <a:prstGeom prst="rect">
            <a:avLst/>
          </a:prstGeom>
        </p:spPr>
      </p:pic>
      <p:pic>
        <p:nvPicPr>
          <p:cNvPr id="14" name="object 14"/>
          <p:cNvPicPr/>
          <p:nvPr/>
        </p:nvPicPr>
        <p:blipFill>
          <a:blip r:embed="rId8" cstate="print"/>
          <a:stretch>
            <a:fillRect/>
          </a:stretch>
        </p:blipFill>
        <p:spPr>
          <a:xfrm>
            <a:off x="2894076" y="4079747"/>
            <a:ext cx="3442716" cy="2025395"/>
          </a:xfrm>
          <a:prstGeom prst="rect">
            <a:avLst/>
          </a:prstGeom>
        </p:spPr>
      </p:pic>
      <p:grpSp>
        <p:nvGrpSpPr>
          <p:cNvPr id="15" name="object 15"/>
          <p:cNvGrpSpPr/>
          <p:nvPr/>
        </p:nvGrpSpPr>
        <p:grpSpPr>
          <a:xfrm>
            <a:off x="6669420" y="4302669"/>
            <a:ext cx="2014220" cy="1463675"/>
            <a:chOff x="6669420" y="4302669"/>
            <a:chExt cx="2014220" cy="1463675"/>
          </a:xfrm>
        </p:grpSpPr>
        <p:sp>
          <p:nvSpPr>
            <p:cNvPr id="16" name="object 16"/>
            <p:cNvSpPr/>
            <p:nvPr/>
          </p:nvSpPr>
          <p:spPr>
            <a:xfrm>
              <a:off x="6671642" y="4304892"/>
              <a:ext cx="2009775" cy="1459230"/>
            </a:xfrm>
            <a:custGeom>
              <a:avLst/>
              <a:gdLst/>
              <a:ahLst/>
              <a:cxnLst/>
              <a:rect l="l" t="t" r="r" b="b"/>
              <a:pathLst>
                <a:path w="2009775" h="1459229">
                  <a:moveTo>
                    <a:pt x="17610" y="0"/>
                  </a:moveTo>
                  <a:lnTo>
                    <a:pt x="17610" y="1437125"/>
                  </a:lnTo>
                </a:path>
                <a:path w="2009775" h="1459229">
                  <a:moveTo>
                    <a:pt x="4366" y="1441473"/>
                  </a:moveTo>
                  <a:lnTo>
                    <a:pt x="13244" y="1441473"/>
                  </a:lnTo>
                </a:path>
                <a:path w="2009775" h="1459229">
                  <a:moveTo>
                    <a:pt x="4366" y="1392952"/>
                  </a:moveTo>
                  <a:lnTo>
                    <a:pt x="13244" y="1392952"/>
                  </a:lnTo>
                </a:path>
                <a:path w="2009775" h="1459229">
                  <a:moveTo>
                    <a:pt x="4366" y="1344436"/>
                  </a:moveTo>
                  <a:lnTo>
                    <a:pt x="13244" y="1344436"/>
                  </a:lnTo>
                </a:path>
                <a:path w="2009775" h="1459229">
                  <a:moveTo>
                    <a:pt x="4366" y="1296055"/>
                  </a:moveTo>
                  <a:lnTo>
                    <a:pt x="13244" y="1296055"/>
                  </a:lnTo>
                </a:path>
                <a:path w="2009775" h="1459229">
                  <a:moveTo>
                    <a:pt x="4366" y="1247534"/>
                  </a:moveTo>
                  <a:lnTo>
                    <a:pt x="13244" y="1247534"/>
                  </a:lnTo>
                </a:path>
                <a:path w="2009775" h="1459229">
                  <a:moveTo>
                    <a:pt x="4366" y="1203361"/>
                  </a:moveTo>
                  <a:lnTo>
                    <a:pt x="13244" y="1203361"/>
                  </a:lnTo>
                </a:path>
                <a:path w="2009775" h="1459229">
                  <a:moveTo>
                    <a:pt x="4366" y="1154974"/>
                  </a:moveTo>
                  <a:lnTo>
                    <a:pt x="13244" y="1154974"/>
                  </a:lnTo>
                </a:path>
                <a:path w="2009775" h="1459229">
                  <a:moveTo>
                    <a:pt x="4366" y="1106447"/>
                  </a:moveTo>
                  <a:lnTo>
                    <a:pt x="13244" y="1106447"/>
                  </a:lnTo>
                </a:path>
                <a:path w="2009775" h="1459229">
                  <a:moveTo>
                    <a:pt x="4366" y="1057919"/>
                  </a:moveTo>
                  <a:lnTo>
                    <a:pt x="13244" y="1057919"/>
                  </a:lnTo>
                </a:path>
                <a:path w="2009775" h="1459229">
                  <a:moveTo>
                    <a:pt x="4366" y="1009392"/>
                  </a:moveTo>
                  <a:lnTo>
                    <a:pt x="13244" y="1009392"/>
                  </a:lnTo>
                </a:path>
                <a:path w="2009775" h="1459229">
                  <a:moveTo>
                    <a:pt x="4366" y="961041"/>
                  </a:moveTo>
                  <a:lnTo>
                    <a:pt x="13244" y="961041"/>
                  </a:lnTo>
                </a:path>
                <a:path w="2009775" h="1459229">
                  <a:moveTo>
                    <a:pt x="4366" y="912513"/>
                  </a:moveTo>
                  <a:lnTo>
                    <a:pt x="13244" y="912513"/>
                  </a:lnTo>
                </a:path>
                <a:path w="2009775" h="1459229">
                  <a:moveTo>
                    <a:pt x="4366" y="863986"/>
                  </a:moveTo>
                  <a:lnTo>
                    <a:pt x="13244" y="863986"/>
                  </a:lnTo>
                </a:path>
                <a:path w="2009775" h="1459229">
                  <a:moveTo>
                    <a:pt x="4366" y="815459"/>
                  </a:moveTo>
                  <a:lnTo>
                    <a:pt x="13244" y="815459"/>
                  </a:lnTo>
                </a:path>
                <a:path w="2009775" h="1459229">
                  <a:moveTo>
                    <a:pt x="4366" y="766931"/>
                  </a:moveTo>
                  <a:lnTo>
                    <a:pt x="13244" y="766931"/>
                  </a:lnTo>
                </a:path>
                <a:path w="2009775" h="1459229">
                  <a:moveTo>
                    <a:pt x="4366" y="718580"/>
                  </a:moveTo>
                  <a:lnTo>
                    <a:pt x="13244" y="718580"/>
                  </a:lnTo>
                </a:path>
                <a:path w="2009775" h="1459229">
                  <a:moveTo>
                    <a:pt x="4366" y="674395"/>
                  </a:moveTo>
                  <a:lnTo>
                    <a:pt x="13244" y="674395"/>
                  </a:lnTo>
                </a:path>
                <a:path w="2009775" h="1459229">
                  <a:moveTo>
                    <a:pt x="4366" y="626043"/>
                  </a:moveTo>
                  <a:lnTo>
                    <a:pt x="13244" y="626043"/>
                  </a:lnTo>
                </a:path>
                <a:path w="2009775" h="1459229">
                  <a:moveTo>
                    <a:pt x="4366" y="577516"/>
                  </a:moveTo>
                  <a:lnTo>
                    <a:pt x="13244" y="577516"/>
                  </a:lnTo>
                </a:path>
                <a:path w="2009775" h="1459229">
                  <a:moveTo>
                    <a:pt x="4366" y="528989"/>
                  </a:moveTo>
                  <a:lnTo>
                    <a:pt x="13244" y="528989"/>
                  </a:lnTo>
                </a:path>
                <a:path w="2009775" h="1459229">
                  <a:moveTo>
                    <a:pt x="4366" y="480461"/>
                  </a:moveTo>
                  <a:lnTo>
                    <a:pt x="13244" y="480461"/>
                  </a:lnTo>
                </a:path>
                <a:path w="2009775" h="1459229">
                  <a:moveTo>
                    <a:pt x="4365" y="431934"/>
                  </a:moveTo>
                  <a:lnTo>
                    <a:pt x="13244" y="431934"/>
                  </a:lnTo>
                </a:path>
                <a:path w="2009775" h="1459229">
                  <a:moveTo>
                    <a:pt x="4365" y="383583"/>
                  </a:moveTo>
                  <a:lnTo>
                    <a:pt x="13244" y="383583"/>
                  </a:lnTo>
                </a:path>
                <a:path w="2009775" h="1459229">
                  <a:moveTo>
                    <a:pt x="4365" y="335055"/>
                  </a:moveTo>
                  <a:lnTo>
                    <a:pt x="13244" y="335055"/>
                  </a:lnTo>
                </a:path>
                <a:path w="2009775" h="1459229">
                  <a:moveTo>
                    <a:pt x="4365" y="286528"/>
                  </a:moveTo>
                  <a:lnTo>
                    <a:pt x="13244" y="286528"/>
                  </a:lnTo>
                </a:path>
                <a:path w="2009775" h="1459229">
                  <a:moveTo>
                    <a:pt x="4365" y="238001"/>
                  </a:moveTo>
                  <a:lnTo>
                    <a:pt x="13244" y="238001"/>
                  </a:lnTo>
                </a:path>
                <a:path w="2009775" h="1459229">
                  <a:moveTo>
                    <a:pt x="4365" y="193992"/>
                  </a:moveTo>
                  <a:lnTo>
                    <a:pt x="13244" y="193992"/>
                  </a:lnTo>
                </a:path>
                <a:path w="2009775" h="1459229">
                  <a:moveTo>
                    <a:pt x="4365" y="145464"/>
                  </a:moveTo>
                  <a:lnTo>
                    <a:pt x="13244" y="145464"/>
                  </a:lnTo>
                </a:path>
                <a:path w="2009775" h="1459229">
                  <a:moveTo>
                    <a:pt x="4365" y="96937"/>
                  </a:moveTo>
                  <a:lnTo>
                    <a:pt x="13244" y="96937"/>
                  </a:lnTo>
                </a:path>
                <a:path w="2009775" h="1459229">
                  <a:moveTo>
                    <a:pt x="4365" y="48527"/>
                  </a:moveTo>
                  <a:lnTo>
                    <a:pt x="13244" y="48527"/>
                  </a:lnTo>
                </a:path>
                <a:path w="2009775" h="1459229">
                  <a:moveTo>
                    <a:pt x="4365" y="0"/>
                  </a:moveTo>
                  <a:lnTo>
                    <a:pt x="13244" y="0"/>
                  </a:lnTo>
                </a:path>
                <a:path w="2009775" h="1459229">
                  <a:moveTo>
                    <a:pt x="0" y="1441473"/>
                  </a:moveTo>
                  <a:lnTo>
                    <a:pt x="13244" y="1441473"/>
                  </a:lnTo>
                </a:path>
                <a:path w="2009775" h="1459229">
                  <a:moveTo>
                    <a:pt x="0" y="1203361"/>
                  </a:moveTo>
                  <a:lnTo>
                    <a:pt x="13244" y="1203361"/>
                  </a:lnTo>
                </a:path>
                <a:path w="2009775" h="1459229">
                  <a:moveTo>
                    <a:pt x="0" y="961041"/>
                  </a:moveTo>
                  <a:lnTo>
                    <a:pt x="13244" y="961041"/>
                  </a:lnTo>
                </a:path>
                <a:path w="2009775" h="1459229">
                  <a:moveTo>
                    <a:pt x="0" y="722922"/>
                  </a:moveTo>
                  <a:lnTo>
                    <a:pt x="13244" y="722922"/>
                  </a:lnTo>
                </a:path>
                <a:path w="2009775" h="1459229">
                  <a:moveTo>
                    <a:pt x="0" y="480461"/>
                  </a:moveTo>
                  <a:lnTo>
                    <a:pt x="13244" y="480461"/>
                  </a:lnTo>
                </a:path>
                <a:path w="2009775" h="1459229">
                  <a:moveTo>
                    <a:pt x="0" y="242460"/>
                  </a:moveTo>
                  <a:lnTo>
                    <a:pt x="13244" y="242460"/>
                  </a:lnTo>
                </a:path>
                <a:path w="2009775" h="1459229">
                  <a:moveTo>
                    <a:pt x="0" y="0"/>
                  </a:moveTo>
                  <a:lnTo>
                    <a:pt x="13244" y="0"/>
                  </a:lnTo>
                </a:path>
                <a:path w="2009775" h="1459229">
                  <a:moveTo>
                    <a:pt x="17610" y="1441473"/>
                  </a:moveTo>
                  <a:lnTo>
                    <a:pt x="2005063" y="1441473"/>
                  </a:lnTo>
                </a:path>
                <a:path w="2009775" h="1459229">
                  <a:moveTo>
                    <a:pt x="17610" y="1454658"/>
                  </a:moveTo>
                  <a:lnTo>
                    <a:pt x="17610" y="1445821"/>
                  </a:lnTo>
                </a:path>
                <a:path w="2009775" h="1459229">
                  <a:moveTo>
                    <a:pt x="118916" y="1454658"/>
                  </a:moveTo>
                  <a:lnTo>
                    <a:pt x="118916" y="1445821"/>
                  </a:lnTo>
                </a:path>
                <a:path w="2009775" h="1459229">
                  <a:moveTo>
                    <a:pt x="215851" y="1454658"/>
                  </a:moveTo>
                  <a:lnTo>
                    <a:pt x="215851" y="1445821"/>
                  </a:lnTo>
                </a:path>
                <a:path w="2009775" h="1459229">
                  <a:moveTo>
                    <a:pt x="317298" y="1454658"/>
                  </a:moveTo>
                  <a:lnTo>
                    <a:pt x="317298" y="1445821"/>
                  </a:lnTo>
                </a:path>
                <a:path w="2009775" h="1459229">
                  <a:moveTo>
                    <a:pt x="414232" y="1454658"/>
                  </a:moveTo>
                  <a:lnTo>
                    <a:pt x="414232" y="1445821"/>
                  </a:lnTo>
                </a:path>
                <a:path w="2009775" h="1459229">
                  <a:moveTo>
                    <a:pt x="515515" y="1454658"/>
                  </a:moveTo>
                  <a:lnTo>
                    <a:pt x="515515" y="1445821"/>
                  </a:lnTo>
                </a:path>
                <a:path w="2009775" h="1459229">
                  <a:moveTo>
                    <a:pt x="616974" y="1454658"/>
                  </a:moveTo>
                  <a:lnTo>
                    <a:pt x="616974" y="1445821"/>
                  </a:lnTo>
                </a:path>
                <a:path w="2009775" h="1459229">
                  <a:moveTo>
                    <a:pt x="713914" y="1454658"/>
                  </a:moveTo>
                  <a:lnTo>
                    <a:pt x="713914" y="1445821"/>
                  </a:lnTo>
                </a:path>
                <a:path w="2009775" h="1459229">
                  <a:moveTo>
                    <a:pt x="815197" y="1454658"/>
                  </a:moveTo>
                  <a:lnTo>
                    <a:pt x="815197" y="1445821"/>
                  </a:lnTo>
                </a:path>
                <a:path w="2009775" h="1459229">
                  <a:moveTo>
                    <a:pt x="912137" y="1454658"/>
                  </a:moveTo>
                  <a:lnTo>
                    <a:pt x="912137" y="1445821"/>
                  </a:lnTo>
                </a:path>
                <a:path w="2009775" h="1459229">
                  <a:moveTo>
                    <a:pt x="1013596" y="1454658"/>
                  </a:moveTo>
                  <a:lnTo>
                    <a:pt x="1013596" y="1445821"/>
                  </a:lnTo>
                </a:path>
                <a:path w="2009775" h="1459229">
                  <a:moveTo>
                    <a:pt x="1114878" y="1454658"/>
                  </a:moveTo>
                  <a:lnTo>
                    <a:pt x="1114878" y="1445821"/>
                  </a:lnTo>
                </a:path>
                <a:path w="2009775" h="1459229">
                  <a:moveTo>
                    <a:pt x="1211819" y="1454658"/>
                  </a:moveTo>
                  <a:lnTo>
                    <a:pt x="1211819" y="1445821"/>
                  </a:lnTo>
                </a:path>
                <a:path w="2009775" h="1459229">
                  <a:moveTo>
                    <a:pt x="1313277" y="1454658"/>
                  </a:moveTo>
                  <a:lnTo>
                    <a:pt x="1313277" y="1445821"/>
                  </a:lnTo>
                </a:path>
                <a:path w="2009775" h="1459229">
                  <a:moveTo>
                    <a:pt x="1410218" y="1454658"/>
                  </a:moveTo>
                  <a:lnTo>
                    <a:pt x="1410218" y="1445821"/>
                  </a:lnTo>
                </a:path>
                <a:path w="2009775" h="1459229">
                  <a:moveTo>
                    <a:pt x="1511501" y="1454658"/>
                  </a:moveTo>
                  <a:lnTo>
                    <a:pt x="1511501" y="1445821"/>
                  </a:lnTo>
                </a:path>
                <a:path w="2009775" h="1459229">
                  <a:moveTo>
                    <a:pt x="1612842" y="1454658"/>
                  </a:moveTo>
                  <a:lnTo>
                    <a:pt x="1612842" y="1445821"/>
                  </a:lnTo>
                </a:path>
                <a:path w="2009775" h="1459229">
                  <a:moveTo>
                    <a:pt x="1709900" y="1454658"/>
                  </a:moveTo>
                  <a:lnTo>
                    <a:pt x="1709900" y="1445821"/>
                  </a:lnTo>
                </a:path>
                <a:path w="2009775" h="1459229">
                  <a:moveTo>
                    <a:pt x="1811182" y="1454658"/>
                  </a:moveTo>
                  <a:lnTo>
                    <a:pt x="1811182" y="1445821"/>
                  </a:lnTo>
                </a:path>
                <a:path w="2009775" h="1459229">
                  <a:moveTo>
                    <a:pt x="1908123" y="1454658"/>
                  </a:moveTo>
                  <a:lnTo>
                    <a:pt x="1908123" y="1445821"/>
                  </a:lnTo>
                </a:path>
                <a:path w="2009775" h="1459229">
                  <a:moveTo>
                    <a:pt x="2009464" y="1454658"/>
                  </a:moveTo>
                  <a:lnTo>
                    <a:pt x="2009464" y="1445821"/>
                  </a:lnTo>
                </a:path>
                <a:path w="2009775" h="1459229">
                  <a:moveTo>
                    <a:pt x="17610" y="1459141"/>
                  </a:moveTo>
                  <a:lnTo>
                    <a:pt x="17610" y="1445821"/>
                  </a:lnTo>
                </a:path>
                <a:path w="2009775" h="1459229">
                  <a:moveTo>
                    <a:pt x="215851" y="1459141"/>
                  </a:moveTo>
                  <a:lnTo>
                    <a:pt x="215851" y="1445821"/>
                  </a:lnTo>
                </a:path>
                <a:path w="2009775" h="1459229">
                  <a:moveTo>
                    <a:pt x="414232" y="1459141"/>
                  </a:moveTo>
                  <a:lnTo>
                    <a:pt x="414232" y="1445821"/>
                  </a:lnTo>
                </a:path>
                <a:path w="2009775" h="1459229">
                  <a:moveTo>
                    <a:pt x="616974" y="1459141"/>
                  </a:moveTo>
                  <a:lnTo>
                    <a:pt x="616974" y="1445821"/>
                  </a:lnTo>
                </a:path>
                <a:path w="2009775" h="1459229">
                  <a:moveTo>
                    <a:pt x="815197" y="1459141"/>
                  </a:moveTo>
                  <a:lnTo>
                    <a:pt x="815197" y="1445821"/>
                  </a:lnTo>
                </a:path>
                <a:path w="2009775" h="1459229">
                  <a:moveTo>
                    <a:pt x="1013596" y="1459141"/>
                  </a:moveTo>
                  <a:lnTo>
                    <a:pt x="1013596" y="1445821"/>
                  </a:lnTo>
                </a:path>
                <a:path w="2009775" h="1459229">
                  <a:moveTo>
                    <a:pt x="1211819" y="1459141"/>
                  </a:moveTo>
                  <a:lnTo>
                    <a:pt x="1211819" y="1445821"/>
                  </a:lnTo>
                </a:path>
                <a:path w="2009775" h="1459229">
                  <a:moveTo>
                    <a:pt x="1410218" y="1459141"/>
                  </a:moveTo>
                  <a:lnTo>
                    <a:pt x="1410218" y="1445821"/>
                  </a:lnTo>
                </a:path>
                <a:path w="2009775" h="1459229">
                  <a:moveTo>
                    <a:pt x="1612842" y="1459141"/>
                  </a:moveTo>
                  <a:lnTo>
                    <a:pt x="1612842" y="1445821"/>
                  </a:lnTo>
                </a:path>
                <a:path w="2009775" h="1459229">
                  <a:moveTo>
                    <a:pt x="1811182" y="1459141"/>
                  </a:moveTo>
                  <a:lnTo>
                    <a:pt x="1811182" y="1445821"/>
                  </a:lnTo>
                </a:path>
                <a:path w="2009775" h="1459229">
                  <a:moveTo>
                    <a:pt x="2009464" y="1459141"/>
                  </a:moveTo>
                  <a:lnTo>
                    <a:pt x="2009464" y="1445821"/>
                  </a:lnTo>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object 17"/>
            <p:cNvSpPr/>
            <p:nvPr/>
          </p:nvSpPr>
          <p:spPr>
            <a:xfrm>
              <a:off x="6789221" y="5745033"/>
              <a:ext cx="123825" cy="0"/>
            </a:xfrm>
            <a:custGeom>
              <a:avLst/>
              <a:gdLst/>
              <a:ahLst/>
              <a:cxnLst/>
              <a:rect l="l" t="t" r="r" b="b"/>
              <a:pathLst>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path>
                <a:path w="123825">
                  <a:moveTo>
                    <a:pt x="0" y="0"/>
                  </a:moveTo>
                  <a:lnTo>
                    <a:pt x="0" y="0"/>
                  </a:ln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path>
                <a:path w="123825">
                  <a:moveTo>
                    <a:pt x="4506" y="0"/>
                  </a:moveTo>
                  <a:lnTo>
                    <a:pt x="4506" y="0"/>
                  </a:ln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path>
                <a:path w="123825">
                  <a:moveTo>
                    <a:pt x="8872" y="0"/>
                  </a:moveTo>
                  <a:lnTo>
                    <a:pt x="8872" y="0"/>
                  </a:ln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path>
                <a:path w="123825">
                  <a:moveTo>
                    <a:pt x="13244" y="0"/>
                  </a:moveTo>
                  <a:lnTo>
                    <a:pt x="13244" y="0"/>
                  </a:ln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path>
                <a:path w="123825">
                  <a:moveTo>
                    <a:pt x="17610" y="0"/>
                  </a:moveTo>
                  <a:lnTo>
                    <a:pt x="17610" y="0"/>
                  </a:ln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path>
                <a:path w="123825">
                  <a:moveTo>
                    <a:pt x="22116" y="0"/>
                  </a:moveTo>
                  <a:lnTo>
                    <a:pt x="22116" y="0"/>
                  </a:ln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path>
                <a:path w="123825">
                  <a:moveTo>
                    <a:pt x="26488" y="0"/>
                  </a:moveTo>
                  <a:lnTo>
                    <a:pt x="26488" y="0"/>
                  </a:ln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path>
                <a:path w="123825">
                  <a:moveTo>
                    <a:pt x="30854" y="0"/>
                  </a:moveTo>
                  <a:lnTo>
                    <a:pt x="30854" y="0"/>
                  </a:ln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path>
                <a:path w="123825">
                  <a:moveTo>
                    <a:pt x="35360" y="0"/>
                  </a:moveTo>
                  <a:lnTo>
                    <a:pt x="35360" y="0"/>
                  </a:ln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path>
                <a:path w="123825">
                  <a:moveTo>
                    <a:pt x="39732" y="0"/>
                  </a:moveTo>
                  <a:lnTo>
                    <a:pt x="39732" y="0"/>
                  </a:ln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path>
                <a:path w="123825">
                  <a:moveTo>
                    <a:pt x="44098" y="0"/>
                  </a:moveTo>
                  <a:lnTo>
                    <a:pt x="44098" y="0"/>
                  </a:ln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path>
                <a:path w="123825">
                  <a:moveTo>
                    <a:pt x="48464" y="0"/>
                  </a:moveTo>
                  <a:lnTo>
                    <a:pt x="48464" y="0"/>
                  </a:ln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path>
                <a:path w="123825">
                  <a:moveTo>
                    <a:pt x="52976" y="0"/>
                  </a:moveTo>
                  <a:lnTo>
                    <a:pt x="52976" y="0"/>
                  </a:ln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path>
                <a:path w="123825">
                  <a:moveTo>
                    <a:pt x="57342" y="0"/>
                  </a:moveTo>
                  <a:lnTo>
                    <a:pt x="57342" y="0"/>
                  </a:ln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path>
                <a:path w="123825">
                  <a:moveTo>
                    <a:pt x="61708" y="0"/>
                  </a:moveTo>
                  <a:lnTo>
                    <a:pt x="61708" y="0"/>
                  </a:ln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path>
                <a:path w="123825">
                  <a:moveTo>
                    <a:pt x="66221" y="0"/>
                  </a:moveTo>
                  <a:lnTo>
                    <a:pt x="66221" y="0"/>
                  </a:ln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path>
                <a:path w="123825">
                  <a:moveTo>
                    <a:pt x="70586" y="0"/>
                  </a:moveTo>
                  <a:lnTo>
                    <a:pt x="70586" y="0"/>
                  </a:ln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path>
                <a:path w="123825">
                  <a:moveTo>
                    <a:pt x="74952" y="0"/>
                  </a:moveTo>
                  <a:lnTo>
                    <a:pt x="74952" y="0"/>
                  </a:ln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path>
                <a:path w="123825">
                  <a:moveTo>
                    <a:pt x="79324" y="0"/>
                  </a:moveTo>
                  <a:lnTo>
                    <a:pt x="79324" y="0"/>
                  </a:ln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path>
                <a:path w="123825">
                  <a:moveTo>
                    <a:pt x="83831" y="0"/>
                  </a:moveTo>
                  <a:lnTo>
                    <a:pt x="83831" y="0"/>
                  </a:ln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path>
                <a:path w="123825">
                  <a:moveTo>
                    <a:pt x="88196" y="0"/>
                  </a:moveTo>
                  <a:lnTo>
                    <a:pt x="88196" y="0"/>
                  </a:ln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path>
                <a:path w="123825">
                  <a:moveTo>
                    <a:pt x="92568" y="0"/>
                  </a:moveTo>
                  <a:lnTo>
                    <a:pt x="92568" y="0"/>
                  </a:ln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path>
                <a:path w="123825">
                  <a:moveTo>
                    <a:pt x="96934" y="0"/>
                  </a:moveTo>
                  <a:lnTo>
                    <a:pt x="96934" y="0"/>
                  </a:ln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path>
                <a:path w="123825">
                  <a:moveTo>
                    <a:pt x="101441" y="0"/>
                  </a:moveTo>
                  <a:lnTo>
                    <a:pt x="101441" y="0"/>
                  </a:ln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path>
                <a:path w="123825">
                  <a:moveTo>
                    <a:pt x="105812" y="0"/>
                  </a:moveTo>
                  <a:lnTo>
                    <a:pt x="105812" y="0"/>
                  </a:ln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path>
                <a:path w="123825">
                  <a:moveTo>
                    <a:pt x="110178" y="0"/>
                  </a:moveTo>
                  <a:lnTo>
                    <a:pt x="110178" y="0"/>
                  </a:ln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path>
                <a:path w="123825">
                  <a:moveTo>
                    <a:pt x="114685" y="0"/>
                  </a:moveTo>
                  <a:lnTo>
                    <a:pt x="114685" y="0"/>
                  </a:ln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path>
                <a:path w="123825">
                  <a:moveTo>
                    <a:pt x="119057" y="0"/>
                  </a:moveTo>
                  <a:lnTo>
                    <a:pt x="119057" y="0"/>
                  </a:ln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 w="123825">
                  <a:moveTo>
                    <a:pt x="123422" y="0"/>
                  </a:moveTo>
                  <a:lnTo>
                    <a:pt x="12342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object 18"/>
            <p:cNvSpPr/>
            <p:nvPr/>
          </p:nvSpPr>
          <p:spPr>
            <a:xfrm>
              <a:off x="6912644" y="574068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object 19"/>
            <p:cNvSpPr/>
            <p:nvPr/>
          </p:nvSpPr>
          <p:spPr>
            <a:xfrm>
              <a:off x="6912644" y="5740685"/>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path>
                <a:path w="8890">
                  <a:moveTo>
                    <a:pt x="4365" y="0"/>
                  </a:moveTo>
                  <a:lnTo>
                    <a:pt x="4365" y="0"/>
                  </a:ln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 w="8890">
                  <a:moveTo>
                    <a:pt x="8878" y="0"/>
                  </a:moveTo>
                  <a:lnTo>
                    <a:pt x="887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object 20"/>
            <p:cNvSpPr/>
            <p:nvPr/>
          </p:nvSpPr>
          <p:spPr>
            <a:xfrm>
              <a:off x="6921522" y="5736202"/>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object 21"/>
            <p:cNvSpPr/>
            <p:nvPr/>
          </p:nvSpPr>
          <p:spPr>
            <a:xfrm>
              <a:off x="6921522" y="573620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object 22"/>
            <p:cNvSpPr/>
            <p:nvPr/>
          </p:nvSpPr>
          <p:spPr>
            <a:xfrm>
              <a:off x="6925888" y="5731854"/>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object 23"/>
            <p:cNvSpPr/>
            <p:nvPr/>
          </p:nvSpPr>
          <p:spPr>
            <a:xfrm>
              <a:off x="6925888" y="573185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object 24"/>
            <p:cNvSpPr/>
            <p:nvPr/>
          </p:nvSpPr>
          <p:spPr>
            <a:xfrm>
              <a:off x="6930254" y="5727365"/>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object 25"/>
            <p:cNvSpPr/>
            <p:nvPr/>
          </p:nvSpPr>
          <p:spPr>
            <a:xfrm>
              <a:off x="6930254" y="572736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object 26"/>
            <p:cNvSpPr/>
            <p:nvPr/>
          </p:nvSpPr>
          <p:spPr>
            <a:xfrm>
              <a:off x="6934625" y="5723017"/>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object 27"/>
            <p:cNvSpPr/>
            <p:nvPr/>
          </p:nvSpPr>
          <p:spPr>
            <a:xfrm>
              <a:off x="6934625" y="572301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06" y="0"/>
                  </a:lnTo>
                </a:path>
                <a:path w="5079">
                  <a:moveTo>
                    <a:pt x="4506" y="0"/>
                  </a:moveTo>
                  <a:lnTo>
                    <a:pt x="4506" y="0"/>
                  </a:lnTo>
                </a:path>
                <a:path w="5079">
                  <a:moveTo>
                    <a:pt x="4506" y="0"/>
                  </a:moveTo>
                  <a:lnTo>
                    <a:pt x="4506" y="0"/>
                  </a:lnTo>
                </a:path>
                <a:path w="5079">
                  <a:moveTo>
                    <a:pt x="4506" y="0"/>
                  </a:moveTo>
                  <a:lnTo>
                    <a:pt x="4506" y="0"/>
                  </a:lnTo>
                </a:path>
                <a:path w="5079">
                  <a:moveTo>
                    <a:pt x="4506" y="0"/>
                  </a:moveTo>
                  <a:lnTo>
                    <a:pt x="4506"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object 28"/>
            <p:cNvSpPr/>
            <p:nvPr/>
          </p:nvSpPr>
          <p:spPr>
            <a:xfrm>
              <a:off x="6939132" y="5718528"/>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object 29"/>
            <p:cNvSpPr/>
            <p:nvPr/>
          </p:nvSpPr>
          <p:spPr>
            <a:xfrm>
              <a:off x="6939132" y="57185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object 30"/>
            <p:cNvSpPr/>
            <p:nvPr/>
          </p:nvSpPr>
          <p:spPr>
            <a:xfrm>
              <a:off x="6939132" y="57141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object 31"/>
            <p:cNvSpPr/>
            <p:nvPr/>
          </p:nvSpPr>
          <p:spPr>
            <a:xfrm>
              <a:off x="6939132" y="5714186"/>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object 32"/>
            <p:cNvSpPr/>
            <p:nvPr/>
          </p:nvSpPr>
          <p:spPr>
            <a:xfrm>
              <a:off x="6943498" y="5709697"/>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object 33"/>
            <p:cNvSpPr/>
            <p:nvPr/>
          </p:nvSpPr>
          <p:spPr>
            <a:xfrm>
              <a:off x="6943498" y="570969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71" y="0"/>
                  </a:lnTo>
                </a:path>
                <a:path w="4445">
                  <a:moveTo>
                    <a:pt x="4371" y="0"/>
                  </a:moveTo>
                  <a:lnTo>
                    <a:pt x="437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object 34"/>
            <p:cNvSpPr/>
            <p:nvPr/>
          </p:nvSpPr>
          <p:spPr>
            <a:xfrm>
              <a:off x="6947870" y="5705349"/>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object 35"/>
            <p:cNvSpPr/>
            <p:nvPr/>
          </p:nvSpPr>
          <p:spPr>
            <a:xfrm>
              <a:off x="6947870" y="570534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object 36"/>
            <p:cNvSpPr/>
            <p:nvPr/>
          </p:nvSpPr>
          <p:spPr>
            <a:xfrm>
              <a:off x="6947870" y="5701001"/>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object 37"/>
            <p:cNvSpPr/>
            <p:nvPr/>
          </p:nvSpPr>
          <p:spPr>
            <a:xfrm>
              <a:off x="6947870" y="5701001"/>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06" y="0"/>
                  </a:lnTo>
                </a:path>
                <a:path w="5079">
                  <a:moveTo>
                    <a:pt x="4506" y="0"/>
                  </a:moveTo>
                  <a:lnTo>
                    <a:pt x="4506" y="0"/>
                  </a:lnTo>
                </a:path>
                <a:path w="5079">
                  <a:moveTo>
                    <a:pt x="4506" y="0"/>
                  </a:moveTo>
                  <a:lnTo>
                    <a:pt x="4506" y="0"/>
                  </a:lnTo>
                </a:path>
                <a:path w="5079">
                  <a:moveTo>
                    <a:pt x="4506" y="0"/>
                  </a:moveTo>
                  <a:lnTo>
                    <a:pt x="4506"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object 38"/>
            <p:cNvSpPr/>
            <p:nvPr/>
          </p:nvSpPr>
          <p:spPr>
            <a:xfrm>
              <a:off x="6952376" y="5696512"/>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object 39"/>
            <p:cNvSpPr/>
            <p:nvPr/>
          </p:nvSpPr>
          <p:spPr>
            <a:xfrm>
              <a:off x="6952376" y="569651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object 40"/>
            <p:cNvSpPr/>
            <p:nvPr/>
          </p:nvSpPr>
          <p:spPr>
            <a:xfrm>
              <a:off x="6952376" y="569216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object 41"/>
            <p:cNvSpPr/>
            <p:nvPr/>
          </p:nvSpPr>
          <p:spPr>
            <a:xfrm>
              <a:off x="6952376" y="5692169"/>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object 42"/>
            <p:cNvSpPr/>
            <p:nvPr/>
          </p:nvSpPr>
          <p:spPr>
            <a:xfrm>
              <a:off x="6956742" y="5687681"/>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object 43"/>
            <p:cNvSpPr/>
            <p:nvPr/>
          </p:nvSpPr>
          <p:spPr>
            <a:xfrm>
              <a:off x="6956742" y="568768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object 44"/>
            <p:cNvSpPr/>
            <p:nvPr/>
          </p:nvSpPr>
          <p:spPr>
            <a:xfrm>
              <a:off x="6956742" y="5683333"/>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object 45"/>
            <p:cNvSpPr/>
            <p:nvPr/>
          </p:nvSpPr>
          <p:spPr>
            <a:xfrm>
              <a:off x="6956742" y="568333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object 46"/>
            <p:cNvSpPr/>
            <p:nvPr/>
          </p:nvSpPr>
          <p:spPr>
            <a:xfrm>
              <a:off x="6961114" y="5678844"/>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object 47"/>
            <p:cNvSpPr/>
            <p:nvPr/>
          </p:nvSpPr>
          <p:spPr>
            <a:xfrm>
              <a:off x="6961114" y="567884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object 48"/>
            <p:cNvSpPr/>
            <p:nvPr/>
          </p:nvSpPr>
          <p:spPr>
            <a:xfrm>
              <a:off x="6961114" y="567449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object 49"/>
            <p:cNvSpPr/>
            <p:nvPr/>
          </p:nvSpPr>
          <p:spPr>
            <a:xfrm>
              <a:off x="6961114" y="567449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object 50"/>
            <p:cNvSpPr/>
            <p:nvPr/>
          </p:nvSpPr>
          <p:spPr>
            <a:xfrm>
              <a:off x="6965480" y="567015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object 51"/>
            <p:cNvSpPr/>
            <p:nvPr/>
          </p:nvSpPr>
          <p:spPr>
            <a:xfrm>
              <a:off x="6965480" y="567015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object 52"/>
            <p:cNvSpPr/>
            <p:nvPr/>
          </p:nvSpPr>
          <p:spPr>
            <a:xfrm>
              <a:off x="6965480" y="5665664"/>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object 53"/>
            <p:cNvSpPr/>
            <p:nvPr/>
          </p:nvSpPr>
          <p:spPr>
            <a:xfrm>
              <a:off x="6965480" y="5665664"/>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06" y="0"/>
                  </a:lnTo>
                </a:path>
                <a:path w="5079">
                  <a:moveTo>
                    <a:pt x="4506" y="0"/>
                  </a:moveTo>
                  <a:lnTo>
                    <a:pt x="4506" y="0"/>
                  </a:lnTo>
                </a:path>
                <a:path w="5079">
                  <a:moveTo>
                    <a:pt x="4506" y="0"/>
                  </a:moveTo>
                  <a:lnTo>
                    <a:pt x="4506"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object 54"/>
            <p:cNvSpPr/>
            <p:nvPr/>
          </p:nvSpPr>
          <p:spPr>
            <a:xfrm>
              <a:off x="6969986" y="5661316"/>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object 55"/>
            <p:cNvSpPr/>
            <p:nvPr/>
          </p:nvSpPr>
          <p:spPr>
            <a:xfrm>
              <a:off x="6969986" y="566131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 name="object 56"/>
            <p:cNvSpPr/>
            <p:nvPr/>
          </p:nvSpPr>
          <p:spPr>
            <a:xfrm>
              <a:off x="6969986" y="5656827"/>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 name="object 57"/>
            <p:cNvSpPr/>
            <p:nvPr/>
          </p:nvSpPr>
          <p:spPr>
            <a:xfrm>
              <a:off x="6969986" y="565682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71" y="0"/>
                  </a:lnTo>
                </a:path>
                <a:path w="4445">
                  <a:moveTo>
                    <a:pt x="4371" y="0"/>
                  </a:moveTo>
                  <a:lnTo>
                    <a:pt x="437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 name="object 58"/>
            <p:cNvSpPr/>
            <p:nvPr/>
          </p:nvSpPr>
          <p:spPr>
            <a:xfrm>
              <a:off x="6974358" y="5652479"/>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 name="object 59"/>
            <p:cNvSpPr/>
            <p:nvPr/>
          </p:nvSpPr>
          <p:spPr>
            <a:xfrm>
              <a:off x="6974358" y="565247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 name="object 60"/>
            <p:cNvSpPr/>
            <p:nvPr/>
          </p:nvSpPr>
          <p:spPr>
            <a:xfrm>
              <a:off x="6974358" y="5647996"/>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 name="object 61"/>
            <p:cNvSpPr/>
            <p:nvPr/>
          </p:nvSpPr>
          <p:spPr>
            <a:xfrm>
              <a:off x="6974358" y="564799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 name="object 62"/>
            <p:cNvSpPr/>
            <p:nvPr/>
          </p:nvSpPr>
          <p:spPr>
            <a:xfrm>
              <a:off x="6974358" y="5643648"/>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 name="object 63"/>
            <p:cNvSpPr/>
            <p:nvPr/>
          </p:nvSpPr>
          <p:spPr>
            <a:xfrm>
              <a:off x="6974358" y="5643648"/>
              <a:ext cx="4445" cy="0"/>
            </a:xfrm>
            <a:custGeom>
              <a:avLst/>
              <a:gdLst/>
              <a:ahLst/>
              <a:cxnLst/>
              <a:rect l="l" t="t" r="r" b="b"/>
              <a:pathLst>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 name="object 64"/>
            <p:cNvSpPr/>
            <p:nvPr/>
          </p:nvSpPr>
          <p:spPr>
            <a:xfrm>
              <a:off x="6978724" y="5639300"/>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 name="object 65"/>
            <p:cNvSpPr/>
            <p:nvPr/>
          </p:nvSpPr>
          <p:spPr>
            <a:xfrm>
              <a:off x="6978724" y="563930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 name="object 66"/>
            <p:cNvSpPr/>
            <p:nvPr/>
          </p:nvSpPr>
          <p:spPr>
            <a:xfrm>
              <a:off x="6978724" y="5634811"/>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 name="object 67"/>
            <p:cNvSpPr/>
            <p:nvPr/>
          </p:nvSpPr>
          <p:spPr>
            <a:xfrm>
              <a:off x="6978724" y="5634811"/>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lnTo>
                    <a:pt x="4506" y="0"/>
                  </a:lnTo>
                </a:path>
                <a:path w="5079">
                  <a:moveTo>
                    <a:pt x="4506" y="0"/>
                  </a:moveTo>
                  <a:lnTo>
                    <a:pt x="4506" y="0"/>
                  </a:lnTo>
                </a:path>
                <a:path w="5079">
                  <a:moveTo>
                    <a:pt x="4506" y="0"/>
                  </a:moveTo>
                  <a:lnTo>
                    <a:pt x="4506" y="0"/>
                  </a:lnTo>
                </a:path>
                <a:path w="5079">
                  <a:moveTo>
                    <a:pt x="4506" y="0"/>
                  </a:moveTo>
                  <a:lnTo>
                    <a:pt x="4506" y="0"/>
                  </a:lnTo>
                </a:path>
                <a:path w="5079">
                  <a:moveTo>
                    <a:pt x="4506" y="0"/>
                  </a:moveTo>
                  <a:lnTo>
                    <a:pt x="4506" y="0"/>
                  </a:lnTo>
                </a:path>
                <a:path w="5079">
                  <a:moveTo>
                    <a:pt x="4506" y="0"/>
                  </a:moveTo>
                  <a:lnTo>
                    <a:pt x="4506" y="0"/>
                  </a:lnTo>
                </a:path>
                <a:path w="5079">
                  <a:moveTo>
                    <a:pt x="4506" y="0"/>
                  </a:moveTo>
                  <a:lnTo>
                    <a:pt x="4506"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 name="object 68"/>
            <p:cNvSpPr/>
            <p:nvPr/>
          </p:nvSpPr>
          <p:spPr>
            <a:xfrm>
              <a:off x="6983231" y="5630463"/>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 name="object 69"/>
            <p:cNvSpPr/>
            <p:nvPr/>
          </p:nvSpPr>
          <p:spPr>
            <a:xfrm>
              <a:off x="6983231" y="563046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 name="object 70"/>
            <p:cNvSpPr/>
            <p:nvPr/>
          </p:nvSpPr>
          <p:spPr>
            <a:xfrm>
              <a:off x="6983231" y="5625980"/>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 name="object 71"/>
            <p:cNvSpPr/>
            <p:nvPr/>
          </p:nvSpPr>
          <p:spPr>
            <a:xfrm>
              <a:off x="6983231" y="562598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71" y="0"/>
                  </a:lnTo>
                </a:path>
                <a:path w="4445">
                  <a:moveTo>
                    <a:pt x="4371" y="0"/>
                  </a:moveTo>
                  <a:lnTo>
                    <a:pt x="4371" y="0"/>
                  </a:lnTo>
                </a:path>
                <a:path w="4445">
                  <a:moveTo>
                    <a:pt x="4371" y="0"/>
                  </a:moveTo>
                  <a:lnTo>
                    <a:pt x="4371" y="0"/>
                  </a:lnTo>
                </a:path>
                <a:path w="4445">
                  <a:moveTo>
                    <a:pt x="4371" y="0"/>
                  </a:moveTo>
                  <a:lnTo>
                    <a:pt x="4371" y="0"/>
                  </a:lnTo>
                </a:path>
                <a:path w="4445">
                  <a:moveTo>
                    <a:pt x="4371" y="0"/>
                  </a:moveTo>
                  <a:lnTo>
                    <a:pt x="437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 name="object 72"/>
            <p:cNvSpPr/>
            <p:nvPr/>
          </p:nvSpPr>
          <p:spPr>
            <a:xfrm>
              <a:off x="6987602" y="5621632"/>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 name="object 73"/>
            <p:cNvSpPr/>
            <p:nvPr/>
          </p:nvSpPr>
          <p:spPr>
            <a:xfrm>
              <a:off x="6987602" y="562163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 name="object 74"/>
            <p:cNvSpPr/>
            <p:nvPr/>
          </p:nvSpPr>
          <p:spPr>
            <a:xfrm>
              <a:off x="6987602" y="5617143"/>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 name="object 75"/>
            <p:cNvSpPr/>
            <p:nvPr/>
          </p:nvSpPr>
          <p:spPr>
            <a:xfrm>
              <a:off x="6987602" y="561714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 name="object 76"/>
            <p:cNvSpPr/>
            <p:nvPr/>
          </p:nvSpPr>
          <p:spPr>
            <a:xfrm>
              <a:off x="6991968" y="561279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 name="object 77"/>
            <p:cNvSpPr/>
            <p:nvPr/>
          </p:nvSpPr>
          <p:spPr>
            <a:xfrm>
              <a:off x="6991968" y="56127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 name="object 78"/>
            <p:cNvSpPr/>
            <p:nvPr/>
          </p:nvSpPr>
          <p:spPr>
            <a:xfrm>
              <a:off x="6991968" y="5608306"/>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 name="object 79"/>
            <p:cNvSpPr/>
            <p:nvPr/>
          </p:nvSpPr>
          <p:spPr>
            <a:xfrm>
              <a:off x="6991968" y="560830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 name="object 80"/>
            <p:cNvSpPr/>
            <p:nvPr/>
          </p:nvSpPr>
          <p:spPr>
            <a:xfrm>
              <a:off x="6991968" y="560396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 name="object 81"/>
            <p:cNvSpPr/>
            <p:nvPr/>
          </p:nvSpPr>
          <p:spPr>
            <a:xfrm>
              <a:off x="6991968" y="5603964"/>
              <a:ext cx="4445" cy="0"/>
            </a:xfrm>
            <a:custGeom>
              <a:avLst/>
              <a:gdLst/>
              <a:ahLst/>
              <a:cxnLst/>
              <a:rect l="l" t="t" r="r" b="b"/>
              <a:pathLst>
                <a:path w="4445">
                  <a:moveTo>
                    <a:pt x="0" y="0"/>
                  </a:moveTo>
                  <a:lnTo>
                    <a:pt x="0" y="0"/>
                  </a:ln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 name="object 82"/>
            <p:cNvSpPr/>
            <p:nvPr/>
          </p:nvSpPr>
          <p:spPr>
            <a:xfrm>
              <a:off x="6996334" y="559961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 name="object 83"/>
            <p:cNvSpPr/>
            <p:nvPr/>
          </p:nvSpPr>
          <p:spPr>
            <a:xfrm>
              <a:off x="6996334" y="559961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 name="object 84"/>
            <p:cNvSpPr/>
            <p:nvPr/>
          </p:nvSpPr>
          <p:spPr>
            <a:xfrm>
              <a:off x="6996334" y="5595127"/>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 name="object 85"/>
            <p:cNvSpPr/>
            <p:nvPr/>
          </p:nvSpPr>
          <p:spPr>
            <a:xfrm>
              <a:off x="6996334" y="559512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2" y="0"/>
                  </a:lnTo>
                </a:path>
                <a:path w="5079">
                  <a:moveTo>
                    <a:pt x="4512" y="0"/>
                  </a:moveTo>
                  <a:lnTo>
                    <a:pt x="4512" y="0"/>
                  </a:lnTo>
                </a:path>
                <a:path w="5079">
                  <a:moveTo>
                    <a:pt x="4512" y="0"/>
                  </a:moveTo>
                  <a:lnTo>
                    <a:pt x="4512" y="0"/>
                  </a:lnTo>
                </a:path>
                <a:path w="5079">
                  <a:moveTo>
                    <a:pt x="4512" y="0"/>
                  </a:moveTo>
                  <a:lnTo>
                    <a:pt x="4512" y="0"/>
                  </a:lnTo>
                </a:path>
                <a:path w="5079">
                  <a:moveTo>
                    <a:pt x="4512" y="0"/>
                  </a:moveTo>
                  <a:lnTo>
                    <a:pt x="4512" y="0"/>
                  </a:lnTo>
                </a:path>
                <a:path w="5079">
                  <a:moveTo>
                    <a:pt x="4512" y="0"/>
                  </a:moveTo>
                  <a:lnTo>
                    <a:pt x="451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 name="object 86"/>
            <p:cNvSpPr/>
            <p:nvPr/>
          </p:nvSpPr>
          <p:spPr>
            <a:xfrm>
              <a:off x="7000846" y="5590778"/>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 name="object 87"/>
            <p:cNvSpPr/>
            <p:nvPr/>
          </p:nvSpPr>
          <p:spPr>
            <a:xfrm>
              <a:off x="7000846" y="559077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 name="object 88"/>
            <p:cNvSpPr/>
            <p:nvPr/>
          </p:nvSpPr>
          <p:spPr>
            <a:xfrm>
              <a:off x="7000846" y="5586290"/>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 name="object 89"/>
            <p:cNvSpPr/>
            <p:nvPr/>
          </p:nvSpPr>
          <p:spPr>
            <a:xfrm>
              <a:off x="7000846" y="558629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65" y="0"/>
                  </a:lnTo>
                </a:path>
                <a:path w="4445">
                  <a:moveTo>
                    <a:pt x="4365" y="0"/>
                  </a:moveTo>
                  <a:lnTo>
                    <a:pt x="436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 name="object 90"/>
            <p:cNvSpPr/>
            <p:nvPr/>
          </p:nvSpPr>
          <p:spPr>
            <a:xfrm>
              <a:off x="7005212" y="558194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 name="object 91"/>
            <p:cNvSpPr/>
            <p:nvPr/>
          </p:nvSpPr>
          <p:spPr>
            <a:xfrm>
              <a:off x="7005212" y="558194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 name="object 92"/>
            <p:cNvSpPr/>
            <p:nvPr/>
          </p:nvSpPr>
          <p:spPr>
            <a:xfrm>
              <a:off x="7005212" y="5577458"/>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 name="object 93"/>
            <p:cNvSpPr/>
            <p:nvPr/>
          </p:nvSpPr>
          <p:spPr>
            <a:xfrm>
              <a:off x="7005212" y="5573110"/>
              <a:ext cx="4445" cy="4445"/>
            </a:xfrm>
            <a:custGeom>
              <a:avLst/>
              <a:gdLst/>
              <a:ahLst/>
              <a:cxnLst/>
              <a:rect l="l" t="t" r="r" b="b"/>
              <a:pathLst>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4348"/>
                  </a:lnTo>
                </a:path>
                <a:path w="4445" h="4445">
                  <a:moveTo>
                    <a:pt x="0" y="4348"/>
                  </a:moveTo>
                  <a:lnTo>
                    <a:pt x="0" y="0"/>
                  </a:ln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 w="4445" h="4445">
                  <a:moveTo>
                    <a:pt x="4377" y="0"/>
                  </a:moveTo>
                  <a:lnTo>
                    <a:pt x="4377"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 name="object 94"/>
            <p:cNvSpPr/>
            <p:nvPr/>
          </p:nvSpPr>
          <p:spPr>
            <a:xfrm>
              <a:off x="7009590" y="5568762"/>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 name="object 95"/>
            <p:cNvSpPr/>
            <p:nvPr/>
          </p:nvSpPr>
          <p:spPr>
            <a:xfrm>
              <a:off x="7009590" y="556876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 name="object 96"/>
            <p:cNvSpPr/>
            <p:nvPr/>
          </p:nvSpPr>
          <p:spPr>
            <a:xfrm>
              <a:off x="7009590" y="5564273"/>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 name="object 97"/>
            <p:cNvSpPr/>
            <p:nvPr/>
          </p:nvSpPr>
          <p:spPr>
            <a:xfrm>
              <a:off x="7009590" y="556427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 name="object 98"/>
            <p:cNvSpPr/>
            <p:nvPr/>
          </p:nvSpPr>
          <p:spPr>
            <a:xfrm>
              <a:off x="7013932" y="555992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 name="object 99"/>
            <p:cNvSpPr/>
            <p:nvPr/>
          </p:nvSpPr>
          <p:spPr>
            <a:xfrm>
              <a:off x="7013932" y="55599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 name="object 100"/>
            <p:cNvSpPr/>
            <p:nvPr/>
          </p:nvSpPr>
          <p:spPr>
            <a:xfrm>
              <a:off x="7013932" y="5555442"/>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 name="object 101"/>
            <p:cNvSpPr/>
            <p:nvPr/>
          </p:nvSpPr>
          <p:spPr>
            <a:xfrm>
              <a:off x="7013932" y="5555442"/>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 name="object 102"/>
            <p:cNvSpPr/>
            <p:nvPr/>
          </p:nvSpPr>
          <p:spPr>
            <a:xfrm>
              <a:off x="7018451" y="5551094"/>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 name="object 103"/>
            <p:cNvSpPr/>
            <p:nvPr/>
          </p:nvSpPr>
          <p:spPr>
            <a:xfrm>
              <a:off x="7018451" y="555109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 name="object 104"/>
            <p:cNvSpPr/>
            <p:nvPr/>
          </p:nvSpPr>
          <p:spPr>
            <a:xfrm>
              <a:off x="7018451" y="5546605"/>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 name="object 105"/>
            <p:cNvSpPr/>
            <p:nvPr/>
          </p:nvSpPr>
          <p:spPr>
            <a:xfrm>
              <a:off x="7018451" y="554660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 name="object 106"/>
            <p:cNvSpPr/>
            <p:nvPr/>
          </p:nvSpPr>
          <p:spPr>
            <a:xfrm>
              <a:off x="7022852" y="5542257"/>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 name="object 107"/>
            <p:cNvSpPr/>
            <p:nvPr/>
          </p:nvSpPr>
          <p:spPr>
            <a:xfrm>
              <a:off x="7022852" y="55422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 name="object 108"/>
            <p:cNvSpPr/>
            <p:nvPr/>
          </p:nvSpPr>
          <p:spPr>
            <a:xfrm>
              <a:off x="7022852" y="5537909"/>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 name="object 109"/>
            <p:cNvSpPr/>
            <p:nvPr/>
          </p:nvSpPr>
          <p:spPr>
            <a:xfrm>
              <a:off x="7022852" y="553790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 name="object 110"/>
            <p:cNvSpPr/>
            <p:nvPr/>
          </p:nvSpPr>
          <p:spPr>
            <a:xfrm>
              <a:off x="7022852" y="5533426"/>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 name="object 111"/>
            <p:cNvSpPr/>
            <p:nvPr/>
          </p:nvSpPr>
          <p:spPr>
            <a:xfrm>
              <a:off x="7022852" y="5533426"/>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 name="object 112"/>
            <p:cNvSpPr/>
            <p:nvPr/>
          </p:nvSpPr>
          <p:spPr>
            <a:xfrm>
              <a:off x="7027194" y="5529078"/>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 name="object 113"/>
            <p:cNvSpPr/>
            <p:nvPr/>
          </p:nvSpPr>
          <p:spPr>
            <a:xfrm>
              <a:off x="7027194" y="552907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 name="object 114"/>
            <p:cNvSpPr/>
            <p:nvPr/>
          </p:nvSpPr>
          <p:spPr>
            <a:xfrm>
              <a:off x="7027194" y="5524589"/>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 name="object 115"/>
            <p:cNvSpPr/>
            <p:nvPr/>
          </p:nvSpPr>
          <p:spPr>
            <a:xfrm>
              <a:off x="7027194" y="552458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 name="object 116"/>
            <p:cNvSpPr/>
            <p:nvPr/>
          </p:nvSpPr>
          <p:spPr>
            <a:xfrm>
              <a:off x="7031712" y="5520241"/>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 name="object 117"/>
            <p:cNvSpPr/>
            <p:nvPr/>
          </p:nvSpPr>
          <p:spPr>
            <a:xfrm>
              <a:off x="7031712" y="552024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 name="object 118"/>
            <p:cNvSpPr/>
            <p:nvPr/>
          </p:nvSpPr>
          <p:spPr>
            <a:xfrm>
              <a:off x="7031712" y="5515752"/>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 name="object 119"/>
            <p:cNvSpPr/>
            <p:nvPr/>
          </p:nvSpPr>
          <p:spPr>
            <a:xfrm>
              <a:off x="7031712" y="551575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 name="object 120"/>
            <p:cNvSpPr/>
            <p:nvPr/>
          </p:nvSpPr>
          <p:spPr>
            <a:xfrm>
              <a:off x="7036055" y="551141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 name="object 121"/>
            <p:cNvSpPr/>
            <p:nvPr/>
          </p:nvSpPr>
          <p:spPr>
            <a:xfrm>
              <a:off x="7036055" y="551141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 name="object 122"/>
            <p:cNvSpPr/>
            <p:nvPr/>
          </p:nvSpPr>
          <p:spPr>
            <a:xfrm>
              <a:off x="7036055" y="5506921"/>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 name="object 123"/>
            <p:cNvSpPr/>
            <p:nvPr/>
          </p:nvSpPr>
          <p:spPr>
            <a:xfrm>
              <a:off x="7036055" y="550692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 name="object 124"/>
            <p:cNvSpPr/>
            <p:nvPr/>
          </p:nvSpPr>
          <p:spPr>
            <a:xfrm>
              <a:off x="7040456" y="5502584"/>
              <a:ext cx="0" cy="4445"/>
            </a:xfrm>
            <a:custGeom>
              <a:avLst/>
              <a:gdLst/>
              <a:ahLst/>
              <a:cxnLst/>
              <a:rect l="l" t="t" r="r" b="b"/>
              <a:pathLst>
                <a:path h="4445">
                  <a:moveTo>
                    <a:pt x="-4438" y="2168"/>
                  </a:moveTo>
                  <a:lnTo>
                    <a:pt x="4438" y="2168"/>
                  </a:lnTo>
                </a:path>
              </a:pathLst>
            </a:custGeom>
            <a:ln w="433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 name="object 125"/>
            <p:cNvSpPr/>
            <p:nvPr/>
          </p:nvSpPr>
          <p:spPr>
            <a:xfrm>
              <a:off x="7040456" y="550258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6" name="object 126"/>
            <p:cNvSpPr/>
            <p:nvPr/>
          </p:nvSpPr>
          <p:spPr>
            <a:xfrm>
              <a:off x="7040456" y="549824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7" name="object 127"/>
            <p:cNvSpPr/>
            <p:nvPr/>
          </p:nvSpPr>
          <p:spPr>
            <a:xfrm>
              <a:off x="7040456" y="549824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8" name="object 128"/>
            <p:cNvSpPr/>
            <p:nvPr/>
          </p:nvSpPr>
          <p:spPr>
            <a:xfrm>
              <a:off x="7044798" y="549372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9" name="object 129"/>
            <p:cNvSpPr/>
            <p:nvPr/>
          </p:nvSpPr>
          <p:spPr>
            <a:xfrm>
              <a:off x="7044798" y="549372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0" name="object 130"/>
            <p:cNvSpPr/>
            <p:nvPr/>
          </p:nvSpPr>
          <p:spPr>
            <a:xfrm>
              <a:off x="7044798" y="548938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1" name="object 131"/>
            <p:cNvSpPr/>
            <p:nvPr/>
          </p:nvSpPr>
          <p:spPr>
            <a:xfrm>
              <a:off x="7044798" y="5484922"/>
              <a:ext cx="5080" cy="5080"/>
            </a:xfrm>
            <a:custGeom>
              <a:avLst/>
              <a:gdLst/>
              <a:ahLst/>
              <a:cxnLst/>
              <a:rect l="l" t="t" r="r" b="b"/>
              <a:pathLst>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4459"/>
                  </a:lnTo>
                </a:path>
                <a:path w="5079" h="5079">
                  <a:moveTo>
                    <a:pt x="0" y="4459"/>
                  </a:moveTo>
                  <a:lnTo>
                    <a:pt x="0" y="0"/>
                  </a:ln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2" name="object 132"/>
            <p:cNvSpPr/>
            <p:nvPr/>
          </p:nvSpPr>
          <p:spPr>
            <a:xfrm>
              <a:off x="7049317" y="548058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3" name="object 133"/>
            <p:cNvSpPr/>
            <p:nvPr/>
          </p:nvSpPr>
          <p:spPr>
            <a:xfrm>
              <a:off x="7049317" y="548058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4" name="object 134"/>
            <p:cNvSpPr/>
            <p:nvPr/>
          </p:nvSpPr>
          <p:spPr>
            <a:xfrm>
              <a:off x="7049317" y="5476061"/>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5" name="object 135"/>
            <p:cNvSpPr/>
            <p:nvPr/>
          </p:nvSpPr>
          <p:spPr>
            <a:xfrm>
              <a:off x="7049317" y="5476061"/>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6" name="object 136"/>
            <p:cNvSpPr/>
            <p:nvPr/>
          </p:nvSpPr>
          <p:spPr>
            <a:xfrm>
              <a:off x="7053659" y="547171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7" name="object 137"/>
            <p:cNvSpPr/>
            <p:nvPr/>
          </p:nvSpPr>
          <p:spPr>
            <a:xfrm>
              <a:off x="7053659" y="547171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8" name="object 138"/>
            <p:cNvSpPr/>
            <p:nvPr/>
          </p:nvSpPr>
          <p:spPr>
            <a:xfrm>
              <a:off x="7053659" y="546737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9" name="object 139"/>
            <p:cNvSpPr/>
            <p:nvPr/>
          </p:nvSpPr>
          <p:spPr>
            <a:xfrm>
              <a:off x="7053659" y="546737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0" name="object 140"/>
            <p:cNvSpPr/>
            <p:nvPr/>
          </p:nvSpPr>
          <p:spPr>
            <a:xfrm>
              <a:off x="7058060" y="546285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1" name="object 141"/>
            <p:cNvSpPr/>
            <p:nvPr/>
          </p:nvSpPr>
          <p:spPr>
            <a:xfrm>
              <a:off x="7058060" y="546285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2" name="object 142"/>
            <p:cNvSpPr/>
            <p:nvPr/>
          </p:nvSpPr>
          <p:spPr>
            <a:xfrm>
              <a:off x="7058060" y="545851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3" name="object 143"/>
            <p:cNvSpPr/>
            <p:nvPr/>
          </p:nvSpPr>
          <p:spPr>
            <a:xfrm>
              <a:off x="7058060" y="545851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4" name="object 144"/>
            <p:cNvSpPr/>
            <p:nvPr/>
          </p:nvSpPr>
          <p:spPr>
            <a:xfrm>
              <a:off x="7062578" y="545405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5" name="object 145"/>
            <p:cNvSpPr/>
            <p:nvPr/>
          </p:nvSpPr>
          <p:spPr>
            <a:xfrm>
              <a:off x="7062578" y="54540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6" name="object 146"/>
            <p:cNvSpPr/>
            <p:nvPr/>
          </p:nvSpPr>
          <p:spPr>
            <a:xfrm>
              <a:off x="7062578" y="544971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7" name="object 147"/>
            <p:cNvSpPr/>
            <p:nvPr/>
          </p:nvSpPr>
          <p:spPr>
            <a:xfrm>
              <a:off x="7062578" y="544971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8" name="object 148"/>
            <p:cNvSpPr/>
            <p:nvPr/>
          </p:nvSpPr>
          <p:spPr>
            <a:xfrm>
              <a:off x="7066921" y="544519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9" name="object 149"/>
            <p:cNvSpPr/>
            <p:nvPr/>
          </p:nvSpPr>
          <p:spPr>
            <a:xfrm>
              <a:off x="7066921" y="544519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0" name="object 150"/>
            <p:cNvSpPr/>
            <p:nvPr/>
          </p:nvSpPr>
          <p:spPr>
            <a:xfrm>
              <a:off x="7066921" y="54408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1" name="object 151"/>
            <p:cNvSpPr/>
            <p:nvPr/>
          </p:nvSpPr>
          <p:spPr>
            <a:xfrm>
              <a:off x="7066921" y="544085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2" name="object 152"/>
            <p:cNvSpPr/>
            <p:nvPr/>
          </p:nvSpPr>
          <p:spPr>
            <a:xfrm>
              <a:off x="7071263" y="543651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3" name="object 153"/>
            <p:cNvSpPr/>
            <p:nvPr/>
          </p:nvSpPr>
          <p:spPr>
            <a:xfrm>
              <a:off x="7071263" y="543651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4" name="object 154"/>
            <p:cNvSpPr/>
            <p:nvPr/>
          </p:nvSpPr>
          <p:spPr>
            <a:xfrm>
              <a:off x="7071263" y="543205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5" name="object 155"/>
            <p:cNvSpPr/>
            <p:nvPr/>
          </p:nvSpPr>
          <p:spPr>
            <a:xfrm>
              <a:off x="7071263" y="543205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6" name="object 156"/>
            <p:cNvSpPr/>
            <p:nvPr/>
          </p:nvSpPr>
          <p:spPr>
            <a:xfrm>
              <a:off x="7075664" y="542771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7" name="object 157"/>
            <p:cNvSpPr/>
            <p:nvPr/>
          </p:nvSpPr>
          <p:spPr>
            <a:xfrm>
              <a:off x="7075664" y="542771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8" name="object 158"/>
            <p:cNvSpPr/>
            <p:nvPr/>
          </p:nvSpPr>
          <p:spPr>
            <a:xfrm>
              <a:off x="7075664" y="542319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9" name="object 159"/>
            <p:cNvSpPr/>
            <p:nvPr/>
          </p:nvSpPr>
          <p:spPr>
            <a:xfrm>
              <a:off x="7075664" y="5423192"/>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0" name="object 160"/>
            <p:cNvSpPr/>
            <p:nvPr/>
          </p:nvSpPr>
          <p:spPr>
            <a:xfrm>
              <a:off x="7080183" y="541885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1" name="object 161"/>
            <p:cNvSpPr/>
            <p:nvPr/>
          </p:nvSpPr>
          <p:spPr>
            <a:xfrm>
              <a:off x="7080183" y="541885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2" name="object 162"/>
            <p:cNvSpPr/>
            <p:nvPr/>
          </p:nvSpPr>
          <p:spPr>
            <a:xfrm>
              <a:off x="7080183" y="541439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3" name="object 163"/>
            <p:cNvSpPr/>
            <p:nvPr/>
          </p:nvSpPr>
          <p:spPr>
            <a:xfrm>
              <a:off x="7080183" y="541439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4" name="object 164"/>
            <p:cNvSpPr/>
            <p:nvPr/>
          </p:nvSpPr>
          <p:spPr>
            <a:xfrm>
              <a:off x="7084525" y="541004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5" name="object 165"/>
            <p:cNvSpPr/>
            <p:nvPr/>
          </p:nvSpPr>
          <p:spPr>
            <a:xfrm>
              <a:off x="7084525" y="541004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6" name="object 166"/>
            <p:cNvSpPr/>
            <p:nvPr/>
          </p:nvSpPr>
          <p:spPr>
            <a:xfrm>
              <a:off x="7084525" y="540564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7" name="object 167"/>
            <p:cNvSpPr/>
            <p:nvPr/>
          </p:nvSpPr>
          <p:spPr>
            <a:xfrm>
              <a:off x="7084525" y="540564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8" name="object 168"/>
            <p:cNvSpPr/>
            <p:nvPr/>
          </p:nvSpPr>
          <p:spPr>
            <a:xfrm>
              <a:off x="7088926" y="540118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9" name="object 169"/>
            <p:cNvSpPr/>
            <p:nvPr/>
          </p:nvSpPr>
          <p:spPr>
            <a:xfrm>
              <a:off x="7088926" y="540118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0" name="object 170"/>
            <p:cNvSpPr/>
            <p:nvPr/>
          </p:nvSpPr>
          <p:spPr>
            <a:xfrm>
              <a:off x="7088926" y="539684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1" name="object 171"/>
            <p:cNvSpPr/>
            <p:nvPr/>
          </p:nvSpPr>
          <p:spPr>
            <a:xfrm>
              <a:off x="7088926" y="539684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2" name="object 172"/>
            <p:cNvSpPr/>
            <p:nvPr/>
          </p:nvSpPr>
          <p:spPr>
            <a:xfrm>
              <a:off x="7093268" y="5392327"/>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3" name="object 173"/>
            <p:cNvSpPr/>
            <p:nvPr/>
          </p:nvSpPr>
          <p:spPr>
            <a:xfrm>
              <a:off x="7093268" y="539232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4" name="object 174"/>
            <p:cNvSpPr/>
            <p:nvPr/>
          </p:nvSpPr>
          <p:spPr>
            <a:xfrm>
              <a:off x="7093268" y="538798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5" name="object 175"/>
            <p:cNvSpPr/>
            <p:nvPr/>
          </p:nvSpPr>
          <p:spPr>
            <a:xfrm>
              <a:off x="7093268" y="5387985"/>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6" name="object 176"/>
            <p:cNvSpPr/>
            <p:nvPr/>
          </p:nvSpPr>
          <p:spPr>
            <a:xfrm>
              <a:off x="7097787" y="538352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7" name="object 177"/>
            <p:cNvSpPr/>
            <p:nvPr/>
          </p:nvSpPr>
          <p:spPr>
            <a:xfrm>
              <a:off x="7097787" y="53835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8" name="object 178"/>
            <p:cNvSpPr/>
            <p:nvPr/>
          </p:nvSpPr>
          <p:spPr>
            <a:xfrm>
              <a:off x="7097787" y="537918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9" name="object 179"/>
            <p:cNvSpPr/>
            <p:nvPr/>
          </p:nvSpPr>
          <p:spPr>
            <a:xfrm>
              <a:off x="7097787" y="537918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0" name="object 180"/>
            <p:cNvSpPr/>
            <p:nvPr/>
          </p:nvSpPr>
          <p:spPr>
            <a:xfrm>
              <a:off x="7102129" y="537466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1" name="object 181"/>
            <p:cNvSpPr/>
            <p:nvPr/>
          </p:nvSpPr>
          <p:spPr>
            <a:xfrm>
              <a:off x="7102129" y="537466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2" name="object 182"/>
            <p:cNvSpPr/>
            <p:nvPr/>
          </p:nvSpPr>
          <p:spPr>
            <a:xfrm>
              <a:off x="7102129" y="537032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3" name="object 183"/>
            <p:cNvSpPr/>
            <p:nvPr/>
          </p:nvSpPr>
          <p:spPr>
            <a:xfrm>
              <a:off x="7102129" y="537032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4" name="object 184"/>
            <p:cNvSpPr/>
            <p:nvPr/>
          </p:nvSpPr>
          <p:spPr>
            <a:xfrm>
              <a:off x="7106530" y="536598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5" name="object 185"/>
            <p:cNvSpPr/>
            <p:nvPr/>
          </p:nvSpPr>
          <p:spPr>
            <a:xfrm>
              <a:off x="7106530" y="536598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6" name="object 186"/>
            <p:cNvSpPr/>
            <p:nvPr/>
          </p:nvSpPr>
          <p:spPr>
            <a:xfrm>
              <a:off x="7106530" y="536152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7" name="object 187"/>
            <p:cNvSpPr/>
            <p:nvPr/>
          </p:nvSpPr>
          <p:spPr>
            <a:xfrm>
              <a:off x="7106530" y="5361520"/>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8" name="object 188"/>
            <p:cNvSpPr/>
            <p:nvPr/>
          </p:nvSpPr>
          <p:spPr>
            <a:xfrm>
              <a:off x="7111049" y="535717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9" name="object 189"/>
            <p:cNvSpPr/>
            <p:nvPr/>
          </p:nvSpPr>
          <p:spPr>
            <a:xfrm>
              <a:off x="7111049" y="535717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0" name="object 190"/>
            <p:cNvSpPr/>
            <p:nvPr/>
          </p:nvSpPr>
          <p:spPr>
            <a:xfrm>
              <a:off x="7111049" y="535266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1" name="object 191"/>
            <p:cNvSpPr/>
            <p:nvPr/>
          </p:nvSpPr>
          <p:spPr>
            <a:xfrm>
              <a:off x="7111049" y="535266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2" name="object 192"/>
            <p:cNvSpPr/>
            <p:nvPr/>
          </p:nvSpPr>
          <p:spPr>
            <a:xfrm>
              <a:off x="7115391" y="534831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3" name="object 193"/>
            <p:cNvSpPr/>
            <p:nvPr/>
          </p:nvSpPr>
          <p:spPr>
            <a:xfrm>
              <a:off x="7115391" y="534831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4" name="object 194"/>
            <p:cNvSpPr/>
            <p:nvPr/>
          </p:nvSpPr>
          <p:spPr>
            <a:xfrm>
              <a:off x="7115391" y="534385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5" name="object 195"/>
            <p:cNvSpPr/>
            <p:nvPr/>
          </p:nvSpPr>
          <p:spPr>
            <a:xfrm>
              <a:off x="7115391" y="5339457"/>
              <a:ext cx="4445" cy="4445"/>
            </a:xfrm>
            <a:custGeom>
              <a:avLst/>
              <a:gdLst/>
              <a:ahLst/>
              <a:cxnLst/>
              <a:rect l="l" t="t" r="r" b="b"/>
              <a:pathLst>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4400"/>
                  </a:lnTo>
                </a:path>
                <a:path w="4445" h="4445">
                  <a:moveTo>
                    <a:pt x="0" y="4400"/>
                  </a:moveTo>
                  <a:lnTo>
                    <a:pt x="0" y="0"/>
                  </a:ln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6" name="object 196"/>
            <p:cNvSpPr/>
            <p:nvPr/>
          </p:nvSpPr>
          <p:spPr>
            <a:xfrm>
              <a:off x="7119733" y="533511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7" name="object 197"/>
            <p:cNvSpPr/>
            <p:nvPr/>
          </p:nvSpPr>
          <p:spPr>
            <a:xfrm>
              <a:off x="7119733" y="533511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8" name="object 198"/>
            <p:cNvSpPr/>
            <p:nvPr/>
          </p:nvSpPr>
          <p:spPr>
            <a:xfrm>
              <a:off x="7119733" y="533065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9" name="object 199"/>
            <p:cNvSpPr/>
            <p:nvPr/>
          </p:nvSpPr>
          <p:spPr>
            <a:xfrm>
              <a:off x="7119733" y="5330655"/>
              <a:ext cx="4445" cy="0"/>
            </a:xfrm>
            <a:custGeom>
              <a:avLst/>
              <a:gdLst/>
              <a:ahLst/>
              <a:cxnLst/>
              <a:rect l="l" t="t" r="r" b="b"/>
              <a:pathLst>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0" name="object 200"/>
            <p:cNvSpPr/>
            <p:nvPr/>
          </p:nvSpPr>
          <p:spPr>
            <a:xfrm>
              <a:off x="7124134" y="532631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1" name="object 201"/>
            <p:cNvSpPr/>
            <p:nvPr/>
          </p:nvSpPr>
          <p:spPr>
            <a:xfrm>
              <a:off x="7124134" y="532631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2" name="object 202"/>
            <p:cNvSpPr/>
            <p:nvPr/>
          </p:nvSpPr>
          <p:spPr>
            <a:xfrm>
              <a:off x="7124134" y="532179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3" name="object 203"/>
            <p:cNvSpPr/>
            <p:nvPr/>
          </p:nvSpPr>
          <p:spPr>
            <a:xfrm>
              <a:off x="7124134" y="5321795"/>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4" name="object 204"/>
            <p:cNvSpPr/>
            <p:nvPr/>
          </p:nvSpPr>
          <p:spPr>
            <a:xfrm>
              <a:off x="7128653" y="531745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5" name="object 205"/>
            <p:cNvSpPr/>
            <p:nvPr/>
          </p:nvSpPr>
          <p:spPr>
            <a:xfrm>
              <a:off x="7128653" y="531745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6" name="object 206"/>
            <p:cNvSpPr/>
            <p:nvPr/>
          </p:nvSpPr>
          <p:spPr>
            <a:xfrm>
              <a:off x="7128653" y="531299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7" name="object 207"/>
            <p:cNvSpPr/>
            <p:nvPr/>
          </p:nvSpPr>
          <p:spPr>
            <a:xfrm>
              <a:off x="7128653" y="531299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8" name="object 208"/>
            <p:cNvSpPr/>
            <p:nvPr/>
          </p:nvSpPr>
          <p:spPr>
            <a:xfrm>
              <a:off x="7132995" y="530865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9" name="object 209"/>
            <p:cNvSpPr/>
            <p:nvPr/>
          </p:nvSpPr>
          <p:spPr>
            <a:xfrm>
              <a:off x="7132995" y="530865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0" name="object 210"/>
            <p:cNvSpPr/>
            <p:nvPr/>
          </p:nvSpPr>
          <p:spPr>
            <a:xfrm>
              <a:off x="7132995" y="530430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1" name="object 211"/>
            <p:cNvSpPr/>
            <p:nvPr/>
          </p:nvSpPr>
          <p:spPr>
            <a:xfrm>
              <a:off x="7132995" y="5304309"/>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2" name="object 212"/>
            <p:cNvSpPr/>
            <p:nvPr/>
          </p:nvSpPr>
          <p:spPr>
            <a:xfrm>
              <a:off x="7137396" y="529979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3" name="object 213"/>
            <p:cNvSpPr/>
            <p:nvPr/>
          </p:nvSpPr>
          <p:spPr>
            <a:xfrm>
              <a:off x="7137396" y="529979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4" name="object 214"/>
            <p:cNvSpPr/>
            <p:nvPr/>
          </p:nvSpPr>
          <p:spPr>
            <a:xfrm>
              <a:off x="7137396" y="529544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5" name="object 215"/>
            <p:cNvSpPr/>
            <p:nvPr/>
          </p:nvSpPr>
          <p:spPr>
            <a:xfrm>
              <a:off x="7137396" y="529544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6" name="object 216"/>
            <p:cNvSpPr/>
            <p:nvPr/>
          </p:nvSpPr>
          <p:spPr>
            <a:xfrm>
              <a:off x="7137396" y="529098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7" name="object 217"/>
            <p:cNvSpPr/>
            <p:nvPr/>
          </p:nvSpPr>
          <p:spPr>
            <a:xfrm>
              <a:off x="7137396" y="5290989"/>
              <a:ext cx="5080" cy="0"/>
            </a:xfrm>
            <a:custGeom>
              <a:avLst/>
              <a:gdLst/>
              <a:ahLst/>
              <a:cxnLst/>
              <a:rect l="l" t="t" r="r" b="b"/>
              <a:pathLst>
                <a:path w="5079">
                  <a:moveTo>
                    <a:pt x="0" y="0"/>
                  </a:moveTo>
                  <a:lnTo>
                    <a:pt x="0" y="0"/>
                  </a:ln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8" name="object 218"/>
            <p:cNvSpPr/>
            <p:nvPr/>
          </p:nvSpPr>
          <p:spPr>
            <a:xfrm>
              <a:off x="7141856" y="5286588"/>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9" name="object 219"/>
            <p:cNvSpPr/>
            <p:nvPr/>
          </p:nvSpPr>
          <p:spPr>
            <a:xfrm>
              <a:off x="7141856" y="528658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0" name="object 220"/>
            <p:cNvSpPr/>
            <p:nvPr/>
          </p:nvSpPr>
          <p:spPr>
            <a:xfrm>
              <a:off x="7141856" y="528212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1" name="object 221"/>
            <p:cNvSpPr/>
            <p:nvPr/>
          </p:nvSpPr>
          <p:spPr>
            <a:xfrm>
              <a:off x="7141856" y="528212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2" name="object 222"/>
            <p:cNvSpPr/>
            <p:nvPr/>
          </p:nvSpPr>
          <p:spPr>
            <a:xfrm>
              <a:off x="7146257" y="52777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3" name="object 223"/>
            <p:cNvSpPr/>
            <p:nvPr/>
          </p:nvSpPr>
          <p:spPr>
            <a:xfrm>
              <a:off x="7146257" y="527778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4" name="object 224"/>
            <p:cNvSpPr/>
            <p:nvPr/>
          </p:nvSpPr>
          <p:spPr>
            <a:xfrm>
              <a:off x="7146257" y="527326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5" name="object 225"/>
            <p:cNvSpPr/>
            <p:nvPr/>
          </p:nvSpPr>
          <p:spPr>
            <a:xfrm>
              <a:off x="7146257" y="527326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6" name="object 226"/>
            <p:cNvSpPr/>
            <p:nvPr/>
          </p:nvSpPr>
          <p:spPr>
            <a:xfrm>
              <a:off x="7150599" y="52689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7" name="object 227"/>
            <p:cNvSpPr/>
            <p:nvPr/>
          </p:nvSpPr>
          <p:spPr>
            <a:xfrm>
              <a:off x="7150599" y="52689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8" name="object 228"/>
            <p:cNvSpPr/>
            <p:nvPr/>
          </p:nvSpPr>
          <p:spPr>
            <a:xfrm>
              <a:off x="7150599" y="526458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9" name="object 229"/>
            <p:cNvSpPr/>
            <p:nvPr/>
          </p:nvSpPr>
          <p:spPr>
            <a:xfrm>
              <a:off x="7150599" y="526458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0" name="object 230"/>
            <p:cNvSpPr/>
            <p:nvPr/>
          </p:nvSpPr>
          <p:spPr>
            <a:xfrm>
              <a:off x="7150599" y="526012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1" name="object 231"/>
            <p:cNvSpPr/>
            <p:nvPr/>
          </p:nvSpPr>
          <p:spPr>
            <a:xfrm>
              <a:off x="7150599" y="5260123"/>
              <a:ext cx="4445" cy="0"/>
            </a:xfrm>
            <a:custGeom>
              <a:avLst/>
              <a:gdLst/>
              <a:ahLst/>
              <a:cxnLst/>
              <a:rect l="l" t="t" r="r" b="b"/>
              <a:pathLst>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2" name="object 232"/>
            <p:cNvSpPr/>
            <p:nvPr/>
          </p:nvSpPr>
          <p:spPr>
            <a:xfrm>
              <a:off x="7155000" y="525578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3" name="object 233"/>
            <p:cNvSpPr/>
            <p:nvPr/>
          </p:nvSpPr>
          <p:spPr>
            <a:xfrm>
              <a:off x="7155000" y="525578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4" name="object 234"/>
            <p:cNvSpPr/>
            <p:nvPr/>
          </p:nvSpPr>
          <p:spPr>
            <a:xfrm>
              <a:off x="7155000" y="525126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5" name="object 235"/>
            <p:cNvSpPr/>
            <p:nvPr/>
          </p:nvSpPr>
          <p:spPr>
            <a:xfrm>
              <a:off x="7155000" y="5251263"/>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6" name="object 236"/>
            <p:cNvSpPr/>
            <p:nvPr/>
          </p:nvSpPr>
          <p:spPr>
            <a:xfrm>
              <a:off x="7159519" y="52469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7" name="object 237"/>
            <p:cNvSpPr/>
            <p:nvPr/>
          </p:nvSpPr>
          <p:spPr>
            <a:xfrm>
              <a:off x="7159519" y="524692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8" name="object 238"/>
            <p:cNvSpPr/>
            <p:nvPr/>
          </p:nvSpPr>
          <p:spPr>
            <a:xfrm>
              <a:off x="7159519" y="524246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9" name="object 239"/>
            <p:cNvSpPr/>
            <p:nvPr/>
          </p:nvSpPr>
          <p:spPr>
            <a:xfrm>
              <a:off x="7159519" y="5238119"/>
              <a:ext cx="4445" cy="4445"/>
            </a:xfrm>
            <a:custGeom>
              <a:avLst/>
              <a:gdLst/>
              <a:ahLst/>
              <a:cxnLst/>
              <a:rect l="l" t="t" r="r" b="b"/>
              <a:pathLst>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0"/>
                  </a:ln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 w="4445" h="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0" name="object 240"/>
            <p:cNvSpPr/>
            <p:nvPr/>
          </p:nvSpPr>
          <p:spPr>
            <a:xfrm>
              <a:off x="7163861" y="5233718"/>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1" name="object 241"/>
            <p:cNvSpPr/>
            <p:nvPr/>
          </p:nvSpPr>
          <p:spPr>
            <a:xfrm>
              <a:off x="7163861" y="523371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2" name="object 242"/>
            <p:cNvSpPr/>
            <p:nvPr/>
          </p:nvSpPr>
          <p:spPr>
            <a:xfrm>
              <a:off x="7163861" y="522925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3" name="object 243"/>
            <p:cNvSpPr/>
            <p:nvPr/>
          </p:nvSpPr>
          <p:spPr>
            <a:xfrm>
              <a:off x="7163861" y="522925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4" name="object 244"/>
            <p:cNvSpPr/>
            <p:nvPr/>
          </p:nvSpPr>
          <p:spPr>
            <a:xfrm>
              <a:off x="7168203" y="522491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5" name="object 245"/>
            <p:cNvSpPr/>
            <p:nvPr/>
          </p:nvSpPr>
          <p:spPr>
            <a:xfrm>
              <a:off x="7168203" y="522491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6" name="object 246"/>
            <p:cNvSpPr/>
            <p:nvPr/>
          </p:nvSpPr>
          <p:spPr>
            <a:xfrm>
              <a:off x="7168203" y="522039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7" name="object 247"/>
            <p:cNvSpPr/>
            <p:nvPr/>
          </p:nvSpPr>
          <p:spPr>
            <a:xfrm>
              <a:off x="7168203" y="5216056"/>
              <a:ext cx="4445" cy="4445"/>
            </a:xfrm>
            <a:custGeom>
              <a:avLst/>
              <a:gdLst/>
              <a:ahLst/>
              <a:cxnLst/>
              <a:rect l="l" t="t" r="r" b="b"/>
              <a:pathLst>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0"/>
                  </a:ln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8" name="object 248"/>
            <p:cNvSpPr/>
            <p:nvPr/>
          </p:nvSpPr>
          <p:spPr>
            <a:xfrm>
              <a:off x="7172604" y="5211596"/>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9" name="object 249"/>
            <p:cNvSpPr/>
            <p:nvPr/>
          </p:nvSpPr>
          <p:spPr>
            <a:xfrm>
              <a:off x="7172604" y="521159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0" name="object 250"/>
            <p:cNvSpPr/>
            <p:nvPr/>
          </p:nvSpPr>
          <p:spPr>
            <a:xfrm>
              <a:off x="7172604" y="52072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1" name="object 251"/>
            <p:cNvSpPr/>
            <p:nvPr/>
          </p:nvSpPr>
          <p:spPr>
            <a:xfrm>
              <a:off x="7172604" y="5207254"/>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2" name="object 252"/>
            <p:cNvSpPr/>
            <p:nvPr/>
          </p:nvSpPr>
          <p:spPr>
            <a:xfrm>
              <a:off x="7177123" y="520291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3" name="object 253"/>
            <p:cNvSpPr/>
            <p:nvPr/>
          </p:nvSpPr>
          <p:spPr>
            <a:xfrm>
              <a:off x="7177123" y="520291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4" name="object 254"/>
            <p:cNvSpPr/>
            <p:nvPr/>
          </p:nvSpPr>
          <p:spPr>
            <a:xfrm>
              <a:off x="7177123" y="519839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5" name="object 255"/>
            <p:cNvSpPr/>
            <p:nvPr/>
          </p:nvSpPr>
          <p:spPr>
            <a:xfrm>
              <a:off x="7177123" y="519839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6" name="object 256"/>
            <p:cNvSpPr/>
            <p:nvPr/>
          </p:nvSpPr>
          <p:spPr>
            <a:xfrm>
              <a:off x="7181465" y="519405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7" name="object 257"/>
            <p:cNvSpPr/>
            <p:nvPr/>
          </p:nvSpPr>
          <p:spPr>
            <a:xfrm>
              <a:off x="7181465" y="519405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8" name="object 258"/>
            <p:cNvSpPr/>
            <p:nvPr/>
          </p:nvSpPr>
          <p:spPr>
            <a:xfrm>
              <a:off x="7181465" y="518959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9" name="object 259"/>
            <p:cNvSpPr/>
            <p:nvPr/>
          </p:nvSpPr>
          <p:spPr>
            <a:xfrm>
              <a:off x="7181465" y="518959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0" name="object 260"/>
            <p:cNvSpPr/>
            <p:nvPr/>
          </p:nvSpPr>
          <p:spPr>
            <a:xfrm>
              <a:off x="7181465" y="518524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1" name="object 261"/>
            <p:cNvSpPr/>
            <p:nvPr/>
          </p:nvSpPr>
          <p:spPr>
            <a:xfrm>
              <a:off x="7181465" y="5185249"/>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2" name="object 262"/>
            <p:cNvSpPr/>
            <p:nvPr/>
          </p:nvSpPr>
          <p:spPr>
            <a:xfrm>
              <a:off x="7185866" y="5180731"/>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3" name="object 263"/>
            <p:cNvSpPr/>
            <p:nvPr/>
          </p:nvSpPr>
          <p:spPr>
            <a:xfrm>
              <a:off x="7185866" y="518073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4" name="object 264"/>
            <p:cNvSpPr/>
            <p:nvPr/>
          </p:nvSpPr>
          <p:spPr>
            <a:xfrm>
              <a:off x="7185866" y="51763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5" name="object 265"/>
            <p:cNvSpPr/>
            <p:nvPr/>
          </p:nvSpPr>
          <p:spPr>
            <a:xfrm>
              <a:off x="7185866" y="517638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6" name="object 266"/>
            <p:cNvSpPr/>
            <p:nvPr/>
          </p:nvSpPr>
          <p:spPr>
            <a:xfrm>
              <a:off x="7190326" y="517192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7" name="object 267"/>
            <p:cNvSpPr/>
            <p:nvPr/>
          </p:nvSpPr>
          <p:spPr>
            <a:xfrm>
              <a:off x="7190326" y="517192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8" name="object 268"/>
            <p:cNvSpPr/>
            <p:nvPr/>
          </p:nvSpPr>
          <p:spPr>
            <a:xfrm>
              <a:off x="7190326" y="5167528"/>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9" name="object 269"/>
            <p:cNvSpPr/>
            <p:nvPr/>
          </p:nvSpPr>
          <p:spPr>
            <a:xfrm>
              <a:off x="7190326" y="51675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0" name="object 270"/>
            <p:cNvSpPr/>
            <p:nvPr/>
          </p:nvSpPr>
          <p:spPr>
            <a:xfrm>
              <a:off x="7190326" y="51631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1" name="object 271"/>
            <p:cNvSpPr/>
            <p:nvPr/>
          </p:nvSpPr>
          <p:spPr>
            <a:xfrm>
              <a:off x="7190326" y="5163186"/>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2" name="object 272"/>
            <p:cNvSpPr/>
            <p:nvPr/>
          </p:nvSpPr>
          <p:spPr>
            <a:xfrm>
              <a:off x="7194727" y="515872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3" name="object 273"/>
            <p:cNvSpPr/>
            <p:nvPr/>
          </p:nvSpPr>
          <p:spPr>
            <a:xfrm>
              <a:off x="7194727" y="515872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4" name="object 274"/>
            <p:cNvSpPr/>
            <p:nvPr/>
          </p:nvSpPr>
          <p:spPr>
            <a:xfrm>
              <a:off x="7194727" y="515438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5" name="object 275"/>
            <p:cNvSpPr/>
            <p:nvPr/>
          </p:nvSpPr>
          <p:spPr>
            <a:xfrm>
              <a:off x="7194727" y="5149866"/>
              <a:ext cx="4445" cy="5080"/>
            </a:xfrm>
            <a:custGeom>
              <a:avLst/>
              <a:gdLst/>
              <a:ahLst/>
              <a:cxnLst/>
              <a:rect l="l" t="t" r="r" b="b"/>
              <a:pathLst>
                <a:path w="4445" h="5079">
                  <a:moveTo>
                    <a:pt x="0" y="4518"/>
                  </a:moveTo>
                  <a:lnTo>
                    <a:pt x="0" y="4518"/>
                  </a:lnTo>
                </a:path>
                <a:path w="4445" h="5079">
                  <a:moveTo>
                    <a:pt x="0" y="4518"/>
                  </a:moveTo>
                  <a:lnTo>
                    <a:pt x="0" y="4518"/>
                  </a:lnTo>
                </a:path>
                <a:path w="4445" h="5079">
                  <a:moveTo>
                    <a:pt x="0" y="4518"/>
                  </a:moveTo>
                  <a:lnTo>
                    <a:pt x="0" y="4518"/>
                  </a:lnTo>
                </a:path>
                <a:path w="4445" h="5079">
                  <a:moveTo>
                    <a:pt x="0" y="4518"/>
                  </a:moveTo>
                  <a:lnTo>
                    <a:pt x="0" y="4518"/>
                  </a:lnTo>
                </a:path>
                <a:path w="4445" h="5079">
                  <a:moveTo>
                    <a:pt x="0" y="4518"/>
                  </a:moveTo>
                  <a:lnTo>
                    <a:pt x="0" y="4518"/>
                  </a:lnTo>
                </a:path>
                <a:path w="4445" h="5079">
                  <a:moveTo>
                    <a:pt x="0" y="4518"/>
                  </a:moveTo>
                  <a:lnTo>
                    <a:pt x="0" y="4518"/>
                  </a:lnTo>
                </a:path>
                <a:path w="4445" h="5079">
                  <a:moveTo>
                    <a:pt x="0" y="4518"/>
                  </a:moveTo>
                  <a:lnTo>
                    <a:pt x="0" y="4518"/>
                  </a:lnTo>
                </a:path>
                <a:path w="4445" h="5079">
                  <a:moveTo>
                    <a:pt x="0" y="4518"/>
                  </a:moveTo>
                  <a:lnTo>
                    <a:pt x="0" y="4518"/>
                  </a:lnTo>
                </a:path>
                <a:path w="4445" h="5079">
                  <a:moveTo>
                    <a:pt x="0" y="4518"/>
                  </a:moveTo>
                  <a:lnTo>
                    <a:pt x="0" y="0"/>
                  </a:lnTo>
                  <a:lnTo>
                    <a:pt x="4342" y="0"/>
                  </a:lnTo>
                </a:path>
                <a:path w="4445" h="5079">
                  <a:moveTo>
                    <a:pt x="4342" y="0"/>
                  </a:moveTo>
                  <a:lnTo>
                    <a:pt x="4342" y="0"/>
                  </a:lnTo>
                </a:path>
                <a:path w="4445" h="5079">
                  <a:moveTo>
                    <a:pt x="4342" y="0"/>
                  </a:moveTo>
                  <a:lnTo>
                    <a:pt x="4342" y="0"/>
                  </a:lnTo>
                </a:path>
                <a:path w="4445" h="5079">
                  <a:moveTo>
                    <a:pt x="4342" y="0"/>
                  </a:moveTo>
                  <a:lnTo>
                    <a:pt x="4342" y="0"/>
                  </a:lnTo>
                </a:path>
                <a:path w="4445" h="5079">
                  <a:moveTo>
                    <a:pt x="4342" y="0"/>
                  </a:moveTo>
                  <a:lnTo>
                    <a:pt x="4342" y="0"/>
                  </a:lnTo>
                </a:path>
                <a:path w="4445" h="5079">
                  <a:moveTo>
                    <a:pt x="4342" y="0"/>
                  </a:moveTo>
                  <a:lnTo>
                    <a:pt x="4342" y="0"/>
                  </a:lnTo>
                </a:path>
                <a:path w="4445" h="5079">
                  <a:moveTo>
                    <a:pt x="4342" y="0"/>
                  </a:moveTo>
                  <a:lnTo>
                    <a:pt x="4342" y="0"/>
                  </a:lnTo>
                </a:path>
                <a:path w="4445" h="5079">
                  <a:moveTo>
                    <a:pt x="4342" y="0"/>
                  </a:moveTo>
                  <a:lnTo>
                    <a:pt x="4342" y="0"/>
                  </a:lnTo>
                </a:path>
                <a:path w="4445" h="5079">
                  <a:moveTo>
                    <a:pt x="4342" y="0"/>
                  </a:moveTo>
                  <a:lnTo>
                    <a:pt x="4342" y="0"/>
                  </a:lnTo>
                </a:path>
                <a:path w="4445" h="5079">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6" name="object 276"/>
            <p:cNvSpPr/>
            <p:nvPr/>
          </p:nvSpPr>
          <p:spPr>
            <a:xfrm>
              <a:off x="7199069" y="51455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7" name="object 277"/>
            <p:cNvSpPr/>
            <p:nvPr/>
          </p:nvSpPr>
          <p:spPr>
            <a:xfrm>
              <a:off x="7199069" y="514552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8" name="object 278"/>
            <p:cNvSpPr/>
            <p:nvPr/>
          </p:nvSpPr>
          <p:spPr>
            <a:xfrm>
              <a:off x="7199069" y="514106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9" name="object 279"/>
            <p:cNvSpPr/>
            <p:nvPr/>
          </p:nvSpPr>
          <p:spPr>
            <a:xfrm>
              <a:off x="7199069" y="514106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0" name="object 280"/>
            <p:cNvSpPr/>
            <p:nvPr/>
          </p:nvSpPr>
          <p:spPr>
            <a:xfrm>
              <a:off x="7203470" y="513672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1" name="object 281"/>
            <p:cNvSpPr/>
            <p:nvPr/>
          </p:nvSpPr>
          <p:spPr>
            <a:xfrm>
              <a:off x="7203470" y="513672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2" name="object 282"/>
            <p:cNvSpPr/>
            <p:nvPr/>
          </p:nvSpPr>
          <p:spPr>
            <a:xfrm>
              <a:off x="7203470" y="513238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3" name="object 283"/>
            <p:cNvSpPr/>
            <p:nvPr/>
          </p:nvSpPr>
          <p:spPr>
            <a:xfrm>
              <a:off x="7203470" y="5127862"/>
              <a:ext cx="5080" cy="5080"/>
            </a:xfrm>
            <a:custGeom>
              <a:avLst/>
              <a:gdLst/>
              <a:ahLst/>
              <a:cxnLst/>
              <a:rect l="l" t="t" r="r" b="b"/>
              <a:pathLst>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0"/>
                  </a:ln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4" name="object 284"/>
            <p:cNvSpPr/>
            <p:nvPr/>
          </p:nvSpPr>
          <p:spPr>
            <a:xfrm>
              <a:off x="7207989" y="512351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5" name="object 285"/>
            <p:cNvSpPr/>
            <p:nvPr/>
          </p:nvSpPr>
          <p:spPr>
            <a:xfrm>
              <a:off x="7207989" y="512351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6" name="object 286"/>
            <p:cNvSpPr/>
            <p:nvPr/>
          </p:nvSpPr>
          <p:spPr>
            <a:xfrm>
              <a:off x="7207989" y="511906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7" name="object 287"/>
            <p:cNvSpPr/>
            <p:nvPr/>
          </p:nvSpPr>
          <p:spPr>
            <a:xfrm>
              <a:off x="7207989" y="511906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8" name="object 288"/>
            <p:cNvSpPr/>
            <p:nvPr/>
          </p:nvSpPr>
          <p:spPr>
            <a:xfrm>
              <a:off x="7212331" y="511471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9" name="object 289"/>
            <p:cNvSpPr/>
            <p:nvPr/>
          </p:nvSpPr>
          <p:spPr>
            <a:xfrm>
              <a:off x="7212331" y="511471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0" name="object 290"/>
            <p:cNvSpPr/>
            <p:nvPr/>
          </p:nvSpPr>
          <p:spPr>
            <a:xfrm>
              <a:off x="7212331" y="511019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1" name="object 291"/>
            <p:cNvSpPr/>
            <p:nvPr/>
          </p:nvSpPr>
          <p:spPr>
            <a:xfrm>
              <a:off x="7212331" y="511019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2" name="object 292"/>
            <p:cNvSpPr/>
            <p:nvPr/>
          </p:nvSpPr>
          <p:spPr>
            <a:xfrm>
              <a:off x="7212331" y="51058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3" name="object 293"/>
            <p:cNvSpPr/>
            <p:nvPr/>
          </p:nvSpPr>
          <p:spPr>
            <a:xfrm>
              <a:off x="7212331" y="5105857"/>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4" name="object 294"/>
            <p:cNvSpPr/>
            <p:nvPr/>
          </p:nvSpPr>
          <p:spPr>
            <a:xfrm>
              <a:off x="7216673" y="510151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5" name="object 295"/>
            <p:cNvSpPr/>
            <p:nvPr/>
          </p:nvSpPr>
          <p:spPr>
            <a:xfrm>
              <a:off x="7216673" y="510151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6" name="object 296"/>
            <p:cNvSpPr/>
            <p:nvPr/>
          </p:nvSpPr>
          <p:spPr>
            <a:xfrm>
              <a:off x="7216673" y="509699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7" name="object 297"/>
            <p:cNvSpPr/>
            <p:nvPr/>
          </p:nvSpPr>
          <p:spPr>
            <a:xfrm>
              <a:off x="7216673" y="5096996"/>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8" name="object 298"/>
            <p:cNvSpPr/>
            <p:nvPr/>
          </p:nvSpPr>
          <p:spPr>
            <a:xfrm>
              <a:off x="7221192" y="50926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9" name="object 299"/>
            <p:cNvSpPr/>
            <p:nvPr/>
          </p:nvSpPr>
          <p:spPr>
            <a:xfrm>
              <a:off x="7221192" y="509265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0" name="object 300"/>
            <p:cNvSpPr/>
            <p:nvPr/>
          </p:nvSpPr>
          <p:spPr>
            <a:xfrm>
              <a:off x="7221192" y="508819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1" name="object 301"/>
            <p:cNvSpPr/>
            <p:nvPr/>
          </p:nvSpPr>
          <p:spPr>
            <a:xfrm>
              <a:off x="7221192" y="50881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2" name="object 302"/>
            <p:cNvSpPr/>
            <p:nvPr/>
          </p:nvSpPr>
          <p:spPr>
            <a:xfrm>
              <a:off x="7221192" y="508385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3" name="object 303"/>
            <p:cNvSpPr/>
            <p:nvPr/>
          </p:nvSpPr>
          <p:spPr>
            <a:xfrm>
              <a:off x="7221192" y="5083852"/>
              <a:ext cx="4445" cy="0"/>
            </a:xfrm>
            <a:custGeom>
              <a:avLst/>
              <a:gdLst/>
              <a:ahLst/>
              <a:cxnLst/>
              <a:rect l="l" t="t" r="r" b="b"/>
              <a:pathLst>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4" name="object 304"/>
            <p:cNvSpPr/>
            <p:nvPr/>
          </p:nvSpPr>
          <p:spPr>
            <a:xfrm>
              <a:off x="7225593" y="507933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5" name="object 305"/>
            <p:cNvSpPr/>
            <p:nvPr/>
          </p:nvSpPr>
          <p:spPr>
            <a:xfrm>
              <a:off x="7225593" y="507933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6" name="object 306"/>
            <p:cNvSpPr/>
            <p:nvPr/>
          </p:nvSpPr>
          <p:spPr>
            <a:xfrm>
              <a:off x="7225593" y="50749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7" name="object 307"/>
            <p:cNvSpPr/>
            <p:nvPr/>
          </p:nvSpPr>
          <p:spPr>
            <a:xfrm>
              <a:off x="7225593" y="507499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8" name="object 308"/>
            <p:cNvSpPr/>
            <p:nvPr/>
          </p:nvSpPr>
          <p:spPr>
            <a:xfrm>
              <a:off x="7229935" y="507053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9" name="object 309"/>
            <p:cNvSpPr/>
            <p:nvPr/>
          </p:nvSpPr>
          <p:spPr>
            <a:xfrm>
              <a:off x="7229935" y="507053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0" name="object 310"/>
            <p:cNvSpPr/>
            <p:nvPr/>
          </p:nvSpPr>
          <p:spPr>
            <a:xfrm>
              <a:off x="7229935" y="506619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1" name="object 311"/>
            <p:cNvSpPr/>
            <p:nvPr/>
          </p:nvSpPr>
          <p:spPr>
            <a:xfrm>
              <a:off x="7229935" y="5061848"/>
              <a:ext cx="4445" cy="4445"/>
            </a:xfrm>
            <a:custGeom>
              <a:avLst/>
              <a:gdLst/>
              <a:ahLst/>
              <a:cxnLst/>
              <a:rect l="l" t="t" r="r" b="b"/>
              <a:pathLst>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4342"/>
                  </a:lnTo>
                </a:path>
                <a:path w="4445" h="4445">
                  <a:moveTo>
                    <a:pt x="0" y="4342"/>
                  </a:moveTo>
                  <a:lnTo>
                    <a:pt x="0" y="0"/>
                  </a:ln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 w="4445" h="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2" name="object 312"/>
            <p:cNvSpPr/>
            <p:nvPr/>
          </p:nvSpPr>
          <p:spPr>
            <a:xfrm>
              <a:off x="7234336" y="505733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3" name="object 313"/>
            <p:cNvSpPr/>
            <p:nvPr/>
          </p:nvSpPr>
          <p:spPr>
            <a:xfrm>
              <a:off x="7234336" y="505733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4" name="object 314"/>
            <p:cNvSpPr/>
            <p:nvPr/>
          </p:nvSpPr>
          <p:spPr>
            <a:xfrm>
              <a:off x="7234336" y="505298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5" name="object 315"/>
            <p:cNvSpPr/>
            <p:nvPr/>
          </p:nvSpPr>
          <p:spPr>
            <a:xfrm>
              <a:off x="7234336" y="505298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6" name="object 316"/>
            <p:cNvSpPr/>
            <p:nvPr/>
          </p:nvSpPr>
          <p:spPr>
            <a:xfrm>
              <a:off x="7238796" y="504852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7" name="object 317"/>
            <p:cNvSpPr/>
            <p:nvPr/>
          </p:nvSpPr>
          <p:spPr>
            <a:xfrm>
              <a:off x="7238796" y="50485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8" name="object 318"/>
            <p:cNvSpPr/>
            <p:nvPr/>
          </p:nvSpPr>
          <p:spPr>
            <a:xfrm>
              <a:off x="7238796" y="504412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9" name="object 319"/>
            <p:cNvSpPr/>
            <p:nvPr/>
          </p:nvSpPr>
          <p:spPr>
            <a:xfrm>
              <a:off x="7238796" y="504412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0" name="object 320"/>
            <p:cNvSpPr/>
            <p:nvPr/>
          </p:nvSpPr>
          <p:spPr>
            <a:xfrm>
              <a:off x="7243197" y="503966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1" name="object 321"/>
            <p:cNvSpPr/>
            <p:nvPr/>
          </p:nvSpPr>
          <p:spPr>
            <a:xfrm>
              <a:off x="7243197" y="503966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2" name="object 322"/>
            <p:cNvSpPr/>
            <p:nvPr/>
          </p:nvSpPr>
          <p:spPr>
            <a:xfrm>
              <a:off x="7243197" y="50353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3" name="object 323"/>
            <p:cNvSpPr/>
            <p:nvPr/>
          </p:nvSpPr>
          <p:spPr>
            <a:xfrm>
              <a:off x="7243197" y="50353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4" name="object 324"/>
            <p:cNvSpPr/>
            <p:nvPr/>
          </p:nvSpPr>
          <p:spPr>
            <a:xfrm>
              <a:off x="7243197" y="503098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5" name="object 325"/>
            <p:cNvSpPr/>
            <p:nvPr/>
          </p:nvSpPr>
          <p:spPr>
            <a:xfrm>
              <a:off x="7243197" y="503098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6" name="object 326"/>
            <p:cNvSpPr/>
            <p:nvPr/>
          </p:nvSpPr>
          <p:spPr>
            <a:xfrm>
              <a:off x="7247539" y="502646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7" name="object 327"/>
            <p:cNvSpPr/>
            <p:nvPr/>
          </p:nvSpPr>
          <p:spPr>
            <a:xfrm>
              <a:off x="7247539" y="502646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8" name="object 328"/>
            <p:cNvSpPr/>
            <p:nvPr/>
          </p:nvSpPr>
          <p:spPr>
            <a:xfrm>
              <a:off x="7247539" y="502212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9" name="object 329"/>
            <p:cNvSpPr/>
            <p:nvPr/>
          </p:nvSpPr>
          <p:spPr>
            <a:xfrm>
              <a:off x="7247539" y="502212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0" name="object 330"/>
            <p:cNvSpPr/>
            <p:nvPr/>
          </p:nvSpPr>
          <p:spPr>
            <a:xfrm>
              <a:off x="7251941" y="501766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1" name="object 331"/>
            <p:cNvSpPr/>
            <p:nvPr/>
          </p:nvSpPr>
          <p:spPr>
            <a:xfrm>
              <a:off x="7251941" y="501766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2" name="object 332"/>
            <p:cNvSpPr/>
            <p:nvPr/>
          </p:nvSpPr>
          <p:spPr>
            <a:xfrm>
              <a:off x="7251941" y="50133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3" name="object 333"/>
            <p:cNvSpPr/>
            <p:nvPr/>
          </p:nvSpPr>
          <p:spPr>
            <a:xfrm>
              <a:off x="7251941" y="501332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4" name="object 334"/>
            <p:cNvSpPr/>
            <p:nvPr/>
          </p:nvSpPr>
          <p:spPr>
            <a:xfrm>
              <a:off x="7251941" y="500880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5" name="object 335"/>
            <p:cNvSpPr/>
            <p:nvPr/>
          </p:nvSpPr>
          <p:spPr>
            <a:xfrm>
              <a:off x="7251941" y="5008802"/>
              <a:ext cx="5080" cy="0"/>
            </a:xfrm>
            <a:custGeom>
              <a:avLst/>
              <a:gdLst/>
              <a:ahLst/>
              <a:cxnLst/>
              <a:rect l="l" t="t" r="r" b="b"/>
              <a:pathLst>
                <a:path w="5079">
                  <a:moveTo>
                    <a:pt x="0" y="0"/>
                  </a:moveTo>
                  <a:lnTo>
                    <a:pt x="0" y="0"/>
                  </a:ln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6" name="object 336"/>
            <p:cNvSpPr/>
            <p:nvPr/>
          </p:nvSpPr>
          <p:spPr>
            <a:xfrm>
              <a:off x="7256400" y="500446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7" name="object 337"/>
            <p:cNvSpPr/>
            <p:nvPr/>
          </p:nvSpPr>
          <p:spPr>
            <a:xfrm>
              <a:off x="7256400" y="500446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8" name="object 338"/>
            <p:cNvSpPr/>
            <p:nvPr/>
          </p:nvSpPr>
          <p:spPr>
            <a:xfrm>
              <a:off x="7256400" y="500011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9" name="object 339"/>
            <p:cNvSpPr/>
            <p:nvPr/>
          </p:nvSpPr>
          <p:spPr>
            <a:xfrm>
              <a:off x="7256400" y="500011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0" name="object 340"/>
            <p:cNvSpPr/>
            <p:nvPr/>
          </p:nvSpPr>
          <p:spPr>
            <a:xfrm>
              <a:off x="7260801" y="499565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1" name="object 341"/>
            <p:cNvSpPr/>
            <p:nvPr/>
          </p:nvSpPr>
          <p:spPr>
            <a:xfrm>
              <a:off x="7260801" y="499565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2" name="object 342"/>
            <p:cNvSpPr/>
            <p:nvPr/>
          </p:nvSpPr>
          <p:spPr>
            <a:xfrm>
              <a:off x="7260801" y="499125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3" name="object 343"/>
            <p:cNvSpPr/>
            <p:nvPr/>
          </p:nvSpPr>
          <p:spPr>
            <a:xfrm>
              <a:off x="7260801" y="499125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4" name="object 344"/>
            <p:cNvSpPr/>
            <p:nvPr/>
          </p:nvSpPr>
          <p:spPr>
            <a:xfrm>
              <a:off x="7265144" y="498679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5" name="object 345"/>
            <p:cNvSpPr/>
            <p:nvPr/>
          </p:nvSpPr>
          <p:spPr>
            <a:xfrm>
              <a:off x="7265144" y="498679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6" name="object 346"/>
            <p:cNvSpPr/>
            <p:nvPr/>
          </p:nvSpPr>
          <p:spPr>
            <a:xfrm>
              <a:off x="7265144" y="498245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7" name="object 347"/>
            <p:cNvSpPr/>
            <p:nvPr/>
          </p:nvSpPr>
          <p:spPr>
            <a:xfrm>
              <a:off x="7265144" y="4977937"/>
              <a:ext cx="5080" cy="5080"/>
            </a:xfrm>
            <a:custGeom>
              <a:avLst/>
              <a:gdLst/>
              <a:ahLst/>
              <a:cxnLst/>
              <a:rect l="l" t="t" r="r" b="b"/>
              <a:pathLst>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0"/>
                  </a:ln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8" name="object 348"/>
            <p:cNvSpPr/>
            <p:nvPr/>
          </p:nvSpPr>
          <p:spPr>
            <a:xfrm>
              <a:off x="7269662" y="497359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9" name="object 349"/>
            <p:cNvSpPr/>
            <p:nvPr/>
          </p:nvSpPr>
          <p:spPr>
            <a:xfrm>
              <a:off x="7269662" y="49735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0" name="object 350"/>
            <p:cNvSpPr/>
            <p:nvPr/>
          </p:nvSpPr>
          <p:spPr>
            <a:xfrm>
              <a:off x="7269662" y="496913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1" name="object 351"/>
            <p:cNvSpPr/>
            <p:nvPr/>
          </p:nvSpPr>
          <p:spPr>
            <a:xfrm>
              <a:off x="7269662" y="496913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2" name="object 352"/>
            <p:cNvSpPr/>
            <p:nvPr/>
          </p:nvSpPr>
          <p:spPr>
            <a:xfrm>
              <a:off x="7274063" y="496479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3" name="object 353"/>
            <p:cNvSpPr/>
            <p:nvPr/>
          </p:nvSpPr>
          <p:spPr>
            <a:xfrm>
              <a:off x="7274063" y="496479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4" name="object 354"/>
            <p:cNvSpPr/>
            <p:nvPr/>
          </p:nvSpPr>
          <p:spPr>
            <a:xfrm>
              <a:off x="7274063" y="496045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5" name="object 355"/>
            <p:cNvSpPr/>
            <p:nvPr/>
          </p:nvSpPr>
          <p:spPr>
            <a:xfrm>
              <a:off x="7274063" y="496045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6" name="object 356"/>
            <p:cNvSpPr/>
            <p:nvPr/>
          </p:nvSpPr>
          <p:spPr>
            <a:xfrm>
              <a:off x="7278405" y="495593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7" name="object 357"/>
            <p:cNvSpPr/>
            <p:nvPr/>
          </p:nvSpPr>
          <p:spPr>
            <a:xfrm>
              <a:off x="7278405" y="495593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8" name="object 358"/>
            <p:cNvSpPr/>
            <p:nvPr/>
          </p:nvSpPr>
          <p:spPr>
            <a:xfrm>
              <a:off x="7278405" y="495159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9" name="object 359"/>
            <p:cNvSpPr/>
            <p:nvPr/>
          </p:nvSpPr>
          <p:spPr>
            <a:xfrm>
              <a:off x="7278405" y="495159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0" name="object 360"/>
            <p:cNvSpPr/>
            <p:nvPr/>
          </p:nvSpPr>
          <p:spPr>
            <a:xfrm>
              <a:off x="7282748" y="494713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1" name="object 361"/>
            <p:cNvSpPr/>
            <p:nvPr/>
          </p:nvSpPr>
          <p:spPr>
            <a:xfrm>
              <a:off x="7282748" y="494713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2" name="object 362"/>
            <p:cNvSpPr/>
            <p:nvPr/>
          </p:nvSpPr>
          <p:spPr>
            <a:xfrm>
              <a:off x="7282748" y="49427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3" name="object 363"/>
            <p:cNvSpPr/>
            <p:nvPr/>
          </p:nvSpPr>
          <p:spPr>
            <a:xfrm>
              <a:off x="7282748" y="494278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4" name="object 364"/>
            <p:cNvSpPr/>
            <p:nvPr/>
          </p:nvSpPr>
          <p:spPr>
            <a:xfrm>
              <a:off x="7282748" y="493827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5" name="object 365"/>
            <p:cNvSpPr/>
            <p:nvPr/>
          </p:nvSpPr>
          <p:spPr>
            <a:xfrm>
              <a:off x="7282748" y="4938270"/>
              <a:ext cx="5080" cy="0"/>
            </a:xfrm>
            <a:custGeom>
              <a:avLst/>
              <a:gdLst/>
              <a:ahLst/>
              <a:cxnLst/>
              <a:rect l="l" t="t" r="r" b="b"/>
              <a:pathLst>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6" name="object 366"/>
            <p:cNvSpPr/>
            <p:nvPr/>
          </p:nvSpPr>
          <p:spPr>
            <a:xfrm>
              <a:off x="7287266" y="493392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7" name="object 367"/>
            <p:cNvSpPr/>
            <p:nvPr/>
          </p:nvSpPr>
          <p:spPr>
            <a:xfrm>
              <a:off x="7287266" y="49339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8" name="object 368"/>
            <p:cNvSpPr/>
            <p:nvPr/>
          </p:nvSpPr>
          <p:spPr>
            <a:xfrm>
              <a:off x="7287266" y="49295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9" name="object 369"/>
            <p:cNvSpPr/>
            <p:nvPr/>
          </p:nvSpPr>
          <p:spPr>
            <a:xfrm>
              <a:off x="7287266" y="4929586"/>
              <a:ext cx="4445" cy="0"/>
            </a:xfrm>
            <a:custGeom>
              <a:avLst/>
              <a:gdLst/>
              <a:ahLst/>
              <a:cxnLst/>
              <a:rect l="l" t="t" r="r" b="b"/>
              <a:pathLst>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0" name="object 370"/>
            <p:cNvSpPr/>
            <p:nvPr/>
          </p:nvSpPr>
          <p:spPr>
            <a:xfrm>
              <a:off x="7291667" y="492506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1" name="object 371"/>
            <p:cNvSpPr/>
            <p:nvPr/>
          </p:nvSpPr>
          <p:spPr>
            <a:xfrm>
              <a:off x="7291667" y="492506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2" name="object 372"/>
            <p:cNvSpPr/>
            <p:nvPr/>
          </p:nvSpPr>
          <p:spPr>
            <a:xfrm>
              <a:off x="7291667" y="49207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3" name="object 373"/>
            <p:cNvSpPr/>
            <p:nvPr/>
          </p:nvSpPr>
          <p:spPr>
            <a:xfrm>
              <a:off x="7291667" y="492072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4" name="object 374"/>
            <p:cNvSpPr/>
            <p:nvPr/>
          </p:nvSpPr>
          <p:spPr>
            <a:xfrm>
              <a:off x="7296010" y="4916266"/>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5" name="object 375"/>
            <p:cNvSpPr/>
            <p:nvPr/>
          </p:nvSpPr>
          <p:spPr>
            <a:xfrm>
              <a:off x="7296010" y="491626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6" name="object 376"/>
            <p:cNvSpPr/>
            <p:nvPr/>
          </p:nvSpPr>
          <p:spPr>
            <a:xfrm>
              <a:off x="7296010" y="49119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7" name="object 377"/>
            <p:cNvSpPr/>
            <p:nvPr/>
          </p:nvSpPr>
          <p:spPr>
            <a:xfrm>
              <a:off x="7296010" y="4911924"/>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8" name="object 378"/>
            <p:cNvSpPr/>
            <p:nvPr/>
          </p:nvSpPr>
          <p:spPr>
            <a:xfrm>
              <a:off x="7300528" y="490740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9" name="object 379"/>
            <p:cNvSpPr/>
            <p:nvPr/>
          </p:nvSpPr>
          <p:spPr>
            <a:xfrm>
              <a:off x="7300528" y="490740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0" name="object 380"/>
            <p:cNvSpPr/>
            <p:nvPr/>
          </p:nvSpPr>
          <p:spPr>
            <a:xfrm>
              <a:off x="7300528" y="490306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1" name="object 381"/>
            <p:cNvSpPr/>
            <p:nvPr/>
          </p:nvSpPr>
          <p:spPr>
            <a:xfrm>
              <a:off x="7300528" y="490306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2" name="object 382"/>
            <p:cNvSpPr/>
            <p:nvPr/>
          </p:nvSpPr>
          <p:spPr>
            <a:xfrm>
              <a:off x="7304870" y="48987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3" name="object 383"/>
            <p:cNvSpPr/>
            <p:nvPr/>
          </p:nvSpPr>
          <p:spPr>
            <a:xfrm>
              <a:off x="7304870" y="489872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4" name="object 384"/>
            <p:cNvSpPr/>
            <p:nvPr/>
          </p:nvSpPr>
          <p:spPr>
            <a:xfrm>
              <a:off x="7304870" y="489426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5" name="object 385"/>
            <p:cNvSpPr/>
            <p:nvPr/>
          </p:nvSpPr>
          <p:spPr>
            <a:xfrm>
              <a:off x="7304870" y="489426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6" name="object 386"/>
            <p:cNvSpPr/>
            <p:nvPr/>
          </p:nvSpPr>
          <p:spPr>
            <a:xfrm>
              <a:off x="7309271" y="488991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7" name="object 387"/>
            <p:cNvSpPr/>
            <p:nvPr/>
          </p:nvSpPr>
          <p:spPr>
            <a:xfrm>
              <a:off x="7309271" y="488991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8" name="object 388"/>
            <p:cNvSpPr/>
            <p:nvPr/>
          </p:nvSpPr>
          <p:spPr>
            <a:xfrm>
              <a:off x="7309271" y="4885401"/>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9" name="object 389"/>
            <p:cNvSpPr/>
            <p:nvPr/>
          </p:nvSpPr>
          <p:spPr>
            <a:xfrm>
              <a:off x="7309271" y="488540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0" name="object 390"/>
            <p:cNvSpPr/>
            <p:nvPr/>
          </p:nvSpPr>
          <p:spPr>
            <a:xfrm>
              <a:off x="7313614" y="488105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1" name="object 391"/>
            <p:cNvSpPr/>
            <p:nvPr/>
          </p:nvSpPr>
          <p:spPr>
            <a:xfrm>
              <a:off x="7313614" y="488105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2" name="object 392"/>
            <p:cNvSpPr/>
            <p:nvPr/>
          </p:nvSpPr>
          <p:spPr>
            <a:xfrm>
              <a:off x="7313614" y="487659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3" name="object 393"/>
            <p:cNvSpPr/>
            <p:nvPr/>
          </p:nvSpPr>
          <p:spPr>
            <a:xfrm>
              <a:off x="7313614" y="487659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4" name="object 394"/>
            <p:cNvSpPr/>
            <p:nvPr/>
          </p:nvSpPr>
          <p:spPr>
            <a:xfrm>
              <a:off x="7318132" y="48722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5" name="object 395"/>
            <p:cNvSpPr/>
            <p:nvPr/>
          </p:nvSpPr>
          <p:spPr>
            <a:xfrm>
              <a:off x="7318132" y="48722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6" name="object 396"/>
            <p:cNvSpPr/>
            <p:nvPr/>
          </p:nvSpPr>
          <p:spPr>
            <a:xfrm>
              <a:off x="7318132" y="486773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7" name="object 397"/>
            <p:cNvSpPr/>
            <p:nvPr/>
          </p:nvSpPr>
          <p:spPr>
            <a:xfrm>
              <a:off x="7318132" y="486773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8" name="object 398"/>
            <p:cNvSpPr/>
            <p:nvPr/>
          </p:nvSpPr>
          <p:spPr>
            <a:xfrm>
              <a:off x="7322533" y="486339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9" name="object 399"/>
            <p:cNvSpPr/>
            <p:nvPr/>
          </p:nvSpPr>
          <p:spPr>
            <a:xfrm>
              <a:off x="7322533" y="486339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0" name="object 400"/>
            <p:cNvSpPr/>
            <p:nvPr/>
          </p:nvSpPr>
          <p:spPr>
            <a:xfrm>
              <a:off x="7322533" y="48590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1" name="object 401"/>
            <p:cNvSpPr/>
            <p:nvPr/>
          </p:nvSpPr>
          <p:spPr>
            <a:xfrm>
              <a:off x="7322533" y="485905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2" name="object 402"/>
            <p:cNvSpPr/>
            <p:nvPr/>
          </p:nvSpPr>
          <p:spPr>
            <a:xfrm>
              <a:off x="7326876" y="485453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3" name="object 403"/>
            <p:cNvSpPr/>
            <p:nvPr/>
          </p:nvSpPr>
          <p:spPr>
            <a:xfrm>
              <a:off x="7326876" y="485453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4" name="object 404"/>
            <p:cNvSpPr/>
            <p:nvPr/>
          </p:nvSpPr>
          <p:spPr>
            <a:xfrm>
              <a:off x="7326876" y="485019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5" name="object 405"/>
            <p:cNvSpPr/>
            <p:nvPr/>
          </p:nvSpPr>
          <p:spPr>
            <a:xfrm>
              <a:off x="7326876" y="485019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6" name="object 406"/>
            <p:cNvSpPr/>
            <p:nvPr/>
          </p:nvSpPr>
          <p:spPr>
            <a:xfrm>
              <a:off x="7331218" y="484573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7" name="object 407"/>
            <p:cNvSpPr/>
            <p:nvPr/>
          </p:nvSpPr>
          <p:spPr>
            <a:xfrm>
              <a:off x="7331218" y="484573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8" name="object 408"/>
            <p:cNvSpPr/>
            <p:nvPr/>
          </p:nvSpPr>
          <p:spPr>
            <a:xfrm>
              <a:off x="7331218" y="48413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9" name="object 409"/>
            <p:cNvSpPr/>
            <p:nvPr/>
          </p:nvSpPr>
          <p:spPr>
            <a:xfrm>
              <a:off x="7331218" y="4841392"/>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0" name="object 410"/>
            <p:cNvSpPr/>
            <p:nvPr/>
          </p:nvSpPr>
          <p:spPr>
            <a:xfrm>
              <a:off x="7335736" y="483687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1" name="object 411"/>
            <p:cNvSpPr/>
            <p:nvPr/>
          </p:nvSpPr>
          <p:spPr>
            <a:xfrm>
              <a:off x="7335736" y="483687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2" name="object 412"/>
            <p:cNvSpPr/>
            <p:nvPr/>
          </p:nvSpPr>
          <p:spPr>
            <a:xfrm>
              <a:off x="7335736" y="483253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3" name="object 413"/>
            <p:cNvSpPr/>
            <p:nvPr/>
          </p:nvSpPr>
          <p:spPr>
            <a:xfrm>
              <a:off x="7335736" y="483253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4" name="object 414"/>
            <p:cNvSpPr/>
            <p:nvPr/>
          </p:nvSpPr>
          <p:spPr>
            <a:xfrm>
              <a:off x="7340137" y="48281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5" name="object 415"/>
            <p:cNvSpPr/>
            <p:nvPr/>
          </p:nvSpPr>
          <p:spPr>
            <a:xfrm>
              <a:off x="7340137" y="482818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6" name="object 416"/>
            <p:cNvSpPr/>
            <p:nvPr/>
          </p:nvSpPr>
          <p:spPr>
            <a:xfrm>
              <a:off x="7340137" y="482372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7" name="object 417"/>
            <p:cNvSpPr/>
            <p:nvPr/>
          </p:nvSpPr>
          <p:spPr>
            <a:xfrm>
              <a:off x="7340137" y="4823729"/>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8" name="object 418"/>
            <p:cNvSpPr/>
            <p:nvPr/>
          </p:nvSpPr>
          <p:spPr>
            <a:xfrm>
              <a:off x="7344480" y="481938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9" name="object 419"/>
            <p:cNvSpPr/>
            <p:nvPr/>
          </p:nvSpPr>
          <p:spPr>
            <a:xfrm>
              <a:off x="7344480" y="4814869"/>
              <a:ext cx="5080" cy="5080"/>
            </a:xfrm>
            <a:custGeom>
              <a:avLst/>
              <a:gdLst/>
              <a:ahLst/>
              <a:cxnLst/>
              <a:rect l="l" t="t" r="r" b="b"/>
              <a:pathLst>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4518"/>
                  </a:lnTo>
                </a:path>
                <a:path w="5079" h="5079">
                  <a:moveTo>
                    <a:pt x="0" y="4518"/>
                  </a:moveTo>
                  <a:lnTo>
                    <a:pt x="0" y="0"/>
                  </a:ln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 w="5079" h="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0" name="object 420"/>
            <p:cNvSpPr/>
            <p:nvPr/>
          </p:nvSpPr>
          <p:spPr>
            <a:xfrm>
              <a:off x="7348998" y="481052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1" name="object 421"/>
            <p:cNvSpPr/>
            <p:nvPr/>
          </p:nvSpPr>
          <p:spPr>
            <a:xfrm>
              <a:off x="7348998" y="481052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2" name="object 422"/>
            <p:cNvSpPr/>
            <p:nvPr/>
          </p:nvSpPr>
          <p:spPr>
            <a:xfrm>
              <a:off x="7353340" y="480606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3" name="object 423"/>
            <p:cNvSpPr/>
            <p:nvPr/>
          </p:nvSpPr>
          <p:spPr>
            <a:xfrm>
              <a:off x="7353340" y="480606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4" name="object 424"/>
            <p:cNvSpPr/>
            <p:nvPr/>
          </p:nvSpPr>
          <p:spPr>
            <a:xfrm>
              <a:off x="7353340" y="4801666"/>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5" name="object 425"/>
            <p:cNvSpPr/>
            <p:nvPr/>
          </p:nvSpPr>
          <p:spPr>
            <a:xfrm>
              <a:off x="7353340" y="4801666"/>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6" name="object 426"/>
            <p:cNvSpPr/>
            <p:nvPr/>
          </p:nvSpPr>
          <p:spPr>
            <a:xfrm>
              <a:off x="7357742" y="47973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7" name="object 427"/>
            <p:cNvSpPr/>
            <p:nvPr/>
          </p:nvSpPr>
          <p:spPr>
            <a:xfrm>
              <a:off x="7357742" y="479732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8" name="object 428"/>
            <p:cNvSpPr/>
            <p:nvPr/>
          </p:nvSpPr>
          <p:spPr>
            <a:xfrm>
              <a:off x="7357742" y="479286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9" name="object 429"/>
            <p:cNvSpPr/>
            <p:nvPr/>
          </p:nvSpPr>
          <p:spPr>
            <a:xfrm>
              <a:off x="7357742" y="479286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0" name="object 430"/>
            <p:cNvSpPr/>
            <p:nvPr/>
          </p:nvSpPr>
          <p:spPr>
            <a:xfrm>
              <a:off x="7362084" y="478852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1" name="object 431"/>
            <p:cNvSpPr/>
            <p:nvPr/>
          </p:nvSpPr>
          <p:spPr>
            <a:xfrm>
              <a:off x="7362084" y="4788522"/>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2" name="object 432"/>
            <p:cNvSpPr/>
            <p:nvPr/>
          </p:nvSpPr>
          <p:spPr>
            <a:xfrm>
              <a:off x="7366602" y="478400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3" name="object 433"/>
            <p:cNvSpPr/>
            <p:nvPr/>
          </p:nvSpPr>
          <p:spPr>
            <a:xfrm>
              <a:off x="7366602" y="478400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4" name="object 434"/>
            <p:cNvSpPr/>
            <p:nvPr/>
          </p:nvSpPr>
          <p:spPr>
            <a:xfrm>
              <a:off x="7366602" y="477966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5" name="object 435"/>
            <p:cNvSpPr/>
            <p:nvPr/>
          </p:nvSpPr>
          <p:spPr>
            <a:xfrm>
              <a:off x="7366602" y="477966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6" name="object 436"/>
            <p:cNvSpPr/>
            <p:nvPr/>
          </p:nvSpPr>
          <p:spPr>
            <a:xfrm>
              <a:off x="7371003" y="477520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7" name="object 437"/>
            <p:cNvSpPr/>
            <p:nvPr/>
          </p:nvSpPr>
          <p:spPr>
            <a:xfrm>
              <a:off x="7371003" y="477520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8" name="object 438"/>
            <p:cNvSpPr/>
            <p:nvPr/>
          </p:nvSpPr>
          <p:spPr>
            <a:xfrm>
              <a:off x="7371003" y="477086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9" name="object 439"/>
            <p:cNvSpPr/>
            <p:nvPr/>
          </p:nvSpPr>
          <p:spPr>
            <a:xfrm>
              <a:off x="7371003" y="477086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0" name="object 440"/>
            <p:cNvSpPr/>
            <p:nvPr/>
          </p:nvSpPr>
          <p:spPr>
            <a:xfrm>
              <a:off x="7375346" y="476651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1" name="object 441"/>
            <p:cNvSpPr/>
            <p:nvPr/>
          </p:nvSpPr>
          <p:spPr>
            <a:xfrm>
              <a:off x="7375346" y="4766518"/>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2" name="object 442"/>
            <p:cNvSpPr/>
            <p:nvPr/>
          </p:nvSpPr>
          <p:spPr>
            <a:xfrm>
              <a:off x="7379864" y="476199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3" name="object 443"/>
            <p:cNvSpPr/>
            <p:nvPr/>
          </p:nvSpPr>
          <p:spPr>
            <a:xfrm>
              <a:off x="7379864" y="476199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4" name="object 444"/>
            <p:cNvSpPr/>
            <p:nvPr/>
          </p:nvSpPr>
          <p:spPr>
            <a:xfrm>
              <a:off x="7379864" y="47576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5" name="object 445"/>
            <p:cNvSpPr/>
            <p:nvPr/>
          </p:nvSpPr>
          <p:spPr>
            <a:xfrm>
              <a:off x="7379864" y="475765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6" name="object 446"/>
            <p:cNvSpPr/>
            <p:nvPr/>
          </p:nvSpPr>
          <p:spPr>
            <a:xfrm>
              <a:off x="7384206" y="475319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7" name="object 447"/>
            <p:cNvSpPr/>
            <p:nvPr/>
          </p:nvSpPr>
          <p:spPr>
            <a:xfrm>
              <a:off x="7384206" y="475319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8" name="object 448"/>
            <p:cNvSpPr/>
            <p:nvPr/>
          </p:nvSpPr>
          <p:spPr>
            <a:xfrm>
              <a:off x="7388608" y="474879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9" name="object 449"/>
            <p:cNvSpPr/>
            <p:nvPr/>
          </p:nvSpPr>
          <p:spPr>
            <a:xfrm>
              <a:off x="7388608" y="474879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0" name="object 450"/>
            <p:cNvSpPr/>
            <p:nvPr/>
          </p:nvSpPr>
          <p:spPr>
            <a:xfrm>
              <a:off x="7388608" y="474433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1" name="object 451"/>
            <p:cNvSpPr/>
            <p:nvPr/>
          </p:nvSpPr>
          <p:spPr>
            <a:xfrm>
              <a:off x="7388608" y="474433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2" name="object 452"/>
            <p:cNvSpPr/>
            <p:nvPr/>
          </p:nvSpPr>
          <p:spPr>
            <a:xfrm>
              <a:off x="7392950" y="473999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3" name="object 453"/>
            <p:cNvSpPr/>
            <p:nvPr/>
          </p:nvSpPr>
          <p:spPr>
            <a:xfrm>
              <a:off x="7392950" y="4739995"/>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4" name="object 454"/>
            <p:cNvSpPr/>
            <p:nvPr/>
          </p:nvSpPr>
          <p:spPr>
            <a:xfrm>
              <a:off x="7397468" y="473547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5" name="object 455"/>
            <p:cNvSpPr/>
            <p:nvPr/>
          </p:nvSpPr>
          <p:spPr>
            <a:xfrm>
              <a:off x="7397468" y="473547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6" name="object 456"/>
            <p:cNvSpPr/>
            <p:nvPr/>
          </p:nvSpPr>
          <p:spPr>
            <a:xfrm>
              <a:off x="7397468" y="473113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7" name="object 457"/>
            <p:cNvSpPr/>
            <p:nvPr/>
          </p:nvSpPr>
          <p:spPr>
            <a:xfrm>
              <a:off x="7397468" y="473113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8" name="object 458"/>
            <p:cNvSpPr/>
            <p:nvPr/>
          </p:nvSpPr>
          <p:spPr>
            <a:xfrm>
              <a:off x="7401811" y="47267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9" name="object 459"/>
            <p:cNvSpPr/>
            <p:nvPr/>
          </p:nvSpPr>
          <p:spPr>
            <a:xfrm>
              <a:off x="7401811" y="472679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0" name="object 460"/>
            <p:cNvSpPr/>
            <p:nvPr/>
          </p:nvSpPr>
          <p:spPr>
            <a:xfrm>
              <a:off x="7406212" y="472233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1" name="object 461"/>
            <p:cNvSpPr/>
            <p:nvPr/>
          </p:nvSpPr>
          <p:spPr>
            <a:xfrm>
              <a:off x="7406212" y="472233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2" name="object 462"/>
            <p:cNvSpPr/>
            <p:nvPr/>
          </p:nvSpPr>
          <p:spPr>
            <a:xfrm>
              <a:off x="7406212" y="471799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3" name="object 463"/>
            <p:cNvSpPr/>
            <p:nvPr/>
          </p:nvSpPr>
          <p:spPr>
            <a:xfrm>
              <a:off x="7406212" y="471799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4" name="object 464"/>
            <p:cNvSpPr/>
            <p:nvPr/>
          </p:nvSpPr>
          <p:spPr>
            <a:xfrm>
              <a:off x="7410554" y="471347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5" name="object 465"/>
            <p:cNvSpPr/>
            <p:nvPr/>
          </p:nvSpPr>
          <p:spPr>
            <a:xfrm>
              <a:off x="7410554" y="4713472"/>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6" name="object 466"/>
            <p:cNvSpPr/>
            <p:nvPr/>
          </p:nvSpPr>
          <p:spPr>
            <a:xfrm>
              <a:off x="7415072" y="470913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7" name="object 467"/>
            <p:cNvSpPr/>
            <p:nvPr/>
          </p:nvSpPr>
          <p:spPr>
            <a:xfrm>
              <a:off x="7415072" y="4704670"/>
              <a:ext cx="4445" cy="5080"/>
            </a:xfrm>
            <a:custGeom>
              <a:avLst/>
              <a:gdLst/>
              <a:ahLst/>
              <a:cxnLst/>
              <a:rect l="l" t="t" r="r" b="b"/>
              <a:pathLst>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4459"/>
                  </a:lnTo>
                </a:path>
                <a:path w="4445" h="5079">
                  <a:moveTo>
                    <a:pt x="0" y="4459"/>
                  </a:moveTo>
                  <a:lnTo>
                    <a:pt x="0" y="0"/>
                  </a:ln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 w="4445" h="5079">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8" name="object 468"/>
            <p:cNvSpPr/>
            <p:nvPr/>
          </p:nvSpPr>
          <p:spPr>
            <a:xfrm>
              <a:off x="7419474" y="470032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9" name="object 469"/>
            <p:cNvSpPr/>
            <p:nvPr/>
          </p:nvSpPr>
          <p:spPr>
            <a:xfrm>
              <a:off x="7419474" y="470032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0" name="object 470"/>
            <p:cNvSpPr/>
            <p:nvPr/>
          </p:nvSpPr>
          <p:spPr>
            <a:xfrm>
              <a:off x="7423816" y="469592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1" name="object 471"/>
            <p:cNvSpPr/>
            <p:nvPr/>
          </p:nvSpPr>
          <p:spPr>
            <a:xfrm>
              <a:off x="7423816" y="469592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2" name="object 472"/>
            <p:cNvSpPr/>
            <p:nvPr/>
          </p:nvSpPr>
          <p:spPr>
            <a:xfrm>
              <a:off x="7428334" y="469146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3" name="object 473"/>
            <p:cNvSpPr/>
            <p:nvPr/>
          </p:nvSpPr>
          <p:spPr>
            <a:xfrm>
              <a:off x="7428334" y="469146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4" name="object 474"/>
            <p:cNvSpPr/>
            <p:nvPr/>
          </p:nvSpPr>
          <p:spPr>
            <a:xfrm>
              <a:off x="7432677" y="46871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5" name="object 475"/>
            <p:cNvSpPr/>
            <p:nvPr/>
          </p:nvSpPr>
          <p:spPr>
            <a:xfrm>
              <a:off x="7432677" y="46871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6" name="object 476"/>
            <p:cNvSpPr/>
            <p:nvPr/>
          </p:nvSpPr>
          <p:spPr>
            <a:xfrm>
              <a:off x="7432677" y="4682607"/>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7" name="object 477"/>
            <p:cNvSpPr/>
            <p:nvPr/>
          </p:nvSpPr>
          <p:spPr>
            <a:xfrm>
              <a:off x="7432677" y="468260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8" name="object 478"/>
            <p:cNvSpPr/>
            <p:nvPr/>
          </p:nvSpPr>
          <p:spPr>
            <a:xfrm>
              <a:off x="7437078" y="467826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9" name="object 479"/>
            <p:cNvSpPr/>
            <p:nvPr/>
          </p:nvSpPr>
          <p:spPr>
            <a:xfrm>
              <a:off x="7437078" y="467826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0" name="object 480"/>
            <p:cNvSpPr/>
            <p:nvPr/>
          </p:nvSpPr>
          <p:spPr>
            <a:xfrm>
              <a:off x="7441420" y="467380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1" name="object 481"/>
            <p:cNvSpPr/>
            <p:nvPr/>
          </p:nvSpPr>
          <p:spPr>
            <a:xfrm>
              <a:off x="7441420" y="4673805"/>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2" name="object 482"/>
            <p:cNvSpPr/>
            <p:nvPr/>
          </p:nvSpPr>
          <p:spPr>
            <a:xfrm>
              <a:off x="7445938" y="466946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3" name="object 483"/>
            <p:cNvSpPr/>
            <p:nvPr/>
          </p:nvSpPr>
          <p:spPr>
            <a:xfrm>
              <a:off x="7445938" y="466946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4" name="object 484"/>
            <p:cNvSpPr/>
            <p:nvPr/>
          </p:nvSpPr>
          <p:spPr>
            <a:xfrm>
              <a:off x="7450281" y="46651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5" name="object 485"/>
            <p:cNvSpPr/>
            <p:nvPr/>
          </p:nvSpPr>
          <p:spPr>
            <a:xfrm>
              <a:off x="7450281" y="466512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6" name="object 486"/>
            <p:cNvSpPr/>
            <p:nvPr/>
          </p:nvSpPr>
          <p:spPr>
            <a:xfrm>
              <a:off x="7454682" y="466060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7" name="object 487"/>
            <p:cNvSpPr/>
            <p:nvPr/>
          </p:nvSpPr>
          <p:spPr>
            <a:xfrm>
              <a:off x="7454682" y="466060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8" name="object 488"/>
            <p:cNvSpPr/>
            <p:nvPr/>
          </p:nvSpPr>
          <p:spPr>
            <a:xfrm>
              <a:off x="7454682" y="465626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9" name="object 489"/>
            <p:cNvSpPr/>
            <p:nvPr/>
          </p:nvSpPr>
          <p:spPr>
            <a:xfrm>
              <a:off x="7454682" y="4656260"/>
              <a:ext cx="5080" cy="0"/>
            </a:xfrm>
            <a:custGeom>
              <a:avLst/>
              <a:gdLst/>
              <a:ahLst/>
              <a:cxnLst/>
              <a:rect l="l" t="t" r="r" b="b"/>
              <a:pathLst>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0" name="object 490"/>
            <p:cNvSpPr/>
            <p:nvPr/>
          </p:nvSpPr>
          <p:spPr>
            <a:xfrm>
              <a:off x="7459200" y="465180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1" name="object 491"/>
            <p:cNvSpPr/>
            <p:nvPr/>
          </p:nvSpPr>
          <p:spPr>
            <a:xfrm>
              <a:off x="7459200" y="465180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2" name="object 492"/>
            <p:cNvSpPr/>
            <p:nvPr/>
          </p:nvSpPr>
          <p:spPr>
            <a:xfrm>
              <a:off x="7463543" y="464745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3" name="object 493"/>
            <p:cNvSpPr/>
            <p:nvPr/>
          </p:nvSpPr>
          <p:spPr>
            <a:xfrm>
              <a:off x="7463543" y="464745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4" name="object 494"/>
            <p:cNvSpPr/>
            <p:nvPr/>
          </p:nvSpPr>
          <p:spPr>
            <a:xfrm>
              <a:off x="7467885" y="464294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5" name="object 495"/>
            <p:cNvSpPr/>
            <p:nvPr/>
          </p:nvSpPr>
          <p:spPr>
            <a:xfrm>
              <a:off x="7467885" y="464294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6" name="object 496"/>
            <p:cNvSpPr/>
            <p:nvPr/>
          </p:nvSpPr>
          <p:spPr>
            <a:xfrm>
              <a:off x="7472286" y="463859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7" name="object 497"/>
            <p:cNvSpPr/>
            <p:nvPr/>
          </p:nvSpPr>
          <p:spPr>
            <a:xfrm>
              <a:off x="7472286" y="4638598"/>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8" name="object 498"/>
            <p:cNvSpPr/>
            <p:nvPr/>
          </p:nvSpPr>
          <p:spPr>
            <a:xfrm>
              <a:off x="7476804" y="463413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9" name="object 499"/>
            <p:cNvSpPr/>
            <p:nvPr/>
          </p:nvSpPr>
          <p:spPr>
            <a:xfrm>
              <a:off x="7476804" y="463413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0" name="object 500"/>
            <p:cNvSpPr/>
            <p:nvPr/>
          </p:nvSpPr>
          <p:spPr>
            <a:xfrm>
              <a:off x="7481147" y="462973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1" name="object 501"/>
            <p:cNvSpPr/>
            <p:nvPr/>
          </p:nvSpPr>
          <p:spPr>
            <a:xfrm>
              <a:off x="7481147" y="462973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2" name="object 502"/>
            <p:cNvSpPr/>
            <p:nvPr/>
          </p:nvSpPr>
          <p:spPr>
            <a:xfrm>
              <a:off x="7485548" y="462539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3" name="object 503"/>
            <p:cNvSpPr/>
            <p:nvPr/>
          </p:nvSpPr>
          <p:spPr>
            <a:xfrm>
              <a:off x="7485548" y="462539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4" name="object 504"/>
            <p:cNvSpPr/>
            <p:nvPr/>
          </p:nvSpPr>
          <p:spPr>
            <a:xfrm>
              <a:off x="7489890" y="462093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5" name="object 505"/>
            <p:cNvSpPr/>
            <p:nvPr/>
          </p:nvSpPr>
          <p:spPr>
            <a:xfrm>
              <a:off x="7489890" y="4620935"/>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6" name="object 506"/>
            <p:cNvSpPr/>
            <p:nvPr/>
          </p:nvSpPr>
          <p:spPr>
            <a:xfrm>
              <a:off x="7494409" y="461659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7" name="object 507"/>
            <p:cNvSpPr/>
            <p:nvPr/>
          </p:nvSpPr>
          <p:spPr>
            <a:xfrm>
              <a:off x="7494409" y="461659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8" name="object 508"/>
            <p:cNvSpPr/>
            <p:nvPr/>
          </p:nvSpPr>
          <p:spPr>
            <a:xfrm>
              <a:off x="7498751" y="461207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9" name="object 509"/>
            <p:cNvSpPr/>
            <p:nvPr/>
          </p:nvSpPr>
          <p:spPr>
            <a:xfrm>
              <a:off x="7498751" y="461207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0" name="object 510"/>
            <p:cNvSpPr/>
            <p:nvPr/>
          </p:nvSpPr>
          <p:spPr>
            <a:xfrm>
              <a:off x="7503152" y="460773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1" name="object 511"/>
            <p:cNvSpPr/>
            <p:nvPr/>
          </p:nvSpPr>
          <p:spPr>
            <a:xfrm>
              <a:off x="7503152" y="4607733"/>
              <a:ext cx="8890" cy="0"/>
            </a:xfrm>
            <a:custGeom>
              <a:avLst/>
              <a:gdLst/>
              <a:ahLst/>
              <a:cxnLst/>
              <a:rect l="l" t="t" r="r" b="b"/>
              <a:pathLst>
                <a:path w="8890">
                  <a:moveTo>
                    <a:pt x="0" y="0"/>
                  </a:moveTo>
                  <a:lnTo>
                    <a:pt x="0" y="0"/>
                  </a:ln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2" name="object 512"/>
            <p:cNvSpPr/>
            <p:nvPr/>
          </p:nvSpPr>
          <p:spPr>
            <a:xfrm>
              <a:off x="7512013" y="460327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3" name="object 513"/>
            <p:cNvSpPr/>
            <p:nvPr/>
          </p:nvSpPr>
          <p:spPr>
            <a:xfrm>
              <a:off x="7512013" y="460327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4" name="object 514"/>
            <p:cNvSpPr/>
            <p:nvPr/>
          </p:nvSpPr>
          <p:spPr>
            <a:xfrm>
              <a:off x="7516355" y="459893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5" name="object 515"/>
            <p:cNvSpPr/>
            <p:nvPr/>
          </p:nvSpPr>
          <p:spPr>
            <a:xfrm>
              <a:off x="7516355" y="459893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6" name="object 516"/>
            <p:cNvSpPr/>
            <p:nvPr/>
          </p:nvSpPr>
          <p:spPr>
            <a:xfrm>
              <a:off x="7520756" y="45945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7" name="object 517"/>
            <p:cNvSpPr/>
            <p:nvPr/>
          </p:nvSpPr>
          <p:spPr>
            <a:xfrm>
              <a:off x="7520756" y="459458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8" name="object 518"/>
            <p:cNvSpPr/>
            <p:nvPr/>
          </p:nvSpPr>
          <p:spPr>
            <a:xfrm>
              <a:off x="7525275" y="459007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9" name="object 519"/>
            <p:cNvSpPr/>
            <p:nvPr/>
          </p:nvSpPr>
          <p:spPr>
            <a:xfrm>
              <a:off x="7525275" y="4590070"/>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0" name="object 520"/>
            <p:cNvSpPr/>
            <p:nvPr/>
          </p:nvSpPr>
          <p:spPr>
            <a:xfrm>
              <a:off x="7534018" y="458572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1" name="object 521"/>
            <p:cNvSpPr/>
            <p:nvPr/>
          </p:nvSpPr>
          <p:spPr>
            <a:xfrm>
              <a:off x="7534018" y="4585728"/>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2" name="object 522"/>
            <p:cNvSpPr/>
            <p:nvPr/>
          </p:nvSpPr>
          <p:spPr>
            <a:xfrm>
              <a:off x="7538478" y="458126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3" name="object 523"/>
            <p:cNvSpPr/>
            <p:nvPr/>
          </p:nvSpPr>
          <p:spPr>
            <a:xfrm>
              <a:off x="7538478" y="4581269"/>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4" name="object 524"/>
            <p:cNvSpPr/>
            <p:nvPr/>
          </p:nvSpPr>
          <p:spPr>
            <a:xfrm>
              <a:off x="7542879" y="457692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5" name="object 525"/>
            <p:cNvSpPr/>
            <p:nvPr/>
          </p:nvSpPr>
          <p:spPr>
            <a:xfrm>
              <a:off x="7542879" y="4576926"/>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6" name="object 526"/>
            <p:cNvSpPr/>
            <p:nvPr/>
          </p:nvSpPr>
          <p:spPr>
            <a:xfrm>
              <a:off x="7551622" y="457240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7" name="object 527"/>
            <p:cNvSpPr/>
            <p:nvPr/>
          </p:nvSpPr>
          <p:spPr>
            <a:xfrm>
              <a:off x="7551622" y="4572408"/>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8" name="object 528"/>
            <p:cNvSpPr/>
            <p:nvPr/>
          </p:nvSpPr>
          <p:spPr>
            <a:xfrm>
              <a:off x="7556141" y="456806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9" name="object 529"/>
            <p:cNvSpPr/>
            <p:nvPr/>
          </p:nvSpPr>
          <p:spPr>
            <a:xfrm>
              <a:off x="7556141" y="4568066"/>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68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0" name="object 530"/>
            <p:cNvSpPr/>
            <p:nvPr/>
          </p:nvSpPr>
          <p:spPr>
            <a:xfrm>
              <a:off x="7564825" y="45637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1" name="object 531"/>
            <p:cNvSpPr/>
            <p:nvPr/>
          </p:nvSpPr>
          <p:spPr>
            <a:xfrm>
              <a:off x="7564825" y="456372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2" name="object 532"/>
            <p:cNvSpPr/>
            <p:nvPr/>
          </p:nvSpPr>
          <p:spPr>
            <a:xfrm>
              <a:off x="7569226" y="455920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3" name="object 533"/>
            <p:cNvSpPr/>
            <p:nvPr/>
          </p:nvSpPr>
          <p:spPr>
            <a:xfrm>
              <a:off x="7569226" y="4559205"/>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4" name="object 534"/>
            <p:cNvSpPr/>
            <p:nvPr/>
          </p:nvSpPr>
          <p:spPr>
            <a:xfrm>
              <a:off x="7578087" y="455486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5" name="object 535"/>
            <p:cNvSpPr/>
            <p:nvPr/>
          </p:nvSpPr>
          <p:spPr>
            <a:xfrm>
              <a:off x="7578087" y="455486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6" name="object 536"/>
            <p:cNvSpPr/>
            <p:nvPr/>
          </p:nvSpPr>
          <p:spPr>
            <a:xfrm>
              <a:off x="7582488" y="455040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7" name="object 537"/>
            <p:cNvSpPr/>
            <p:nvPr/>
          </p:nvSpPr>
          <p:spPr>
            <a:xfrm>
              <a:off x="7582488" y="4550404"/>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8" name="object 538"/>
            <p:cNvSpPr/>
            <p:nvPr/>
          </p:nvSpPr>
          <p:spPr>
            <a:xfrm>
              <a:off x="7591349" y="454606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9" name="object 539"/>
            <p:cNvSpPr/>
            <p:nvPr/>
          </p:nvSpPr>
          <p:spPr>
            <a:xfrm>
              <a:off x="7591349" y="4546061"/>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0" name="object 540"/>
            <p:cNvSpPr/>
            <p:nvPr/>
          </p:nvSpPr>
          <p:spPr>
            <a:xfrm>
              <a:off x="7600092" y="454154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1" name="object 541"/>
            <p:cNvSpPr/>
            <p:nvPr/>
          </p:nvSpPr>
          <p:spPr>
            <a:xfrm>
              <a:off x="7600092" y="4541543"/>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2" name="object 542"/>
            <p:cNvSpPr/>
            <p:nvPr/>
          </p:nvSpPr>
          <p:spPr>
            <a:xfrm>
              <a:off x="7608953" y="453720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3" name="object 543"/>
            <p:cNvSpPr/>
            <p:nvPr/>
          </p:nvSpPr>
          <p:spPr>
            <a:xfrm>
              <a:off x="7608953" y="4537201"/>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4" name="object 544"/>
            <p:cNvSpPr/>
            <p:nvPr/>
          </p:nvSpPr>
          <p:spPr>
            <a:xfrm>
              <a:off x="7617814" y="453274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5" name="object 545"/>
            <p:cNvSpPr/>
            <p:nvPr/>
          </p:nvSpPr>
          <p:spPr>
            <a:xfrm>
              <a:off x="7617814" y="4532741"/>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6" name="object 546"/>
            <p:cNvSpPr/>
            <p:nvPr/>
          </p:nvSpPr>
          <p:spPr>
            <a:xfrm>
              <a:off x="7626557" y="452839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7" name="object 547"/>
            <p:cNvSpPr/>
            <p:nvPr/>
          </p:nvSpPr>
          <p:spPr>
            <a:xfrm>
              <a:off x="7626557" y="4528399"/>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8" name="object 548"/>
            <p:cNvSpPr/>
            <p:nvPr/>
          </p:nvSpPr>
          <p:spPr>
            <a:xfrm>
              <a:off x="7635418" y="45240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9" name="object 549"/>
            <p:cNvSpPr/>
            <p:nvPr/>
          </p:nvSpPr>
          <p:spPr>
            <a:xfrm>
              <a:off x="7635418" y="4524057"/>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0" name="object 550"/>
            <p:cNvSpPr/>
            <p:nvPr/>
          </p:nvSpPr>
          <p:spPr>
            <a:xfrm>
              <a:off x="7644161" y="451953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1" name="object 551"/>
            <p:cNvSpPr/>
            <p:nvPr/>
          </p:nvSpPr>
          <p:spPr>
            <a:xfrm>
              <a:off x="7644161" y="4519539"/>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2" name="object 552"/>
            <p:cNvSpPr/>
            <p:nvPr/>
          </p:nvSpPr>
          <p:spPr>
            <a:xfrm>
              <a:off x="7657423" y="451519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3" name="object 553"/>
            <p:cNvSpPr/>
            <p:nvPr/>
          </p:nvSpPr>
          <p:spPr>
            <a:xfrm>
              <a:off x="7657423" y="4515196"/>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4" name="object 554"/>
            <p:cNvSpPr/>
            <p:nvPr/>
          </p:nvSpPr>
          <p:spPr>
            <a:xfrm>
              <a:off x="7666284" y="451073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5" name="object 555"/>
            <p:cNvSpPr/>
            <p:nvPr/>
          </p:nvSpPr>
          <p:spPr>
            <a:xfrm>
              <a:off x="7666284" y="4510737"/>
              <a:ext cx="13335" cy="0"/>
            </a:xfrm>
            <a:custGeom>
              <a:avLst/>
              <a:gdLst/>
              <a:ahLst/>
              <a:cxnLst/>
              <a:rect l="l" t="t" r="r" b="b"/>
              <a:pathLst>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 w="13334">
                  <a:moveTo>
                    <a:pt x="13085" y="0"/>
                  </a:moveTo>
                  <a:lnTo>
                    <a:pt x="1308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6" name="object 556"/>
            <p:cNvSpPr/>
            <p:nvPr/>
          </p:nvSpPr>
          <p:spPr>
            <a:xfrm>
              <a:off x="7679370" y="4506336"/>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7" name="object 557"/>
            <p:cNvSpPr/>
            <p:nvPr/>
          </p:nvSpPr>
          <p:spPr>
            <a:xfrm>
              <a:off x="7679370" y="4506336"/>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8" name="object 558"/>
            <p:cNvSpPr/>
            <p:nvPr/>
          </p:nvSpPr>
          <p:spPr>
            <a:xfrm>
              <a:off x="7692632" y="4501876"/>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9" name="object 559"/>
            <p:cNvSpPr/>
            <p:nvPr/>
          </p:nvSpPr>
          <p:spPr>
            <a:xfrm>
              <a:off x="7692632" y="4501876"/>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0" name="object 560"/>
            <p:cNvSpPr/>
            <p:nvPr/>
          </p:nvSpPr>
          <p:spPr>
            <a:xfrm>
              <a:off x="7705893" y="449753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1" name="object 561"/>
            <p:cNvSpPr/>
            <p:nvPr/>
          </p:nvSpPr>
          <p:spPr>
            <a:xfrm>
              <a:off x="7705893" y="4497534"/>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2" name="object 562"/>
            <p:cNvSpPr/>
            <p:nvPr/>
          </p:nvSpPr>
          <p:spPr>
            <a:xfrm>
              <a:off x="7723498" y="44931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3" name="object 563"/>
            <p:cNvSpPr/>
            <p:nvPr/>
          </p:nvSpPr>
          <p:spPr>
            <a:xfrm>
              <a:off x="7723498" y="4493192"/>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4" name="object 564"/>
            <p:cNvSpPr/>
            <p:nvPr/>
          </p:nvSpPr>
          <p:spPr>
            <a:xfrm>
              <a:off x="7741102" y="448867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5" name="object 565"/>
            <p:cNvSpPr/>
            <p:nvPr/>
          </p:nvSpPr>
          <p:spPr>
            <a:xfrm>
              <a:off x="7741102" y="4488673"/>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path>
                <a:path w="17779">
                  <a:moveTo>
                    <a:pt x="4518" y="0"/>
                  </a:moveTo>
                  <a:lnTo>
                    <a:pt x="4518"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6" name="object 566"/>
            <p:cNvSpPr/>
            <p:nvPr/>
          </p:nvSpPr>
          <p:spPr>
            <a:xfrm>
              <a:off x="7758706" y="448433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7" name="object 567"/>
            <p:cNvSpPr/>
            <p:nvPr/>
          </p:nvSpPr>
          <p:spPr>
            <a:xfrm>
              <a:off x="7758706" y="4484331"/>
              <a:ext cx="22225" cy="0"/>
            </a:xfrm>
            <a:custGeom>
              <a:avLst/>
              <a:gdLst/>
              <a:ahLst/>
              <a:cxnLst/>
              <a:rect l="l" t="t" r="r" b="b"/>
              <a:pathLst>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path>
                <a:path w="22225">
                  <a:moveTo>
                    <a:pt x="4518" y="0"/>
                  </a:moveTo>
                  <a:lnTo>
                    <a:pt x="4518" y="0"/>
                  </a:ln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path>
                <a:path w="22225">
                  <a:moveTo>
                    <a:pt x="8919" y="0"/>
                  </a:moveTo>
                  <a:lnTo>
                    <a:pt x="8919" y="0"/>
                  </a:ln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lnTo>
                    <a:pt x="22122" y="0"/>
                  </a:lnTo>
                </a:path>
                <a:path w="22225">
                  <a:moveTo>
                    <a:pt x="22122" y="0"/>
                  </a:moveTo>
                  <a:lnTo>
                    <a:pt x="22122" y="0"/>
                  </a:lnTo>
                </a:path>
                <a:path w="22225">
                  <a:moveTo>
                    <a:pt x="22122" y="0"/>
                  </a:moveTo>
                  <a:lnTo>
                    <a:pt x="22122" y="0"/>
                  </a:lnTo>
                </a:path>
                <a:path w="22225">
                  <a:moveTo>
                    <a:pt x="22122" y="0"/>
                  </a:moveTo>
                  <a:lnTo>
                    <a:pt x="2212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8" name="object 568"/>
            <p:cNvSpPr/>
            <p:nvPr/>
          </p:nvSpPr>
          <p:spPr>
            <a:xfrm>
              <a:off x="7780829" y="447987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69" name="object 569"/>
            <p:cNvSpPr/>
            <p:nvPr/>
          </p:nvSpPr>
          <p:spPr>
            <a:xfrm>
              <a:off x="7780829" y="4479872"/>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path>
                <a:path w="17779">
                  <a:moveTo>
                    <a:pt x="8743" y="0"/>
                  </a:moveTo>
                  <a:lnTo>
                    <a:pt x="8743"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0" name="object 570"/>
            <p:cNvSpPr/>
            <p:nvPr/>
          </p:nvSpPr>
          <p:spPr>
            <a:xfrm>
              <a:off x="7798433" y="447987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1" name="object 571"/>
            <p:cNvSpPr/>
            <p:nvPr/>
          </p:nvSpPr>
          <p:spPr>
            <a:xfrm>
              <a:off x="7798433" y="448433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2" name="object 572"/>
            <p:cNvSpPr/>
            <p:nvPr/>
          </p:nvSpPr>
          <p:spPr>
            <a:xfrm>
              <a:off x="7798433" y="448433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3" name="object 573"/>
            <p:cNvSpPr/>
            <p:nvPr/>
          </p:nvSpPr>
          <p:spPr>
            <a:xfrm>
              <a:off x="7798433" y="448867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4" name="object 574"/>
            <p:cNvSpPr/>
            <p:nvPr/>
          </p:nvSpPr>
          <p:spPr>
            <a:xfrm>
              <a:off x="7802834" y="448867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5" name="object 575"/>
            <p:cNvSpPr/>
            <p:nvPr/>
          </p:nvSpPr>
          <p:spPr>
            <a:xfrm>
              <a:off x="7802834" y="449319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6" name="object 576"/>
            <p:cNvSpPr/>
            <p:nvPr/>
          </p:nvSpPr>
          <p:spPr>
            <a:xfrm>
              <a:off x="7802834" y="44931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7" name="object 577"/>
            <p:cNvSpPr/>
            <p:nvPr/>
          </p:nvSpPr>
          <p:spPr>
            <a:xfrm>
              <a:off x="7802834" y="449753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8" name="object 578"/>
            <p:cNvSpPr/>
            <p:nvPr/>
          </p:nvSpPr>
          <p:spPr>
            <a:xfrm>
              <a:off x="7802834" y="449753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79" name="object 579"/>
            <p:cNvSpPr/>
            <p:nvPr/>
          </p:nvSpPr>
          <p:spPr>
            <a:xfrm>
              <a:off x="7802834" y="4501876"/>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0" name="object 580"/>
            <p:cNvSpPr/>
            <p:nvPr/>
          </p:nvSpPr>
          <p:spPr>
            <a:xfrm>
              <a:off x="7807176" y="4501876"/>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1" name="object 581"/>
            <p:cNvSpPr/>
            <p:nvPr/>
          </p:nvSpPr>
          <p:spPr>
            <a:xfrm>
              <a:off x="7807176" y="450633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2" name="object 582"/>
            <p:cNvSpPr/>
            <p:nvPr/>
          </p:nvSpPr>
          <p:spPr>
            <a:xfrm>
              <a:off x="7807176" y="4506336"/>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3" name="object 583"/>
            <p:cNvSpPr/>
            <p:nvPr/>
          </p:nvSpPr>
          <p:spPr>
            <a:xfrm>
              <a:off x="7807176" y="451073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4" name="object 584"/>
            <p:cNvSpPr/>
            <p:nvPr/>
          </p:nvSpPr>
          <p:spPr>
            <a:xfrm>
              <a:off x="7807176" y="451073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5" name="object 585"/>
            <p:cNvSpPr/>
            <p:nvPr/>
          </p:nvSpPr>
          <p:spPr>
            <a:xfrm>
              <a:off x="7807176" y="451519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6" name="object 586"/>
            <p:cNvSpPr/>
            <p:nvPr/>
          </p:nvSpPr>
          <p:spPr>
            <a:xfrm>
              <a:off x="7807176" y="451519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7" name="object 587"/>
            <p:cNvSpPr/>
            <p:nvPr/>
          </p:nvSpPr>
          <p:spPr>
            <a:xfrm>
              <a:off x="7807176" y="4519539"/>
              <a:ext cx="5080" cy="0"/>
            </a:xfrm>
            <a:custGeom>
              <a:avLst/>
              <a:gdLst/>
              <a:ahLst/>
              <a:cxnLst/>
              <a:rect l="l" t="t" r="r" b="b"/>
              <a:pathLst>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8" name="object 588"/>
            <p:cNvSpPr/>
            <p:nvPr/>
          </p:nvSpPr>
          <p:spPr>
            <a:xfrm>
              <a:off x="7811694" y="451953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89" name="object 589"/>
            <p:cNvSpPr/>
            <p:nvPr/>
          </p:nvSpPr>
          <p:spPr>
            <a:xfrm>
              <a:off x="7811694" y="45240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0" name="object 590"/>
            <p:cNvSpPr/>
            <p:nvPr/>
          </p:nvSpPr>
          <p:spPr>
            <a:xfrm>
              <a:off x="7811694" y="45240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1" name="object 591"/>
            <p:cNvSpPr/>
            <p:nvPr/>
          </p:nvSpPr>
          <p:spPr>
            <a:xfrm>
              <a:off x="7811694" y="452839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2" name="object 592"/>
            <p:cNvSpPr/>
            <p:nvPr/>
          </p:nvSpPr>
          <p:spPr>
            <a:xfrm>
              <a:off x="7811694" y="452839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3" name="object 593"/>
            <p:cNvSpPr/>
            <p:nvPr/>
          </p:nvSpPr>
          <p:spPr>
            <a:xfrm>
              <a:off x="7811694" y="453274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4" name="object 594"/>
            <p:cNvSpPr/>
            <p:nvPr/>
          </p:nvSpPr>
          <p:spPr>
            <a:xfrm>
              <a:off x="7811694" y="453274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5" name="object 595"/>
            <p:cNvSpPr/>
            <p:nvPr/>
          </p:nvSpPr>
          <p:spPr>
            <a:xfrm>
              <a:off x="7811694" y="453720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6" name="object 596"/>
            <p:cNvSpPr/>
            <p:nvPr/>
          </p:nvSpPr>
          <p:spPr>
            <a:xfrm>
              <a:off x="7811694" y="453720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7" name="object 597"/>
            <p:cNvSpPr/>
            <p:nvPr/>
          </p:nvSpPr>
          <p:spPr>
            <a:xfrm>
              <a:off x="7811694" y="4541543"/>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8" name="object 598"/>
            <p:cNvSpPr/>
            <p:nvPr/>
          </p:nvSpPr>
          <p:spPr>
            <a:xfrm>
              <a:off x="7816037" y="454154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99" name="object 599"/>
            <p:cNvSpPr/>
            <p:nvPr/>
          </p:nvSpPr>
          <p:spPr>
            <a:xfrm>
              <a:off x="7816037" y="4546061"/>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0" name="object 600"/>
            <p:cNvSpPr/>
            <p:nvPr/>
          </p:nvSpPr>
          <p:spPr>
            <a:xfrm>
              <a:off x="7816037" y="454606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1" name="object 601"/>
            <p:cNvSpPr/>
            <p:nvPr/>
          </p:nvSpPr>
          <p:spPr>
            <a:xfrm>
              <a:off x="7816037" y="455040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2" name="object 602"/>
            <p:cNvSpPr/>
            <p:nvPr/>
          </p:nvSpPr>
          <p:spPr>
            <a:xfrm>
              <a:off x="7816037" y="455040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3" name="object 603"/>
            <p:cNvSpPr/>
            <p:nvPr/>
          </p:nvSpPr>
          <p:spPr>
            <a:xfrm>
              <a:off x="7816037" y="4554863"/>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4" name="object 604"/>
            <p:cNvSpPr/>
            <p:nvPr/>
          </p:nvSpPr>
          <p:spPr>
            <a:xfrm>
              <a:off x="7816037" y="455486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5" name="object 605"/>
            <p:cNvSpPr/>
            <p:nvPr/>
          </p:nvSpPr>
          <p:spPr>
            <a:xfrm>
              <a:off x="7816037" y="455920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6" name="object 606"/>
            <p:cNvSpPr/>
            <p:nvPr/>
          </p:nvSpPr>
          <p:spPr>
            <a:xfrm>
              <a:off x="7816037" y="455920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7" name="object 607"/>
            <p:cNvSpPr/>
            <p:nvPr/>
          </p:nvSpPr>
          <p:spPr>
            <a:xfrm>
              <a:off x="7816037" y="456372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8" name="object 608"/>
            <p:cNvSpPr/>
            <p:nvPr/>
          </p:nvSpPr>
          <p:spPr>
            <a:xfrm>
              <a:off x="7820438" y="45637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09" name="object 609"/>
            <p:cNvSpPr/>
            <p:nvPr/>
          </p:nvSpPr>
          <p:spPr>
            <a:xfrm>
              <a:off x="7820438" y="456806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0" name="object 610"/>
            <p:cNvSpPr/>
            <p:nvPr/>
          </p:nvSpPr>
          <p:spPr>
            <a:xfrm>
              <a:off x="7820438" y="456806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1" name="object 611"/>
            <p:cNvSpPr/>
            <p:nvPr/>
          </p:nvSpPr>
          <p:spPr>
            <a:xfrm>
              <a:off x="7820438" y="4572408"/>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2" name="object 612"/>
            <p:cNvSpPr/>
            <p:nvPr/>
          </p:nvSpPr>
          <p:spPr>
            <a:xfrm>
              <a:off x="7820438" y="457240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3" name="object 613"/>
            <p:cNvSpPr/>
            <p:nvPr/>
          </p:nvSpPr>
          <p:spPr>
            <a:xfrm>
              <a:off x="7820438" y="4576926"/>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4" name="object 614"/>
            <p:cNvSpPr/>
            <p:nvPr/>
          </p:nvSpPr>
          <p:spPr>
            <a:xfrm>
              <a:off x="7820438" y="457692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5" name="object 615"/>
            <p:cNvSpPr/>
            <p:nvPr/>
          </p:nvSpPr>
          <p:spPr>
            <a:xfrm>
              <a:off x="7820438" y="458126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6" name="object 616"/>
            <p:cNvSpPr/>
            <p:nvPr/>
          </p:nvSpPr>
          <p:spPr>
            <a:xfrm>
              <a:off x="7820438" y="458126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7" name="object 617"/>
            <p:cNvSpPr/>
            <p:nvPr/>
          </p:nvSpPr>
          <p:spPr>
            <a:xfrm>
              <a:off x="7820438" y="4585728"/>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8" name="object 618"/>
            <p:cNvSpPr/>
            <p:nvPr/>
          </p:nvSpPr>
          <p:spPr>
            <a:xfrm>
              <a:off x="7820438" y="458572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19" name="object 619"/>
            <p:cNvSpPr/>
            <p:nvPr/>
          </p:nvSpPr>
          <p:spPr>
            <a:xfrm>
              <a:off x="7820438" y="4590070"/>
              <a:ext cx="5080" cy="0"/>
            </a:xfrm>
            <a:custGeom>
              <a:avLst/>
              <a:gdLst/>
              <a:ahLst/>
              <a:cxnLst/>
              <a:rect l="l" t="t" r="r" b="b"/>
              <a:pathLst>
                <a:path w="5079">
                  <a:moveTo>
                    <a:pt x="0" y="0"/>
                  </a:moveTo>
                  <a:lnTo>
                    <a:pt x="0" y="0"/>
                  </a:lnTo>
                </a:path>
                <a:path w="5079">
                  <a:moveTo>
                    <a:pt x="0" y="0"/>
                  </a:moveTo>
                  <a:lnTo>
                    <a:pt x="0" y="0"/>
                  </a:ln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0" name="object 620"/>
            <p:cNvSpPr/>
            <p:nvPr/>
          </p:nvSpPr>
          <p:spPr>
            <a:xfrm>
              <a:off x="7824956" y="459007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1" name="object 621"/>
            <p:cNvSpPr/>
            <p:nvPr/>
          </p:nvSpPr>
          <p:spPr>
            <a:xfrm>
              <a:off x="7824956" y="4594589"/>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2" name="object 622"/>
            <p:cNvSpPr/>
            <p:nvPr/>
          </p:nvSpPr>
          <p:spPr>
            <a:xfrm>
              <a:off x="7824956" y="45945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3" name="object 623"/>
            <p:cNvSpPr/>
            <p:nvPr/>
          </p:nvSpPr>
          <p:spPr>
            <a:xfrm>
              <a:off x="7824956" y="459893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4" name="object 624"/>
            <p:cNvSpPr/>
            <p:nvPr/>
          </p:nvSpPr>
          <p:spPr>
            <a:xfrm>
              <a:off x="7824956" y="459893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5" name="object 625"/>
            <p:cNvSpPr/>
            <p:nvPr/>
          </p:nvSpPr>
          <p:spPr>
            <a:xfrm>
              <a:off x="7824956" y="4603273"/>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6" name="object 626"/>
            <p:cNvSpPr/>
            <p:nvPr/>
          </p:nvSpPr>
          <p:spPr>
            <a:xfrm>
              <a:off x="7824956" y="460327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7" name="object 627"/>
            <p:cNvSpPr/>
            <p:nvPr/>
          </p:nvSpPr>
          <p:spPr>
            <a:xfrm>
              <a:off x="7824956" y="4607733"/>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8" name="object 628"/>
            <p:cNvSpPr/>
            <p:nvPr/>
          </p:nvSpPr>
          <p:spPr>
            <a:xfrm>
              <a:off x="7824956" y="460773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29" name="object 629"/>
            <p:cNvSpPr/>
            <p:nvPr/>
          </p:nvSpPr>
          <p:spPr>
            <a:xfrm>
              <a:off x="7824956" y="4612075"/>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0" name="object 630"/>
            <p:cNvSpPr/>
            <p:nvPr/>
          </p:nvSpPr>
          <p:spPr>
            <a:xfrm>
              <a:off x="7824956" y="461207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1" name="object 631"/>
            <p:cNvSpPr/>
            <p:nvPr/>
          </p:nvSpPr>
          <p:spPr>
            <a:xfrm>
              <a:off x="7824956" y="4616593"/>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2" name="object 632"/>
            <p:cNvSpPr/>
            <p:nvPr/>
          </p:nvSpPr>
          <p:spPr>
            <a:xfrm>
              <a:off x="7829299" y="461659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3" name="object 633"/>
            <p:cNvSpPr/>
            <p:nvPr/>
          </p:nvSpPr>
          <p:spPr>
            <a:xfrm>
              <a:off x="7829299" y="4620935"/>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4" name="object 634"/>
            <p:cNvSpPr/>
            <p:nvPr/>
          </p:nvSpPr>
          <p:spPr>
            <a:xfrm>
              <a:off x="7829299" y="462093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5" name="object 635"/>
            <p:cNvSpPr/>
            <p:nvPr/>
          </p:nvSpPr>
          <p:spPr>
            <a:xfrm>
              <a:off x="7829299" y="46253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6" name="object 636"/>
            <p:cNvSpPr/>
            <p:nvPr/>
          </p:nvSpPr>
          <p:spPr>
            <a:xfrm>
              <a:off x="7829299" y="462539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7" name="object 637"/>
            <p:cNvSpPr/>
            <p:nvPr/>
          </p:nvSpPr>
          <p:spPr>
            <a:xfrm>
              <a:off x="7829299" y="4629737"/>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8" name="object 638"/>
            <p:cNvSpPr/>
            <p:nvPr/>
          </p:nvSpPr>
          <p:spPr>
            <a:xfrm>
              <a:off x="7829299" y="462973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39" name="object 639"/>
            <p:cNvSpPr/>
            <p:nvPr/>
          </p:nvSpPr>
          <p:spPr>
            <a:xfrm>
              <a:off x="7829299" y="4634138"/>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0" name="object 640"/>
            <p:cNvSpPr/>
            <p:nvPr/>
          </p:nvSpPr>
          <p:spPr>
            <a:xfrm>
              <a:off x="7829299" y="463413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1" name="object 641"/>
            <p:cNvSpPr/>
            <p:nvPr/>
          </p:nvSpPr>
          <p:spPr>
            <a:xfrm>
              <a:off x="7829299" y="4638598"/>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2" name="object 642"/>
            <p:cNvSpPr/>
            <p:nvPr/>
          </p:nvSpPr>
          <p:spPr>
            <a:xfrm>
              <a:off x="7829299" y="463859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3" name="object 643"/>
            <p:cNvSpPr/>
            <p:nvPr/>
          </p:nvSpPr>
          <p:spPr>
            <a:xfrm>
              <a:off x="7829299" y="4642940"/>
              <a:ext cx="4445" cy="0"/>
            </a:xfrm>
            <a:custGeom>
              <a:avLst/>
              <a:gdLst/>
              <a:ahLst/>
              <a:cxnLst/>
              <a:rect l="l" t="t" r="r" b="b"/>
              <a:pathLst>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4" name="object 644"/>
            <p:cNvSpPr/>
            <p:nvPr/>
          </p:nvSpPr>
          <p:spPr>
            <a:xfrm>
              <a:off x="7833700" y="464294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5" name="object 645"/>
            <p:cNvSpPr/>
            <p:nvPr/>
          </p:nvSpPr>
          <p:spPr>
            <a:xfrm>
              <a:off x="7833700" y="4647458"/>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6" name="object 646"/>
            <p:cNvSpPr/>
            <p:nvPr/>
          </p:nvSpPr>
          <p:spPr>
            <a:xfrm>
              <a:off x="7833700" y="464745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7" name="object 647"/>
            <p:cNvSpPr/>
            <p:nvPr/>
          </p:nvSpPr>
          <p:spPr>
            <a:xfrm>
              <a:off x="7833700" y="465180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8" name="object 648"/>
            <p:cNvSpPr/>
            <p:nvPr/>
          </p:nvSpPr>
          <p:spPr>
            <a:xfrm>
              <a:off x="7833700" y="465180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49" name="object 649"/>
            <p:cNvSpPr/>
            <p:nvPr/>
          </p:nvSpPr>
          <p:spPr>
            <a:xfrm>
              <a:off x="7833700" y="4656260"/>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0" name="object 650"/>
            <p:cNvSpPr/>
            <p:nvPr/>
          </p:nvSpPr>
          <p:spPr>
            <a:xfrm>
              <a:off x="7833700" y="465626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1" name="object 651"/>
            <p:cNvSpPr/>
            <p:nvPr/>
          </p:nvSpPr>
          <p:spPr>
            <a:xfrm>
              <a:off x="7833700" y="4660602"/>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2" name="object 652"/>
            <p:cNvSpPr/>
            <p:nvPr/>
          </p:nvSpPr>
          <p:spPr>
            <a:xfrm>
              <a:off x="7833700" y="466060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3" name="object 653"/>
            <p:cNvSpPr/>
            <p:nvPr/>
          </p:nvSpPr>
          <p:spPr>
            <a:xfrm>
              <a:off x="7833700" y="4665121"/>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4" name="object 654"/>
            <p:cNvSpPr/>
            <p:nvPr/>
          </p:nvSpPr>
          <p:spPr>
            <a:xfrm>
              <a:off x="7833700" y="46651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5" name="object 655"/>
            <p:cNvSpPr/>
            <p:nvPr/>
          </p:nvSpPr>
          <p:spPr>
            <a:xfrm>
              <a:off x="7833700" y="4669463"/>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6" name="object 656"/>
            <p:cNvSpPr/>
            <p:nvPr/>
          </p:nvSpPr>
          <p:spPr>
            <a:xfrm>
              <a:off x="7838042" y="466946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7" name="object 657"/>
            <p:cNvSpPr/>
            <p:nvPr/>
          </p:nvSpPr>
          <p:spPr>
            <a:xfrm>
              <a:off x="7838042" y="467380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8" name="object 658"/>
            <p:cNvSpPr/>
            <p:nvPr/>
          </p:nvSpPr>
          <p:spPr>
            <a:xfrm>
              <a:off x="7838042" y="467380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59" name="object 659"/>
            <p:cNvSpPr/>
            <p:nvPr/>
          </p:nvSpPr>
          <p:spPr>
            <a:xfrm>
              <a:off x="7838042" y="4678265"/>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0" name="object 660"/>
            <p:cNvSpPr/>
            <p:nvPr/>
          </p:nvSpPr>
          <p:spPr>
            <a:xfrm>
              <a:off x="7838042" y="467826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1" name="object 661"/>
            <p:cNvSpPr/>
            <p:nvPr/>
          </p:nvSpPr>
          <p:spPr>
            <a:xfrm>
              <a:off x="7838042" y="4682607"/>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2" name="object 662"/>
            <p:cNvSpPr/>
            <p:nvPr/>
          </p:nvSpPr>
          <p:spPr>
            <a:xfrm>
              <a:off x="7838042" y="4682607"/>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3" name="object 663"/>
            <p:cNvSpPr/>
            <p:nvPr/>
          </p:nvSpPr>
          <p:spPr>
            <a:xfrm>
              <a:off x="7838042" y="4687125"/>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4" name="object 664"/>
            <p:cNvSpPr/>
            <p:nvPr/>
          </p:nvSpPr>
          <p:spPr>
            <a:xfrm>
              <a:off x="7838042" y="46871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5" name="object 665"/>
            <p:cNvSpPr/>
            <p:nvPr/>
          </p:nvSpPr>
          <p:spPr>
            <a:xfrm>
              <a:off x="7838042" y="4691467"/>
              <a:ext cx="5080" cy="5080"/>
            </a:xfrm>
            <a:custGeom>
              <a:avLst/>
              <a:gdLst/>
              <a:ahLst/>
              <a:cxnLst/>
              <a:rect l="l" t="t" r="r" b="b"/>
              <a:pathLst>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6" name="object 666"/>
            <p:cNvSpPr/>
            <p:nvPr/>
          </p:nvSpPr>
          <p:spPr>
            <a:xfrm>
              <a:off x="7842561" y="469592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7" name="object 667"/>
            <p:cNvSpPr/>
            <p:nvPr/>
          </p:nvSpPr>
          <p:spPr>
            <a:xfrm>
              <a:off x="7842561" y="4700328"/>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8" name="object 668"/>
            <p:cNvSpPr/>
            <p:nvPr/>
          </p:nvSpPr>
          <p:spPr>
            <a:xfrm>
              <a:off x="7842561" y="470032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69" name="object 669"/>
            <p:cNvSpPr/>
            <p:nvPr/>
          </p:nvSpPr>
          <p:spPr>
            <a:xfrm>
              <a:off x="7842561" y="4704670"/>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0" name="object 670"/>
            <p:cNvSpPr/>
            <p:nvPr/>
          </p:nvSpPr>
          <p:spPr>
            <a:xfrm>
              <a:off x="7842561" y="470467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1" name="object 671"/>
            <p:cNvSpPr/>
            <p:nvPr/>
          </p:nvSpPr>
          <p:spPr>
            <a:xfrm>
              <a:off x="7842561" y="4709130"/>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2" name="object 672"/>
            <p:cNvSpPr/>
            <p:nvPr/>
          </p:nvSpPr>
          <p:spPr>
            <a:xfrm>
              <a:off x="7842561" y="470913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3" name="object 673"/>
            <p:cNvSpPr/>
            <p:nvPr/>
          </p:nvSpPr>
          <p:spPr>
            <a:xfrm>
              <a:off x="7842561" y="471347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4" name="object 674"/>
            <p:cNvSpPr/>
            <p:nvPr/>
          </p:nvSpPr>
          <p:spPr>
            <a:xfrm>
              <a:off x="7842561" y="471347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5" name="object 675"/>
            <p:cNvSpPr/>
            <p:nvPr/>
          </p:nvSpPr>
          <p:spPr>
            <a:xfrm>
              <a:off x="7842561" y="471799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6" name="object 676"/>
            <p:cNvSpPr/>
            <p:nvPr/>
          </p:nvSpPr>
          <p:spPr>
            <a:xfrm>
              <a:off x="7846903" y="471799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7" name="object 677"/>
            <p:cNvSpPr/>
            <p:nvPr/>
          </p:nvSpPr>
          <p:spPr>
            <a:xfrm>
              <a:off x="7846903" y="4722332"/>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8" name="object 678"/>
            <p:cNvSpPr/>
            <p:nvPr/>
          </p:nvSpPr>
          <p:spPr>
            <a:xfrm>
              <a:off x="7846903" y="472233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79" name="object 679"/>
            <p:cNvSpPr/>
            <p:nvPr/>
          </p:nvSpPr>
          <p:spPr>
            <a:xfrm>
              <a:off x="7846903" y="472679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0" name="object 680"/>
            <p:cNvSpPr/>
            <p:nvPr/>
          </p:nvSpPr>
          <p:spPr>
            <a:xfrm>
              <a:off x="7846903" y="47267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1" name="object 681"/>
            <p:cNvSpPr/>
            <p:nvPr/>
          </p:nvSpPr>
          <p:spPr>
            <a:xfrm>
              <a:off x="7846903" y="4731134"/>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2" name="object 682"/>
            <p:cNvSpPr/>
            <p:nvPr/>
          </p:nvSpPr>
          <p:spPr>
            <a:xfrm>
              <a:off x="7846903" y="473113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3" name="object 683"/>
            <p:cNvSpPr/>
            <p:nvPr/>
          </p:nvSpPr>
          <p:spPr>
            <a:xfrm>
              <a:off x="7846903" y="4735476"/>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4" name="object 684"/>
            <p:cNvSpPr/>
            <p:nvPr/>
          </p:nvSpPr>
          <p:spPr>
            <a:xfrm>
              <a:off x="7846903" y="473547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5" name="object 685"/>
            <p:cNvSpPr/>
            <p:nvPr/>
          </p:nvSpPr>
          <p:spPr>
            <a:xfrm>
              <a:off x="7846903" y="47399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6" name="object 686"/>
            <p:cNvSpPr/>
            <p:nvPr/>
          </p:nvSpPr>
          <p:spPr>
            <a:xfrm>
              <a:off x="7846903" y="473999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7" name="object 687"/>
            <p:cNvSpPr/>
            <p:nvPr/>
          </p:nvSpPr>
          <p:spPr>
            <a:xfrm>
              <a:off x="7846903" y="4744337"/>
              <a:ext cx="4445" cy="0"/>
            </a:xfrm>
            <a:custGeom>
              <a:avLst/>
              <a:gdLst/>
              <a:ahLst/>
              <a:cxnLst/>
              <a:rect l="l" t="t" r="r" b="b"/>
              <a:pathLst>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8" name="object 688"/>
            <p:cNvSpPr/>
            <p:nvPr/>
          </p:nvSpPr>
          <p:spPr>
            <a:xfrm>
              <a:off x="7851304" y="474433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89" name="object 689"/>
            <p:cNvSpPr/>
            <p:nvPr/>
          </p:nvSpPr>
          <p:spPr>
            <a:xfrm>
              <a:off x="7851304" y="474879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0" name="object 690"/>
            <p:cNvSpPr/>
            <p:nvPr/>
          </p:nvSpPr>
          <p:spPr>
            <a:xfrm>
              <a:off x="7851304" y="474879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1" name="object 691"/>
            <p:cNvSpPr/>
            <p:nvPr/>
          </p:nvSpPr>
          <p:spPr>
            <a:xfrm>
              <a:off x="7851304" y="4753197"/>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2" name="object 692"/>
            <p:cNvSpPr/>
            <p:nvPr/>
          </p:nvSpPr>
          <p:spPr>
            <a:xfrm>
              <a:off x="7851304" y="475319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3" name="object 693"/>
            <p:cNvSpPr/>
            <p:nvPr/>
          </p:nvSpPr>
          <p:spPr>
            <a:xfrm>
              <a:off x="7851304" y="47576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4" name="object 694"/>
            <p:cNvSpPr/>
            <p:nvPr/>
          </p:nvSpPr>
          <p:spPr>
            <a:xfrm>
              <a:off x="7851304" y="47576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5" name="object 695"/>
            <p:cNvSpPr/>
            <p:nvPr/>
          </p:nvSpPr>
          <p:spPr>
            <a:xfrm>
              <a:off x="7851304" y="4761999"/>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6" name="object 696"/>
            <p:cNvSpPr/>
            <p:nvPr/>
          </p:nvSpPr>
          <p:spPr>
            <a:xfrm>
              <a:off x="7851304" y="476199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7" name="object 697"/>
            <p:cNvSpPr/>
            <p:nvPr/>
          </p:nvSpPr>
          <p:spPr>
            <a:xfrm>
              <a:off x="7851304" y="476651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8" name="object 698"/>
            <p:cNvSpPr/>
            <p:nvPr/>
          </p:nvSpPr>
          <p:spPr>
            <a:xfrm>
              <a:off x="7855646" y="476651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699" name="object 699"/>
            <p:cNvSpPr/>
            <p:nvPr/>
          </p:nvSpPr>
          <p:spPr>
            <a:xfrm>
              <a:off x="7855646" y="4770860"/>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0" name="object 700"/>
            <p:cNvSpPr/>
            <p:nvPr/>
          </p:nvSpPr>
          <p:spPr>
            <a:xfrm>
              <a:off x="7855646" y="477086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1" name="object 701"/>
            <p:cNvSpPr/>
            <p:nvPr/>
          </p:nvSpPr>
          <p:spPr>
            <a:xfrm>
              <a:off x="7855646" y="477520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2" name="object 702"/>
            <p:cNvSpPr/>
            <p:nvPr/>
          </p:nvSpPr>
          <p:spPr>
            <a:xfrm>
              <a:off x="7855646" y="477520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3" name="object 703"/>
            <p:cNvSpPr/>
            <p:nvPr/>
          </p:nvSpPr>
          <p:spPr>
            <a:xfrm>
              <a:off x="7855646" y="4779662"/>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4" name="object 704"/>
            <p:cNvSpPr/>
            <p:nvPr/>
          </p:nvSpPr>
          <p:spPr>
            <a:xfrm>
              <a:off x="7855646" y="477966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5" name="object 705"/>
            <p:cNvSpPr/>
            <p:nvPr/>
          </p:nvSpPr>
          <p:spPr>
            <a:xfrm>
              <a:off x="7855646" y="478400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6" name="object 706"/>
            <p:cNvSpPr/>
            <p:nvPr/>
          </p:nvSpPr>
          <p:spPr>
            <a:xfrm>
              <a:off x="7855646" y="478400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7" name="object 707"/>
            <p:cNvSpPr/>
            <p:nvPr/>
          </p:nvSpPr>
          <p:spPr>
            <a:xfrm>
              <a:off x="7855646" y="4788522"/>
              <a:ext cx="5080" cy="4445"/>
            </a:xfrm>
            <a:custGeom>
              <a:avLst/>
              <a:gdLst/>
              <a:ahLst/>
              <a:cxnLst/>
              <a:rect l="l" t="t" r="r" b="b"/>
              <a:pathLst>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8" name="object 708"/>
            <p:cNvSpPr/>
            <p:nvPr/>
          </p:nvSpPr>
          <p:spPr>
            <a:xfrm>
              <a:off x="7860165" y="479286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09" name="object 709"/>
            <p:cNvSpPr/>
            <p:nvPr/>
          </p:nvSpPr>
          <p:spPr>
            <a:xfrm>
              <a:off x="7860165" y="479732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0" name="object 710"/>
            <p:cNvSpPr/>
            <p:nvPr/>
          </p:nvSpPr>
          <p:spPr>
            <a:xfrm>
              <a:off x="7860165" y="47973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1" name="object 711"/>
            <p:cNvSpPr/>
            <p:nvPr/>
          </p:nvSpPr>
          <p:spPr>
            <a:xfrm>
              <a:off x="7860165" y="480166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2" name="object 712"/>
            <p:cNvSpPr/>
            <p:nvPr/>
          </p:nvSpPr>
          <p:spPr>
            <a:xfrm>
              <a:off x="7860165" y="4801666"/>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3" name="object 713"/>
            <p:cNvSpPr/>
            <p:nvPr/>
          </p:nvSpPr>
          <p:spPr>
            <a:xfrm>
              <a:off x="7860165" y="4806067"/>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4" name="object 714"/>
            <p:cNvSpPr/>
            <p:nvPr/>
          </p:nvSpPr>
          <p:spPr>
            <a:xfrm>
              <a:off x="7860165" y="480606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5" name="object 715"/>
            <p:cNvSpPr/>
            <p:nvPr/>
          </p:nvSpPr>
          <p:spPr>
            <a:xfrm>
              <a:off x="7860165" y="481052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6" name="object 716"/>
            <p:cNvSpPr/>
            <p:nvPr/>
          </p:nvSpPr>
          <p:spPr>
            <a:xfrm>
              <a:off x="7860165" y="481052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7" name="object 717"/>
            <p:cNvSpPr/>
            <p:nvPr/>
          </p:nvSpPr>
          <p:spPr>
            <a:xfrm>
              <a:off x="7860165" y="4814869"/>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8" name="object 718"/>
            <p:cNvSpPr/>
            <p:nvPr/>
          </p:nvSpPr>
          <p:spPr>
            <a:xfrm>
              <a:off x="7864507" y="481486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19" name="object 719"/>
            <p:cNvSpPr/>
            <p:nvPr/>
          </p:nvSpPr>
          <p:spPr>
            <a:xfrm>
              <a:off x="7864507" y="481938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0" name="object 720"/>
            <p:cNvSpPr/>
            <p:nvPr/>
          </p:nvSpPr>
          <p:spPr>
            <a:xfrm>
              <a:off x="7864507" y="481938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1" name="object 721"/>
            <p:cNvSpPr/>
            <p:nvPr/>
          </p:nvSpPr>
          <p:spPr>
            <a:xfrm>
              <a:off x="7864507" y="482372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2" name="object 722"/>
            <p:cNvSpPr/>
            <p:nvPr/>
          </p:nvSpPr>
          <p:spPr>
            <a:xfrm>
              <a:off x="7864507" y="482372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3" name="object 723"/>
            <p:cNvSpPr/>
            <p:nvPr/>
          </p:nvSpPr>
          <p:spPr>
            <a:xfrm>
              <a:off x="7864507" y="4828189"/>
              <a:ext cx="0" cy="0"/>
            </a:xfrm>
            <a:custGeom>
              <a:avLst/>
              <a:gdLst/>
              <a:ahLst/>
              <a:cxnLst/>
              <a:rect l="l" t="t" r="r" b="b"/>
              <a:pathLst>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4" name="object 724"/>
            <p:cNvSpPr/>
            <p:nvPr/>
          </p:nvSpPr>
          <p:spPr>
            <a:xfrm>
              <a:off x="7864507" y="48281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5" name="object 725"/>
            <p:cNvSpPr/>
            <p:nvPr/>
          </p:nvSpPr>
          <p:spPr>
            <a:xfrm>
              <a:off x="7864507" y="483253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6" name="object 726"/>
            <p:cNvSpPr/>
            <p:nvPr/>
          </p:nvSpPr>
          <p:spPr>
            <a:xfrm>
              <a:off x="7864507" y="483253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7" name="object 727"/>
            <p:cNvSpPr/>
            <p:nvPr/>
          </p:nvSpPr>
          <p:spPr>
            <a:xfrm>
              <a:off x="7864507" y="483687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8" name="object 728"/>
            <p:cNvSpPr/>
            <p:nvPr/>
          </p:nvSpPr>
          <p:spPr>
            <a:xfrm>
              <a:off x="7868908" y="483687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29" name="object 729"/>
            <p:cNvSpPr/>
            <p:nvPr/>
          </p:nvSpPr>
          <p:spPr>
            <a:xfrm>
              <a:off x="7868908" y="484139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0" name="object 730"/>
            <p:cNvSpPr/>
            <p:nvPr/>
          </p:nvSpPr>
          <p:spPr>
            <a:xfrm>
              <a:off x="7868908" y="48413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1" name="object 731"/>
            <p:cNvSpPr/>
            <p:nvPr/>
          </p:nvSpPr>
          <p:spPr>
            <a:xfrm>
              <a:off x="7868908" y="484573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2" name="object 732"/>
            <p:cNvSpPr/>
            <p:nvPr/>
          </p:nvSpPr>
          <p:spPr>
            <a:xfrm>
              <a:off x="7868908" y="484573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3" name="object 733"/>
            <p:cNvSpPr/>
            <p:nvPr/>
          </p:nvSpPr>
          <p:spPr>
            <a:xfrm>
              <a:off x="7868908" y="485019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4" name="object 734"/>
            <p:cNvSpPr/>
            <p:nvPr/>
          </p:nvSpPr>
          <p:spPr>
            <a:xfrm>
              <a:off x="7868908" y="485019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5" name="object 735"/>
            <p:cNvSpPr/>
            <p:nvPr/>
          </p:nvSpPr>
          <p:spPr>
            <a:xfrm>
              <a:off x="7868908" y="485453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6" name="object 736"/>
            <p:cNvSpPr/>
            <p:nvPr/>
          </p:nvSpPr>
          <p:spPr>
            <a:xfrm>
              <a:off x="7868908" y="485453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7" name="object 737"/>
            <p:cNvSpPr/>
            <p:nvPr/>
          </p:nvSpPr>
          <p:spPr>
            <a:xfrm>
              <a:off x="7868908" y="4859054"/>
              <a:ext cx="5080" cy="0"/>
            </a:xfrm>
            <a:custGeom>
              <a:avLst/>
              <a:gdLst/>
              <a:ahLst/>
              <a:cxnLst/>
              <a:rect l="l" t="t" r="r" b="b"/>
              <a:pathLst>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8" name="object 738"/>
            <p:cNvSpPr/>
            <p:nvPr/>
          </p:nvSpPr>
          <p:spPr>
            <a:xfrm>
              <a:off x="7873427" y="48590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39" name="object 739"/>
            <p:cNvSpPr/>
            <p:nvPr/>
          </p:nvSpPr>
          <p:spPr>
            <a:xfrm>
              <a:off x="7873427" y="486339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0" name="object 740"/>
            <p:cNvSpPr/>
            <p:nvPr/>
          </p:nvSpPr>
          <p:spPr>
            <a:xfrm>
              <a:off x="7873427" y="486339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1" name="object 741"/>
            <p:cNvSpPr/>
            <p:nvPr/>
          </p:nvSpPr>
          <p:spPr>
            <a:xfrm>
              <a:off x="7873427" y="486773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2" name="object 742"/>
            <p:cNvSpPr/>
            <p:nvPr/>
          </p:nvSpPr>
          <p:spPr>
            <a:xfrm>
              <a:off x="7873427" y="486773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3" name="object 743"/>
            <p:cNvSpPr/>
            <p:nvPr/>
          </p:nvSpPr>
          <p:spPr>
            <a:xfrm>
              <a:off x="7873427" y="48722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4" name="object 744"/>
            <p:cNvSpPr/>
            <p:nvPr/>
          </p:nvSpPr>
          <p:spPr>
            <a:xfrm>
              <a:off x="7873427" y="48722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5" name="object 745"/>
            <p:cNvSpPr/>
            <p:nvPr/>
          </p:nvSpPr>
          <p:spPr>
            <a:xfrm>
              <a:off x="7873427" y="487659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6" name="object 746"/>
            <p:cNvSpPr/>
            <p:nvPr/>
          </p:nvSpPr>
          <p:spPr>
            <a:xfrm>
              <a:off x="7873427" y="487659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7" name="object 747"/>
            <p:cNvSpPr/>
            <p:nvPr/>
          </p:nvSpPr>
          <p:spPr>
            <a:xfrm>
              <a:off x="7873427" y="4881059"/>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8" name="object 748"/>
            <p:cNvSpPr/>
            <p:nvPr/>
          </p:nvSpPr>
          <p:spPr>
            <a:xfrm>
              <a:off x="7877769" y="488105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49" name="object 749"/>
            <p:cNvSpPr/>
            <p:nvPr/>
          </p:nvSpPr>
          <p:spPr>
            <a:xfrm>
              <a:off x="7877769" y="488540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0" name="object 750"/>
            <p:cNvSpPr/>
            <p:nvPr/>
          </p:nvSpPr>
          <p:spPr>
            <a:xfrm>
              <a:off x="7877769" y="4885401"/>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1" name="object 751"/>
            <p:cNvSpPr/>
            <p:nvPr/>
          </p:nvSpPr>
          <p:spPr>
            <a:xfrm>
              <a:off x="7877769" y="488991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2" name="object 752"/>
            <p:cNvSpPr/>
            <p:nvPr/>
          </p:nvSpPr>
          <p:spPr>
            <a:xfrm>
              <a:off x="7877769" y="488991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3" name="object 753"/>
            <p:cNvSpPr/>
            <p:nvPr/>
          </p:nvSpPr>
          <p:spPr>
            <a:xfrm>
              <a:off x="7877769" y="489426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4" name="object 754"/>
            <p:cNvSpPr/>
            <p:nvPr/>
          </p:nvSpPr>
          <p:spPr>
            <a:xfrm>
              <a:off x="7877769" y="489426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5" name="object 755"/>
            <p:cNvSpPr/>
            <p:nvPr/>
          </p:nvSpPr>
          <p:spPr>
            <a:xfrm>
              <a:off x="7877769" y="489872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6" name="object 756"/>
            <p:cNvSpPr/>
            <p:nvPr/>
          </p:nvSpPr>
          <p:spPr>
            <a:xfrm>
              <a:off x="7882170" y="48987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7" name="object 757"/>
            <p:cNvSpPr/>
            <p:nvPr/>
          </p:nvSpPr>
          <p:spPr>
            <a:xfrm>
              <a:off x="7882170" y="490306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8" name="object 758"/>
            <p:cNvSpPr/>
            <p:nvPr/>
          </p:nvSpPr>
          <p:spPr>
            <a:xfrm>
              <a:off x="7882170" y="490306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59" name="object 759"/>
            <p:cNvSpPr/>
            <p:nvPr/>
          </p:nvSpPr>
          <p:spPr>
            <a:xfrm>
              <a:off x="7882170" y="490740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0" name="object 760"/>
            <p:cNvSpPr/>
            <p:nvPr/>
          </p:nvSpPr>
          <p:spPr>
            <a:xfrm>
              <a:off x="7882170" y="490740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1" name="object 761"/>
            <p:cNvSpPr/>
            <p:nvPr/>
          </p:nvSpPr>
          <p:spPr>
            <a:xfrm>
              <a:off x="7882170" y="491192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2" name="object 762"/>
            <p:cNvSpPr/>
            <p:nvPr/>
          </p:nvSpPr>
          <p:spPr>
            <a:xfrm>
              <a:off x="7882170" y="491192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3" name="object 763"/>
            <p:cNvSpPr/>
            <p:nvPr/>
          </p:nvSpPr>
          <p:spPr>
            <a:xfrm>
              <a:off x="7882170" y="491626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4" name="object 764"/>
            <p:cNvSpPr/>
            <p:nvPr/>
          </p:nvSpPr>
          <p:spPr>
            <a:xfrm>
              <a:off x="7882170" y="4916266"/>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5" name="object 765"/>
            <p:cNvSpPr/>
            <p:nvPr/>
          </p:nvSpPr>
          <p:spPr>
            <a:xfrm>
              <a:off x="7882170" y="4920725"/>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6" name="object 766"/>
            <p:cNvSpPr/>
            <p:nvPr/>
          </p:nvSpPr>
          <p:spPr>
            <a:xfrm>
              <a:off x="7886512" y="49207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7" name="object 767"/>
            <p:cNvSpPr/>
            <p:nvPr/>
          </p:nvSpPr>
          <p:spPr>
            <a:xfrm>
              <a:off x="7886512" y="492506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8" name="object 768"/>
            <p:cNvSpPr/>
            <p:nvPr/>
          </p:nvSpPr>
          <p:spPr>
            <a:xfrm>
              <a:off x="7886512" y="492506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69" name="object 769"/>
            <p:cNvSpPr/>
            <p:nvPr/>
          </p:nvSpPr>
          <p:spPr>
            <a:xfrm>
              <a:off x="7886512" y="492958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0" name="object 770"/>
            <p:cNvSpPr/>
            <p:nvPr/>
          </p:nvSpPr>
          <p:spPr>
            <a:xfrm>
              <a:off x="7886512" y="49295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1" name="object 771"/>
            <p:cNvSpPr/>
            <p:nvPr/>
          </p:nvSpPr>
          <p:spPr>
            <a:xfrm>
              <a:off x="7886512" y="49339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2" name="object 772"/>
            <p:cNvSpPr/>
            <p:nvPr/>
          </p:nvSpPr>
          <p:spPr>
            <a:xfrm>
              <a:off x="7886512" y="493392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3" name="object 773"/>
            <p:cNvSpPr/>
            <p:nvPr/>
          </p:nvSpPr>
          <p:spPr>
            <a:xfrm>
              <a:off x="7886512" y="4938270"/>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4" name="object 774"/>
            <p:cNvSpPr/>
            <p:nvPr/>
          </p:nvSpPr>
          <p:spPr>
            <a:xfrm>
              <a:off x="7891031" y="493827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5" name="object 775"/>
            <p:cNvSpPr/>
            <p:nvPr/>
          </p:nvSpPr>
          <p:spPr>
            <a:xfrm>
              <a:off x="7891031" y="494278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6" name="object 776"/>
            <p:cNvSpPr/>
            <p:nvPr/>
          </p:nvSpPr>
          <p:spPr>
            <a:xfrm>
              <a:off x="7891031" y="49427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7" name="object 777"/>
            <p:cNvSpPr/>
            <p:nvPr/>
          </p:nvSpPr>
          <p:spPr>
            <a:xfrm>
              <a:off x="7891031" y="494713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8" name="object 778"/>
            <p:cNvSpPr/>
            <p:nvPr/>
          </p:nvSpPr>
          <p:spPr>
            <a:xfrm>
              <a:off x="7891031" y="494713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79" name="object 779"/>
            <p:cNvSpPr/>
            <p:nvPr/>
          </p:nvSpPr>
          <p:spPr>
            <a:xfrm>
              <a:off x="7891031" y="495159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0" name="object 780"/>
            <p:cNvSpPr/>
            <p:nvPr/>
          </p:nvSpPr>
          <p:spPr>
            <a:xfrm>
              <a:off x="7891031" y="495159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1" name="object 781"/>
            <p:cNvSpPr/>
            <p:nvPr/>
          </p:nvSpPr>
          <p:spPr>
            <a:xfrm>
              <a:off x="7891031" y="495593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2" name="object 782"/>
            <p:cNvSpPr/>
            <p:nvPr/>
          </p:nvSpPr>
          <p:spPr>
            <a:xfrm>
              <a:off x="7895373" y="495593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3" name="object 783"/>
            <p:cNvSpPr/>
            <p:nvPr/>
          </p:nvSpPr>
          <p:spPr>
            <a:xfrm>
              <a:off x="7895373" y="496045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4" name="object 784"/>
            <p:cNvSpPr/>
            <p:nvPr/>
          </p:nvSpPr>
          <p:spPr>
            <a:xfrm>
              <a:off x="7895373" y="496045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5" name="object 785"/>
            <p:cNvSpPr/>
            <p:nvPr/>
          </p:nvSpPr>
          <p:spPr>
            <a:xfrm>
              <a:off x="7895373" y="496479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6" name="object 786"/>
            <p:cNvSpPr/>
            <p:nvPr/>
          </p:nvSpPr>
          <p:spPr>
            <a:xfrm>
              <a:off x="7895373" y="496479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7" name="object 787"/>
            <p:cNvSpPr/>
            <p:nvPr/>
          </p:nvSpPr>
          <p:spPr>
            <a:xfrm>
              <a:off x="7895373" y="496913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8" name="object 788"/>
            <p:cNvSpPr/>
            <p:nvPr/>
          </p:nvSpPr>
          <p:spPr>
            <a:xfrm>
              <a:off x="7895373" y="496913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89" name="object 789"/>
            <p:cNvSpPr/>
            <p:nvPr/>
          </p:nvSpPr>
          <p:spPr>
            <a:xfrm>
              <a:off x="7895373" y="497359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0" name="object 790"/>
            <p:cNvSpPr/>
            <p:nvPr/>
          </p:nvSpPr>
          <p:spPr>
            <a:xfrm>
              <a:off x="7899774" y="497359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1" name="object 791"/>
            <p:cNvSpPr/>
            <p:nvPr/>
          </p:nvSpPr>
          <p:spPr>
            <a:xfrm>
              <a:off x="7899774" y="497793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2" name="object 792"/>
            <p:cNvSpPr/>
            <p:nvPr/>
          </p:nvSpPr>
          <p:spPr>
            <a:xfrm>
              <a:off x="7899774" y="4977937"/>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3" name="object 793"/>
            <p:cNvSpPr/>
            <p:nvPr/>
          </p:nvSpPr>
          <p:spPr>
            <a:xfrm>
              <a:off x="7899774" y="498245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4" name="object 794"/>
            <p:cNvSpPr/>
            <p:nvPr/>
          </p:nvSpPr>
          <p:spPr>
            <a:xfrm>
              <a:off x="7899774" y="498245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5" name="object 795"/>
            <p:cNvSpPr/>
            <p:nvPr/>
          </p:nvSpPr>
          <p:spPr>
            <a:xfrm>
              <a:off x="7899774" y="498679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6" name="object 796"/>
            <p:cNvSpPr/>
            <p:nvPr/>
          </p:nvSpPr>
          <p:spPr>
            <a:xfrm>
              <a:off x="7899774" y="498679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7" name="object 797"/>
            <p:cNvSpPr/>
            <p:nvPr/>
          </p:nvSpPr>
          <p:spPr>
            <a:xfrm>
              <a:off x="7899774" y="499125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8" name="object 798"/>
            <p:cNvSpPr/>
            <p:nvPr/>
          </p:nvSpPr>
          <p:spPr>
            <a:xfrm>
              <a:off x="7904293" y="499125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99" name="object 799"/>
            <p:cNvSpPr/>
            <p:nvPr/>
          </p:nvSpPr>
          <p:spPr>
            <a:xfrm>
              <a:off x="7904293" y="499565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0" name="object 800"/>
            <p:cNvSpPr/>
            <p:nvPr/>
          </p:nvSpPr>
          <p:spPr>
            <a:xfrm>
              <a:off x="7904293" y="499565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1" name="object 801"/>
            <p:cNvSpPr/>
            <p:nvPr/>
          </p:nvSpPr>
          <p:spPr>
            <a:xfrm>
              <a:off x="7904293" y="500011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2" name="object 802"/>
            <p:cNvSpPr/>
            <p:nvPr/>
          </p:nvSpPr>
          <p:spPr>
            <a:xfrm>
              <a:off x="7904293" y="500011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3" name="object 803"/>
            <p:cNvSpPr/>
            <p:nvPr/>
          </p:nvSpPr>
          <p:spPr>
            <a:xfrm>
              <a:off x="7904293" y="500446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4" name="object 804"/>
            <p:cNvSpPr/>
            <p:nvPr/>
          </p:nvSpPr>
          <p:spPr>
            <a:xfrm>
              <a:off x="7904293" y="500446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5" name="object 805"/>
            <p:cNvSpPr/>
            <p:nvPr/>
          </p:nvSpPr>
          <p:spPr>
            <a:xfrm>
              <a:off x="7904293" y="500880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6" name="object 806"/>
            <p:cNvSpPr/>
            <p:nvPr/>
          </p:nvSpPr>
          <p:spPr>
            <a:xfrm>
              <a:off x="7908635" y="500880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7" name="object 807"/>
            <p:cNvSpPr/>
            <p:nvPr/>
          </p:nvSpPr>
          <p:spPr>
            <a:xfrm>
              <a:off x="7908635" y="501332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8" name="object 808"/>
            <p:cNvSpPr/>
            <p:nvPr/>
          </p:nvSpPr>
          <p:spPr>
            <a:xfrm>
              <a:off x="7908635" y="50133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09" name="object 809"/>
            <p:cNvSpPr/>
            <p:nvPr/>
          </p:nvSpPr>
          <p:spPr>
            <a:xfrm>
              <a:off x="7908635" y="501766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0" name="object 810"/>
            <p:cNvSpPr/>
            <p:nvPr/>
          </p:nvSpPr>
          <p:spPr>
            <a:xfrm>
              <a:off x="7908635" y="501766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1" name="object 811"/>
            <p:cNvSpPr/>
            <p:nvPr/>
          </p:nvSpPr>
          <p:spPr>
            <a:xfrm>
              <a:off x="7908635" y="5022122"/>
              <a:ext cx="4445" cy="4445"/>
            </a:xfrm>
            <a:custGeom>
              <a:avLst/>
              <a:gdLst/>
              <a:ahLst/>
              <a:cxnLst/>
              <a:rect l="l" t="t" r="r" b="b"/>
              <a:pathLst>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2" name="object 812"/>
            <p:cNvSpPr/>
            <p:nvPr/>
          </p:nvSpPr>
          <p:spPr>
            <a:xfrm>
              <a:off x="7912977" y="502646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3" name="object 813"/>
            <p:cNvSpPr/>
            <p:nvPr/>
          </p:nvSpPr>
          <p:spPr>
            <a:xfrm>
              <a:off x="7912977" y="503098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4" name="object 814"/>
            <p:cNvSpPr/>
            <p:nvPr/>
          </p:nvSpPr>
          <p:spPr>
            <a:xfrm>
              <a:off x="7912977" y="503098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5" name="object 815"/>
            <p:cNvSpPr/>
            <p:nvPr/>
          </p:nvSpPr>
          <p:spPr>
            <a:xfrm>
              <a:off x="7912977" y="50353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6" name="object 816"/>
            <p:cNvSpPr/>
            <p:nvPr/>
          </p:nvSpPr>
          <p:spPr>
            <a:xfrm>
              <a:off x="7912977" y="50353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7" name="object 817"/>
            <p:cNvSpPr/>
            <p:nvPr/>
          </p:nvSpPr>
          <p:spPr>
            <a:xfrm>
              <a:off x="7912977" y="503966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8" name="object 818"/>
            <p:cNvSpPr/>
            <p:nvPr/>
          </p:nvSpPr>
          <p:spPr>
            <a:xfrm>
              <a:off x="7917378" y="503966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19" name="object 819"/>
            <p:cNvSpPr/>
            <p:nvPr/>
          </p:nvSpPr>
          <p:spPr>
            <a:xfrm>
              <a:off x="7917378" y="504412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0" name="object 820"/>
            <p:cNvSpPr/>
            <p:nvPr/>
          </p:nvSpPr>
          <p:spPr>
            <a:xfrm>
              <a:off x="7917378" y="504412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1" name="object 821"/>
            <p:cNvSpPr/>
            <p:nvPr/>
          </p:nvSpPr>
          <p:spPr>
            <a:xfrm>
              <a:off x="7917378" y="50485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2" name="object 822"/>
            <p:cNvSpPr/>
            <p:nvPr/>
          </p:nvSpPr>
          <p:spPr>
            <a:xfrm>
              <a:off x="7917378" y="504852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3" name="object 823"/>
            <p:cNvSpPr/>
            <p:nvPr/>
          </p:nvSpPr>
          <p:spPr>
            <a:xfrm>
              <a:off x="7917378" y="5052987"/>
              <a:ext cx="5080" cy="4445"/>
            </a:xfrm>
            <a:custGeom>
              <a:avLst/>
              <a:gdLst/>
              <a:ahLst/>
              <a:cxnLst/>
              <a:rect l="l" t="t" r="r" b="b"/>
              <a:pathLst>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4" name="object 824"/>
            <p:cNvSpPr/>
            <p:nvPr/>
          </p:nvSpPr>
          <p:spPr>
            <a:xfrm>
              <a:off x="7921897" y="505733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5" name="object 825"/>
            <p:cNvSpPr/>
            <p:nvPr/>
          </p:nvSpPr>
          <p:spPr>
            <a:xfrm>
              <a:off x="7921897" y="506184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6" name="object 826"/>
            <p:cNvSpPr/>
            <p:nvPr/>
          </p:nvSpPr>
          <p:spPr>
            <a:xfrm>
              <a:off x="7921897" y="506184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7" name="object 827"/>
            <p:cNvSpPr/>
            <p:nvPr/>
          </p:nvSpPr>
          <p:spPr>
            <a:xfrm>
              <a:off x="7921897" y="506619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8" name="object 828"/>
            <p:cNvSpPr/>
            <p:nvPr/>
          </p:nvSpPr>
          <p:spPr>
            <a:xfrm>
              <a:off x="7921897" y="506619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29" name="object 829"/>
            <p:cNvSpPr/>
            <p:nvPr/>
          </p:nvSpPr>
          <p:spPr>
            <a:xfrm>
              <a:off x="7921897" y="5070532"/>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0" name="object 830"/>
            <p:cNvSpPr/>
            <p:nvPr/>
          </p:nvSpPr>
          <p:spPr>
            <a:xfrm>
              <a:off x="7926239" y="507053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1" name="object 831"/>
            <p:cNvSpPr/>
            <p:nvPr/>
          </p:nvSpPr>
          <p:spPr>
            <a:xfrm>
              <a:off x="7926239" y="507499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2" name="object 832"/>
            <p:cNvSpPr/>
            <p:nvPr/>
          </p:nvSpPr>
          <p:spPr>
            <a:xfrm>
              <a:off x="7926239" y="507499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3" name="object 833"/>
            <p:cNvSpPr/>
            <p:nvPr/>
          </p:nvSpPr>
          <p:spPr>
            <a:xfrm>
              <a:off x="7926239" y="507933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4" name="object 834"/>
            <p:cNvSpPr/>
            <p:nvPr/>
          </p:nvSpPr>
          <p:spPr>
            <a:xfrm>
              <a:off x="7926239" y="507933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5" name="object 835"/>
            <p:cNvSpPr/>
            <p:nvPr/>
          </p:nvSpPr>
          <p:spPr>
            <a:xfrm>
              <a:off x="7926239" y="508385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6" name="object 836"/>
            <p:cNvSpPr/>
            <p:nvPr/>
          </p:nvSpPr>
          <p:spPr>
            <a:xfrm>
              <a:off x="7930640" y="508385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7" name="object 837"/>
            <p:cNvSpPr/>
            <p:nvPr/>
          </p:nvSpPr>
          <p:spPr>
            <a:xfrm>
              <a:off x="7930640" y="50881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8" name="object 838"/>
            <p:cNvSpPr/>
            <p:nvPr/>
          </p:nvSpPr>
          <p:spPr>
            <a:xfrm>
              <a:off x="7930640" y="508819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39" name="object 839"/>
            <p:cNvSpPr/>
            <p:nvPr/>
          </p:nvSpPr>
          <p:spPr>
            <a:xfrm>
              <a:off x="7930640" y="509265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0" name="object 840"/>
            <p:cNvSpPr/>
            <p:nvPr/>
          </p:nvSpPr>
          <p:spPr>
            <a:xfrm>
              <a:off x="7930640" y="50926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1" name="object 841"/>
            <p:cNvSpPr/>
            <p:nvPr/>
          </p:nvSpPr>
          <p:spPr>
            <a:xfrm>
              <a:off x="7930640" y="5096996"/>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2" name="object 842"/>
            <p:cNvSpPr/>
            <p:nvPr/>
          </p:nvSpPr>
          <p:spPr>
            <a:xfrm>
              <a:off x="7934983" y="509699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3" name="object 843"/>
            <p:cNvSpPr/>
            <p:nvPr/>
          </p:nvSpPr>
          <p:spPr>
            <a:xfrm>
              <a:off x="7934983" y="510151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4" name="object 844"/>
            <p:cNvSpPr/>
            <p:nvPr/>
          </p:nvSpPr>
          <p:spPr>
            <a:xfrm>
              <a:off x="7934983" y="510151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5" name="object 845"/>
            <p:cNvSpPr/>
            <p:nvPr/>
          </p:nvSpPr>
          <p:spPr>
            <a:xfrm>
              <a:off x="7934983" y="510585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6" name="object 846"/>
            <p:cNvSpPr/>
            <p:nvPr/>
          </p:nvSpPr>
          <p:spPr>
            <a:xfrm>
              <a:off x="7934983" y="510585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7" name="object 847"/>
            <p:cNvSpPr/>
            <p:nvPr/>
          </p:nvSpPr>
          <p:spPr>
            <a:xfrm>
              <a:off x="7934983" y="511019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8" name="object 848"/>
            <p:cNvSpPr/>
            <p:nvPr/>
          </p:nvSpPr>
          <p:spPr>
            <a:xfrm>
              <a:off x="7939501" y="511019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49" name="object 849"/>
            <p:cNvSpPr/>
            <p:nvPr/>
          </p:nvSpPr>
          <p:spPr>
            <a:xfrm>
              <a:off x="7939501" y="5114717"/>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0" name="object 850"/>
            <p:cNvSpPr/>
            <p:nvPr/>
          </p:nvSpPr>
          <p:spPr>
            <a:xfrm>
              <a:off x="7939501" y="511471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1" name="object 851"/>
            <p:cNvSpPr/>
            <p:nvPr/>
          </p:nvSpPr>
          <p:spPr>
            <a:xfrm>
              <a:off x="7939501" y="511906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2" name="object 852"/>
            <p:cNvSpPr/>
            <p:nvPr/>
          </p:nvSpPr>
          <p:spPr>
            <a:xfrm>
              <a:off x="7939501" y="511906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3" name="object 853"/>
            <p:cNvSpPr/>
            <p:nvPr/>
          </p:nvSpPr>
          <p:spPr>
            <a:xfrm>
              <a:off x="7939501" y="5123519"/>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4" name="object 854"/>
            <p:cNvSpPr/>
            <p:nvPr/>
          </p:nvSpPr>
          <p:spPr>
            <a:xfrm>
              <a:off x="7943843" y="512351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5" name="object 855"/>
            <p:cNvSpPr/>
            <p:nvPr/>
          </p:nvSpPr>
          <p:spPr>
            <a:xfrm>
              <a:off x="7943843" y="512786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6" name="object 856"/>
            <p:cNvSpPr/>
            <p:nvPr/>
          </p:nvSpPr>
          <p:spPr>
            <a:xfrm>
              <a:off x="7943843" y="512786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7" name="object 857"/>
            <p:cNvSpPr/>
            <p:nvPr/>
          </p:nvSpPr>
          <p:spPr>
            <a:xfrm>
              <a:off x="7943843" y="513238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8" name="object 858"/>
            <p:cNvSpPr/>
            <p:nvPr/>
          </p:nvSpPr>
          <p:spPr>
            <a:xfrm>
              <a:off x="7943843" y="513238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59" name="object 859"/>
            <p:cNvSpPr/>
            <p:nvPr/>
          </p:nvSpPr>
          <p:spPr>
            <a:xfrm>
              <a:off x="7943843" y="5136722"/>
              <a:ext cx="4445" cy="0"/>
            </a:xfrm>
            <a:custGeom>
              <a:avLst/>
              <a:gdLst/>
              <a:ahLst/>
              <a:cxnLst/>
              <a:rect l="l" t="t" r="r" b="b"/>
              <a:pathLst>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0" name="object 860"/>
            <p:cNvSpPr/>
            <p:nvPr/>
          </p:nvSpPr>
          <p:spPr>
            <a:xfrm>
              <a:off x="7948244" y="513672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1" name="object 861"/>
            <p:cNvSpPr/>
            <p:nvPr/>
          </p:nvSpPr>
          <p:spPr>
            <a:xfrm>
              <a:off x="7948244" y="514106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2" name="object 862"/>
            <p:cNvSpPr/>
            <p:nvPr/>
          </p:nvSpPr>
          <p:spPr>
            <a:xfrm>
              <a:off x="7948244" y="5141064"/>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3" name="object 863"/>
            <p:cNvSpPr/>
            <p:nvPr/>
          </p:nvSpPr>
          <p:spPr>
            <a:xfrm>
              <a:off x="7948244" y="5145524"/>
              <a:ext cx="5080" cy="4445"/>
            </a:xfrm>
            <a:custGeom>
              <a:avLst/>
              <a:gdLst/>
              <a:ahLst/>
              <a:cxnLst/>
              <a:rect l="l" t="t" r="r" b="b"/>
              <a:pathLst>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path>
                <a:path w="5079" h="4445">
                  <a:moveTo>
                    <a:pt x="0" y="0"/>
                  </a:moveTo>
                  <a:lnTo>
                    <a:pt x="0" y="0"/>
                  </a:ln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 w="5079" h="4445">
                  <a:moveTo>
                    <a:pt x="4518" y="4342"/>
                  </a:moveTo>
                  <a:lnTo>
                    <a:pt x="4518" y="4342"/>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4" name="object 864"/>
            <p:cNvSpPr/>
            <p:nvPr/>
          </p:nvSpPr>
          <p:spPr>
            <a:xfrm>
              <a:off x="7952763" y="514986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5" name="object 865"/>
            <p:cNvSpPr/>
            <p:nvPr/>
          </p:nvSpPr>
          <p:spPr>
            <a:xfrm>
              <a:off x="7952763" y="515438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6" name="object 866"/>
            <p:cNvSpPr/>
            <p:nvPr/>
          </p:nvSpPr>
          <p:spPr>
            <a:xfrm>
              <a:off x="7952763" y="515438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7" name="object 867"/>
            <p:cNvSpPr/>
            <p:nvPr/>
          </p:nvSpPr>
          <p:spPr>
            <a:xfrm>
              <a:off x="7952763" y="515872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8" name="object 868"/>
            <p:cNvSpPr/>
            <p:nvPr/>
          </p:nvSpPr>
          <p:spPr>
            <a:xfrm>
              <a:off x="7957105" y="515872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69" name="object 869"/>
            <p:cNvSpPr/>
            <p:nvPr/>
          </p:nvSpPr>
          <p:spPr>
            <a:xfrm>
              <a:off x="7957105" y="516318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0" name="object 870"/>
            <p:cNvSpPr/>
            <p:nvPr/>
          </p:nvSpPr>
          <p:spPr>
            <a:xfrm>
              <a:off x="7957105" y="51631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1" name="object 871"/>
            <p:cNvSpPr/>
            <p:nvPr/>
          </p:nvSpPr>
          <p:spPr>
            <a:xfrm>
              <a:off x="7957105" y="516752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2" name="object 872"/>
            <p:cNvSpPr/>
            <p:nvPr/>
          </p:nvSpPr>
          <p:spPr>
            <a:xfrm>
              <a:off x="7957105" y="5167528"/>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3" name="object 873"/>
            <p:cNvSpPr/>
            <p:nvPr/>
          </p:nvSpPr>
          <p:spPr>
            <a:xfrm>
              <a:off x="7957105" y="5171929"/>
              <a:ext cx="4445" cy="0"/>
            </a:xfrm>
            <a:custGeom>
              <a:avLst/>
              <a:gdLst/>
              <a:ahLst/>
              <a:cxnLst/>
              <a:rect l="l" t="t" r="r" b="b"/>
              <a:pathLst>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4" name="object 874"/>
            <p:cNvSpPr/>
            <p:nvPr/>
          </p:nvSpPr>
          <p:spPr>
            <a:xfrm>
              <a:off x="7961448" y="517192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5" name="object 875"/>
            <p:cNvSpPr/>
            <p:nvPr/>
          </p:nvSpPr>
          <p:spPr>
            <a:xfrm>
              <a:off x="7961448" y="517638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6" name="object 876"/>
            <p:cNvSpPr/>
            <p:nvPr/>
          </p:nvSpPr>
          <p:spPr>
            <a:xfrm>
              <a:off x="7961448" y="517638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7" name="object 877"/>
            <p:cNvSpPr/>
            <p:nvPr/>
          </p:nvSpPr>
          <p:spPr>
            <a:xfrm>
              <a:off x="7961448" y="518073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8" name="object 878"/>
            <p:cNvSpPr/>
            <p:nvPr/>
          </p:nvSpPr>
          <p:spPr>
            <a:xfrm>
              <a:off x="7965849" y="5180731"/>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79" name="object 879"/>
            <p:cNvSpPr/>
            <p:nvPr/>
          </p:nvSpPr>
          <p:spPr>
            <a:xfrm>
              <a:off x="7965849" y="5185249"/>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0" name="object 880"/>
            <p:cNvSpPr/>
            <p:nvPr/>
          </p:nvSpPr>
          <p:spPr>
            <a:xfrm>
              <a:off x="7965849" y="518524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1" name="object 881"/>
            <p:cNvSpPr/>
            <p:nvPr/>
          </p:nvSpPr>
          <p:spPr>
            <a:xfrm>
              <a:off x="7965849" y="5189592"/>
              <a:ext cx="5080" cy="5080"/>
            </a:xfrm>
            <a:custGeom>
              <a:avLst/>
              <a:gdLst/>
              <a:ahLst/>
              <a:cxnLst/>
              <a:rect l="l" t="t" r="r" b="b"/>
              <a:pathLst>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path>
                <a:path w="5079" h="5079">
                  <a:moveTo>
                    <a:pt x="0" y="0"/>
                  </a:moveTo>
                  <a:lnTo>
                    <a:pt x="0" y="0"/>
                  </a:ln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 w="5079" h="5079">
                  <a:moveTo>
                    <a:pt x="4518" y="4459"/>
                  </a:moveTo>
                  <a:lnTo>
                    <a:pt x="4518" y="4459"/>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2" name="object 882"/>
            <p:cNvSpPr/>
            <p:nvPr/>
          </p:nvSpPr>
          <p:spPr>
            <a:xfrm>
              <a:off x="7970367" y="519405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3" name="object 883"/>
            <p:cNvSpPr/>
            <p:nvPr/>
          </p:nvSpPr>
          <p:spPr>
            <a:xfrm>
              <a:off x="7970367" y="519839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4" name="object 884"/>
            <p:cNvSpPr/>
            <p:nvPr/>
          </p:nvSpPr>
          <p:spPr>
            <a:xfrm>
              <a:off x="7970367" y="519839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5" name="object 885"/>
            <p:cNvSpPr/>
            <p:nvPr/>
          </p:nvSpPr>
          <p:spPr>
            <a:xfrm>
              <a:off x="7970367" y="520291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6" name="object 886"/>
            <p:cNvSpPr/>
            <p:nvPr/>
          </p:nvSpPr>
          <p:spPr>
            <a:xfrm>
              <a:off x="7974709" y="520291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7" name="object 887"/>
            <p:cNvSpPr/>
            <p:nvPr/>
          </p:nvSpPr>
          <p:spPr>
            <a:xfrm>
              <a:off x="7974709" y="5207254"/>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8" name="object 888"/>
            <p:cNvSpPr/>
            <p:nvPr/>
          </p:nvSpPr>
          <p:spPr>
            <a:xfrm>
              <a:off x="7974709" y="52072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89" name="object 889"/>
            <p:cNvSpPr/>
            <p:nvPr/>
          </p:nvSpPr>
          <p:spPr>
            <a:xfrm>
              <a:off x="7974709" y="5211596"/>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0" name="object 890"/>
            <p:cNvSpPr/>
            <p:nvPr/>
          </p:nvSpPr>
          <p:spPr>
            <a:xfrm>
              <a:off x="7979110" y="5211596"/>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1" name="object 891"/>
            <p:cNvSpPr/>
            <p:nvPr/>
          </p:nvSpPr>
          <p:spPr>
            <a:xfrm>
              <a:off x="7979110" y="521605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2" name="object 892"/>
            <p:cNvSpPr/>
            <p:nvPr/>
          </p:nvSpPr>
          <p:spPr>
            <a:xfrm>
              <a:off x="7979110" y="521605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3" name="object 893"/>
            <p:cNvSpPr/>
            <p:nvPr/>
          </p:nvSpPr>
          <p:spPr>
            <a:xfrm>
              <a:off x="7979110" y="5220398"/>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4" name="object 894"/>
            <p:cNvSpPr/>
            <p:nvPr/>
          </p:nvSpPr>
          <p:spPr>
            <a:xfrm>
              <a:off x="7983570" y="522039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5" name="object 895"/>
            <p:cNvSpPr/>
            <p:nvPr/>
          </p:nvSpPr>
          <p:spPr>
            <a:xfrm>
              <a:off x="7983570" y="522491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6" name="object 896"/>
            <p:cNvSpPr/>
            <p:nvPr/>
          </p:nvSpPr>
          <p:spPr>
            <a:xfrm>
              <a:off x="7983570" y="522491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7" name="object 897"/>
            <p:cNvSpPr/>
            <p:nvPr/>
          </p:nvSpPr>
          <p:spPr>
            <a:xfrm>
              <a:off x="7983570" y="522925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8" name="object 898"/>
            <p:cNvSpPr/>
            <p:nvPr/>
          </p:nvSpPr>
          <p:spPr>
            <a:xfrm>
              <a:off x="7987971" y="522925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899" name="object 899"/>
            <p:cNvSpPr/>
            <p:nvPr/>
          </p:nvSpPr>
          <p:spPr>
            <a:xfrm>
              <a:off x="7987971" y="523371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0" name="object 900"/>
            <p:cNvSpPr/>
            <p:nvPr/>
          </p:nvSpPr>
          <p:spPr>
            <a:xfrm>
              <a:off x="7987971" y="5233718"/>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1" name="object 901"/>
            <p:cNvSpPr/>
            <p:nvPr/>
          </p:nvSpPr>
          <p:spPr>
            <a:xfrm>
              <a:off x="7987971" y="5238119"/>
              <a:ext cx="4445" cy="4445"/>
            </a:xfrm>
            <a:custGeom>
              <a:avLst/>
              <a:gdLst/>
              <a:ahLst/>
              <a:cxnLst/>
              <a:rect l="l" t="t" r="r" b="b"/>
              <a:pathLst>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path>
                <a:path w="4445" h="4445">
                  <a:moveTo>
                    <a:pt x="0" y="0"/>
                  </a:moveTo>
                  <a:lnTo>
                    <a:pt x="0" y="0"/>
                  </a:ln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 w="4445" h="4445">
                  <a:moveTo>
                    <a:pt x="4342" y="4342"/>
                  </a:moveTo>
                  <a:lnTo>
                    <a:pt x="4342" y="4342"/>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2" name="object 902"/>
            <p:cNvSpPr/>
            <p:nvPr/>
          </p:nvSpPr>
          <p:spPr>
            <a:xfrm>
              <a:off x="7992314" y="5242461"/>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3" name="object 903"/>
            <p:cNvSpPr/>
            <p:nvPr/>
          </p:nvSpPr>
          <p:spPr>
            <a:xfrm>
              <a:off x="7992314" y="524692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4" name="object 904"/>
            <p:cNvSpPr/>
            <p:nvPr/>
          </p:nvSpPr>
          <p:spPr>
            <a:xfrm>
              <a:off x="7992314" y="524692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5" name="object 905"/>
            <p:cNvSpPr/>
            <p:nvPr/>
          </p:nvSpPr>
          <p:spPr>
            <a:xfrm>
              <a:off x="7992314" y="5251263"/>
              <a:ext cx="4445" cy="0"/>
            </a:xfrm>
            <a:custGeom>
              <a:avLst/>
              <a:gdLst/>
              <a:ahLst/>
              <a:cxnLst/>
              <a:rect l="l" t="t" r="r" b="b"/>
              <a:pathLst>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6" name="object 906"/>
            <p:cNvSpPr/>
            <p:nvPr/>
          </p:nvSpPr>
          <p:spPr>
            <a:xfrm>
              <a:off x="7996715" y="5251263"/>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7" name="object 907"/>
            <p:cNvSpPr/>
            <p:nvPr/>
          </p:nvSpPr>
          <p:spPr>
            <a:xfrm>
              <a:off x="7996715" y="5255781"/>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8" name="object 908"/>
            <p:cNvSpPr/>
            <p:nvPr/>
          </p:nvSpPr>
          <p:spPr>
            <a:xfrm>
              <a:off x="8001174" y="525578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09" name="object 909"/>
            <p:cNvSpPr/>
            <p:nvPr/>
          </p:nvSpPr>
          <p:spPr>
            <a:xfrm>
              <a:off x="8001174" y="5260123"/>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0" name="object 910"/>
            <p:cNvSpPr/>
            <p:nvPr/>
          </p:nvSpPr>
          <p:spPr>
            <a:xfrm>
              <a:off x="8001174" y="526012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1" name="object 911"/>
            <p:cNvSpPr/>
            <p:nvPr/>
          </p:nvSpPr>
          <p:spPr>
            <a:xfrm>
              <a:off x="8001174" y="526458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2" name="object 912"/>
            <p:cNvSpPr/>
            <p:nvPr/>
          </p:nvSpPr>
          <p:spPr>
            <a:xfrm>
              <a:off x="8005575" y="526458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3" name="object 913"/>
            <p:cNvSpPr/>
            <p:nvPr/>
          </p:nvSpPr>
          <p:spPr>
            <a:xfrm>
              <a:off x="8005575" y="526892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4" name="object 914"/>
            <p:cNvSpPr/>
            <p:nvPr/>
          </p:nvSpPr>
          <p:spPr>
            <a:xfrm>
              <a:off x="8005575" y="526892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5" name="object 915"/>
            <p:cNvSpPr/>
            <p:nvPr/>
          </p:nvSpPr>
          <p:spPr>
            <a:xfrm>
              <a:off x="8005575" y="527326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6" name="object 916"/>
            <p:cNvSpPr/>
            <p:nvPr/>
          </p:nvSpPr>
          <p:spPr>
            <a:xfrm>
              <a:off x="8009918" y="5273268"/>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7" name="object 917"/>
            <p:cNvSpPr/>
            <p:nvPr/>
          </p:nvSpPr>
          <p:spPr>
            <a:xfrm>
              <a:off x="8009918" y="5277786"/>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8" name="object 918"/>
            <p:cNvSpPr/>
            <p:nvPr/>
          </p:nvSpPr>
          <p:spPr>
            <a:xfrm>
              <a:off x="8009918" y="5277786"/>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19" name="object 919"/>
            <p:cNvSpPr/>
            <p:nvPr/>
          </p:nvSpPr>
          <p:spPr>
            <a:xfrm>
              <a:off x="8009918" y="528212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0" name="object 920"/>
            <p:cNvSpPr/>
            <p:nvPr/>
          </p:nvSpPr>
          <p:spPr>
            <a:xfrm>
              <a:off x="8014319" y="528212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1" name="object 921"/>
            <p:cNvSpPr/>
            <p:nvPr/>
          </p:nvSpPr>
          <p:spPr>
            <a:xfrm>
              <a:off x="8014319" y="528658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2" name="object 922"/>
            <p:cNvSpPr/>
            <p:nvPr/>
          </p:nvSpPr>
          <p:spPr>
            <a:xfrm>
              <a:off x="8014319" y="5286588"/>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3" name="object 923"/>
            <p:cNvSpPr/>
            <p:nvPr/>
          </p:nvSpPr>
          <p:spPr>
            <a:xfrm>
              <a:off x="8014319" y="529098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4" name="object 924"/>
            <p:cNvSpPr/>
            <p:nvPr/>
          </p:nvSpPr>
          <p:spPr>
            <a:xfrm>
              <a:off x="8018837" y="5290989"/>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5" name="object 925"/>
            <p:cNvSpPr/>
            <p:nvPr/>
          </p:nvSpPr>
          <p:spPr>
            <a:xfrm>
              <a:off x="8018837" y="529544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6" name="object 926"/>
            <p:cNvSpPr/>
            <p:nvPr/>
          </p:nvSpPr>
          <p:spPr>
            <a:xfrm>
              <a:off x="8023180" y="529544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7" name="object 927"/>
            <p:cNvSpPr/>
            <p:nvPr/>
          </p:nvSpPr>
          <p:spPr>
            <a:xfrm>
              <a:off x="8023180" y="5299790"/>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8" name="object 928"/>
            <p:cNvSpPr/>
            <p:nvPr/>
          </p:nvSpPr>
          <p:spPr>
            <a:xfrm>
              <a:off x="8023180" y="529979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29" name="object 929"/>
            <p:cNvSpPr/>
            <p:nvPr/>
          </p:nvSpPr>
          <p:spPr>
            <a:xfrm>
              <a:off x="8023180" y="5304309"/>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0" name="object 930"/>
            <p:cNvSpPr/>
            <p:nvPr/>
          </p:nvSpPr>
          <p:spPr>
            <a:xfrm>
              <a:off x="8027522" y="530430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1" name="object 931"/>
            <p:cNvSpPr/>
            <p:nvPr/>
          </p:nvSpPr>
          <p:spPr>
            <a:xfrm>
              <a:off x="8027522" y="5308651"/>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2" name="object 932"/>
            <p:cNvSpPr/>
            <p:nvPr/>
          </p:nvSpPr>
          <p:spPr>
            <a:xfrm>
              <a:off x="8027522" y="530865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3" name="object 933"/>
            <p:cNvSpPr/>
            <p:nvPr/>
          </p:nvSpPr>
          <p:spPr>
            <a:xfrm>
              <a:off x="8027522" y="5312993"/>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4" name="object 934"/>
            <p:cNvSpPr/>
            <p:nvPr/>
          </p:nvSpPr>
          <p:spPr>
            <a:xfrm>
              <a:off x="8032040" y="5312993"/>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5" name="object 935"/>
            <p:cNvSpPr/>
            <p:nvPr/>
          </p:nvSpPr>
          <p:spPr>
            <a:xfrm>
              <a:off x="8032040" y="531745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6" name="object 936"/>
            <p:cNvSpPr/>
            <p:nvPr/>
          </p:nvSpPr>
          <p:spPr>
            <a:xfrm>
              <a:off x="8036441" y="531745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7" name="object 937"/>
            <p:cNvSpPr/>
            <p:nvPr/>
          </p:nvSpPr>
          <p:spPr>
            <a:xfrm>
              <a:off x="8036441" y="532179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8" name="object 938"/>
            <p:cNvSpPr/>
            <p:nvPr/>
          </p:nvSpPr>
          <p:spPr>
            <a:xfrm>
              <a:off x="8036441" y="5321795"/>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39" name="object 939"/>
            <p:cNvSpPr/>
            <p:nvPr/>
          </p:nvSpPr>
          <p:spPr>
            <a:xfrm>
              <a:off x="8036441" y="5326313"/>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0" name="object 940"/>
            <p:cNvSpPr/>
            <p:nvPr/>
          </p:nvSpPr>
          <p:spPr>
            <a:xfrm>
              <a:off x="8040784" y="532631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1" name="object 941"/>
            <p:cNvSpPr/>
            <p:nvPr/>
          </p:nvSpPr>
          <p:spPr>
            <a:xfrm>
              <a:off x="8040784" y="533065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2" name="object 942"/>
            <p:cNvSpPr/>
            <p:nvPr/>
          </p:nvSpPr>
          <p:spPr>
            <a:xfrm>
              <a:off x="8045185" y="533065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3" name="object 943"/>
            <p:cNvSpPr/>
            <p:nvPr/>
          </p:nvSpPr>
          <p:spPr>
            <a:xfrm>
              <a:off x="8045185" y="533511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4" name="object 944"/>
            <p:cNvSpPr/>
            <p:nvPr/>
          </p:nvSpPr>
          <p:spPr>
            <a:xfrm>
              <a:off x="8045185" y="533511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5" name="object 945"/>
            <p:cNvSpPr/>
            <p:nvPr/>
          </p:nvSpPr>
          <p:spPr>
            <a:xfrm>
              <a:off x="8045185" y="533945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6" name="object 946"/>
            <p:cNvSpPr/>
            <p:nvPr/>
          </p:nvSpPr>
          <p:spPr>
            <a:xfrm>
              <a:off x="8049645" y="533945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7" name="object 947"/>
            <p:cNvSpPr/>
            <p:nvPr/>
          </p:nvSpPr>
          <p:spPr>
            <a:xfrm>
              <a:off x="8049645" y="534385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8" name="object 948"/>
            <p:cNvSpPr/>
            <p:nvPr/>
          </p:nvSpPr>
          <p:spPr>
            <a:xfrm>
              <a:off x="8054046" y="5343858"/>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49" name="object 949"/>
            <p:cNvSpPr/>
            <p:nvPr/>
          </p:nvSpPr>
          <p:spPr>
            <a:xfrm>
              <a:off x="8054046" y="5348318"/>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0" name="object 950"/>
            <p:cNvSpPr/>
            <p:nvPr/>
          </p:nvSpPr>
          <p:spPr>
            <a:xfrm>
              <a:off x="8054046" y="534831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1" name="object 951"/>
            <p:cNvSpPr/>
            <p:nvPr/>
          </p:nvSpPr>
          <p:spPr>
            <a:xfrm>
              <a:off x="8054046" y="5352660"/>
              <a:ext cx="4445" cy="0"/>
            </a:xfrm>
            <a:custGeom>
              <a:avLst/>
              <a:gdLst/>
              <a:ahLst/>
              <a:cxnLst/>
              <a:rect l="l" t="t" r="r" b="b"/>
              <a:pathLst>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2" name="object 952"/>
            <p:cNvSpPr/>
            <p:nvPr/>
          </p:nvSpPr>
          <p:spPr>
            <a:xfrm>
              <a:off x="8058388" y="5352660"/>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3" name="object 953"/>
            <p:cNvSpPr/>
            <p:nvPr/>
          </p:nvSpPr>
          <p:spPr>
            <a:xfrm>
              <a:off x="8058388" y="5357178"/>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4" name="object 954"/>
            <p:cNvSpPr/>
            <p:nvPr/>
          </p:nvSpPr>
          <p:spPr>
            <a:xfrm>
              <a:off x="8062906" y="535717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5" name="object 955"/>
            <p:cNvSpPr/>
            <p:nvPr/>
          </p:nvSpPr>
          <p:spPr>
            <a:xfrm>
              <a:off x="8062906" y="536152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6" name="object 956"/>
            <p:cNvSpPr/>
            <p:nvPr/>
          </p:nvSpPr>
          <p:spPr>
            <a:xfrm>
              <a:off x="8067307" y="536152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7" name="object 957"/>
            <p:cNvSpPr/>
            <p:nvPr/>
          </p:nvSpPr>
          <p:spPr>
            <a:xfrm>
              <a:off x="8067307" y="536598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8" name="object 958"/>
            <p:cNvSpPr/>
            <p:nvPr/>
          </p:nvSpPr>
          <p:spPr>
            <a:xfrm>
              <a:off x="8071650" y="536598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59" name="object 959"/>
            <p:cNvSpPr/>
            <p:nvPr/>
          </p:nvSpPr>
          <p:spPr>
            <a:xfrm>
              <a:off x="8071650" y="5370322"/>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0" name="object 960"/>
            <p:cNvSpPr/>
            <p:nvPr/>
          </p:nvSpPr>
          <p:spPr>
            <a:xfrm>
              <a:off x="8071650" y="537032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1" name="object 961"/>
            <p:cNvSpPr/>
            <p:nvPr/>
          </p:nvSpPr>
          <p:spPr>
            <a:xfrm>
              <a:off x="8071650" y="5374664"/>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2" name="object 962"/>
            <p:cNvSpPr/>
            <p:nvPr/>
          </p:nvSpPr>
          <p:spPr>
            <a:xfrm>
              <a:off x="8075992" y="537466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3" name="object 963"/>
            <p:cNvSpPr/>
            <p:nvPr/>
          </p:nvSpPr>
          <p:spPr>
            <a:xfrm>
              <a:off x="8075992" y="5379183"/>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4" name="object 964"/>
            <p:cNvSpPr/>
            <p:nvPr/>
          </p:nvSpPr>
          <p:spPr>
            <a:xfrm>
              <a:off x="8080511" y="5379183"/>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5" name="object 965"/>
            <p:cNvSpPr/>
            <p:nvPr/>
          </p:nvSpPr>
          <p:spPr>
            <a:xfrm>
              <a:off x="8080511" y="538352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6" name="object 966"/>
            <p:cNvSpPr/>
            <p:nvPr/>
          </p:nvSpPr>
          <p:spPr>
            <a:xfrm>
              <a:off x="8084912" y="5383525"/>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7" name="object 967"/>
            <p:cNvSpPr/>
            <p:nvPr/>
          </p:nvSpPr>
          <p:spPr>
            <a:xfrm>
              <a:off x="8084912" y="538798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8" name="object 968"/>
            <p:cNvSpPr/>
            <p:nvPr/>
          </p:nvSpPr>
          <p:spPr>
            <a:xfrm>
              <a:off x="8089254" y="538798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69" name="object 969"/>
            <p:cNvSpPr/>
            <p:nvPr/>
          </p:nvSpPr>
          <p:spPr>
            <a:xfrm>
              <a:off x="8089254" y="539232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0" name="object 970"/>
            <p:cNvSpPr/>
            <p:nvPr/>
          </p:nvSpPr>
          <p:spPr>
            <a:xfrm>
              <a:off x="8093655" y="5392327"/>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1" name="object 971"/>
            <p:cNvSpPr/>
            <p:nvPr/>
          </p:nvSpPr>
          <p:spPr>
            <a:xfrm>
              <a:off x="8093655" y="5396845"/>
              <a:ext cx="0" cy="0"/>
            </a:xfrm>
            <a:custGeom>
              <a:avLst/>
              <a:gdLst/>
              <a:ahLst/>
              <a:cxnLst/>
              <a:rect l="l" t="t" r="r" b="b"/>
              <a:pathLst>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
                  <a:moveTo>
                    <a:pt x="0" y="0"/>
                  </a:moveTo>
                  <a:lnTo>
                    <a:pt x="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2" name="object 972"/>
            <p:cNvSpPr/>
            <p:nvPr/>
          </p:nvSpPr>
          <p:spPr>
            <a:xfrm>
              <a:off x="8093655" y="539684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3" name="object 973"/>
            <p:cNvSpPr/>
            <p:nvPr/>
          </p:nvSpPr>
          <p:spPr>
            <a:xfrm>
              <a:off x="8093655" y="5401187"/>
              <a:ext cx="5080" cy="0"/>
            </a:xfrm>
            <a:custGeom>
              <a:avLst/>
              <a:gdLst/>
              <a:ahLst/>
              <a:cxnLst/>
              <a:rect l="l" t="t" r="r" b="b"/>
              <a:pathLst>
                <a:path w="5079">
                  <a:moveTo>
                    <a:pt x="0" y="0"/>
                  </a:moveTo>
                  <a:lnTo>
                    <a:pt x="0" y="0"/>
                  </a:lnTo>
                </a:path>
                <a:path w="5079">
                  <a:moveTo>
                    <a:pt x="0" y="0"/>
                  </a:moveTo>
                  <a:lnTo>
                    <a:pt x="0" y="0"/>
                  </a:ln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 w="5079">
                  <a:moveTo>
                    <a:pt x="4459" y="0"/>
                  </a:moveTo>
                  <a:lnTo>
                    <a:pt x="445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4" name="object 974"/>
            <p:cNvSpPr/>
            <p:nvPr/>
          </p:nvSpPr>
          <p:spPr>
            <a:xfrm>
              <a:off x="8098115" y="540118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5" name="object 975"/>
            <p:cNvSpPr/>
            <p:nvPr/>
          </p:nvSpPr>
          <p:spPr>
            <a:xfrm>
              <a:off x="8098115" y="540564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6" name="object 976"/>
            <p:cNvSpPr/>
            <p:nvPr/>
          </p:nvSpPr>
          <p:spPr>
            <a:xfrm>
              <a:off x="8102516" y="5405647"/>
              <a:ext cx="0" cy="4445"/>
            </a:xfrm>
            <a:custGeom>
              <a:avLst/>
              <a:gdLst/>
              <a:ahLst/>
              <a:cxnLst/>
              <a:rect l="l" t="t" r="r" b="b"/>
              <a:pathLst>
                <a:path h="4445">
                  <a:moveTo>
                    <a:pt x="-4438" y="2200"/>
                  </a:moveTo>
                  <a:lnTo>
                    <a:pt x="4438" y="2200"/>
                  </a:lnTo>
                </a:path>
              </a:pathLst>
            </a:custGeom>
            <a:ln w="4400">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7" name="object 977"/>
            <p:cNvSpPr/>
            <p:nvPr/>
          </p:nvSpPr>
          <p:spPr>
            <a:xfrm>
              <a:off x="8102516" y="5410048"/>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8" name="object 978"/>
            <p:cNvSpPr/>
            <p:nvPr/>
          </p:nvSpPr>
          <p:spPr>
            <a:xfrm>
              <a:off x="8106858" y="5410048"/>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79" name="object 979"/>
            <p:cNvSpPr/>
            <p:nvPr/>
          </p:nvSpPr>
          <p:spPr>
            <a:xfrm>
              <a:off x="8106858" y="5414390"/>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0" name="object 980"/>
            <p:cNvSpPr/>
            <p:nvPr/>
          </p:nvSpPr>
          <p:spPr>
            <a:xfrm>
              <a:off x="8111377" y="5414390"/>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1" name="object 981"/>
            <p:cNvSpPr/>
            <p:nvPr/>
          </p:nvSpPr>
          <p:spPr>
            <a:xfrm>
              <a:off x="8111377" y="541885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2" name="object 982"/>
            <p:cNvSpPr/>
            <p:nvPr/>
          </p:nvSpPr>
          <p:spPr>
            <a:xfrm>
              <a:off x="8115778" y="541885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3" name="object 983"/>
            <p:cNvSpPr/>
            <p:nvPr/>
          </p:nvSpPr>
          <p:spPr>
            <a:xfrm>
              <a:off x="8115778" y="542319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4" name="object 984"/>
            <p:cNvSpPr/>
            <p:nvPr/>
          </p:nvSpPr>
          <p:spPr>
            <a:xfrm>
              <a:off x="8120120" y="5423192"/>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5" name="object 985"/>
            <p:cNvSpPr/>
            <p:nvPr/>
          </p:nvSpPr>
          <p:spPr>
            <a:xfrm>
              <a:off x="8120120" y="5427710"/>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6" name="object 986"/>
            <p:cNvSpPr/>
            <p:nvPr/>
          </p:nvSpPr>
          <p:spPr>
            <a:xfrm>
              <a:off x="8124462" y="542771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7" name="object 987"/>
            <p:cNvSpPr/>
            <p:nvPr/>
          </p:nvSpPr>
          <p:spPr>
            <a:xfrm>
              <a:off x="8124462" y="5432052"/>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8" name="object 988"/>
            <p:cNvSpPr/>
            <p:nvPr/>
          </p:nvSpPr>
          <p:spPr>
            <a:xfrm>
              <a:off x="8128981" y="5432052"/>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89" name="object 989"/>
            <p:cNvSpPr/>
            <p:nvPr/>
          </p:nvSpPr>
          <p:spPr>
            <a:xfrm>
              <a:off x="8128981" y="543651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0" name="object 990"/>
            <p:cNvSpPr/>
            <p:nvPr/>
          </p:nvSpPr>
          <p:spPr>
            <a:xfrm>
              <a:off x="8133382" y="543651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1" name="object 991"/>
            <p:cNvSpPr/>
            <p:nvPr/>
          </p:nvSpPr>
          <p:spPr>
            <a:xfrm>
              <a:off x="8133382" y="5440854"/>
              <a:ext cx="8890" cy="0"/>
            </a:xfrm>
            <a:custGeom>
              <a:avLst/>
              <a:gdLst/>
              <a:ahLst/>
              <a:cxnLst/>
              <a:rect l="l" t="t" r="r" b="b"/>
              <a:pathLst>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2" name="object 992"/>
            <p:cNvSpPr/>
            <p:nvPr/>
          </p:nvSpPr>
          <p:spPr>
            <a:xfrm>
              <a:off x="8142243" y="544085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3" name="object 993"/>
            <p:cNvSpPr/>
            <p:nvPr/>
          </p:nvSpPr>
          <p:spPr>
            <a:xfrm>
              <a:off x="8142243" y="5445196"/>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4" name="object 994"/>
            <p:cNvSpPr/>
            <p:nvPr/>
          </p:nvSpPr>
          <p:spPr>
            <a:xfrm>
              <a:off x="8146585" y="5445196"/>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5" name="object 995"/>
            <p:cNvSpPr/>
            <p:nvPr/>
          </p:nvSpPr>
          <p:spPr>
            <a:xfrm>
              <a:off x="8146585" y="5449715"/>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6" name="object 996"/>
            <p:cNvSpPr/>
            <p:nvPr/>
          </p:nvSpPr>
          <p:spPr>
            <a:xfrm>
              <a:off x="8150986" y="5449715"/>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7" name="object 997"/>
            <p:cNvSpPr/>
            <p:nvPr/>
          </p:nvSpPr>
          <p:spPr>
            <a:xfrm>
              <a:off x="8150986" y="545405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8" name="object 998"/>
            <p:cNvSpPr/>
            <p:nvPr/>
          </p:nvSpPr>
          <p:spPr>
            <a:xfrm>
              <a:off x="8155328" y="5454057"/>
              <a:ext cx="0" cy="5080"/>
            </a:xfrm>
            <a:custGeom>
              <a:avLst/>
              <a:gdLst/>
              <a:ahLst/>
              <a:cxnLst/>
              <a:rect l="l" t="t" r="r" b="b"/>
              <a:pathLst>
                <a:path h="5079">
                  <a:moveTo>
                    <a:pt x="-4438" y="2229"/>
                  </a:moveTo>
                  <a:lnTo>
                    <a:pt x="4438" y="2229"/>
                  </a:lnTo>
                </a:path>
              </a:pathLst>
            </a:custGeom>
            <a:ln w="4459">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999" name="object 999"/>
            <p:cNvSpPr/>
            <p:nvPr/>
          </p:nvSpPr>
          <p:spPr>
            <a:xfrm>
              <a:off x="8155328" y="5458517"/>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0" name="object 1000"/>
            <p:cNvSpPr/>
            <p:nvPr/>
          </p:nvSpPr>
          <p:spPr>
            <a:xfrm>
              <a:off x="8159847" y="545851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1" name="object 1001"/>
            <p:cNvSpPr/>
            <p:nvPr/>
          </p:nvSpPr>
          <p:spPr>
            <a:xfrm>
              <a:off x="8159847" y="5462859"/>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2" name="object 1002"/>
            <p:cNvSpPr/>
            <p:nvPr/>
          </p:nvSpPr>
          <p:spPr>
            <a:xfrm>
              <a:off x="8168590" y="5462859"/>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3" name="object 1003"/>
            <p:cNvSpPr/>
            <p:nvPr/>
          </p:nvSpPr>
          <p:spPr>
            <a:xfrm>
              <a:off x="8168590" y="5467377"/>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 w="4445">
                  <a:moveTo>
                    <a:pt x="4342" y="0"/>
                  </a:moveTo>
                  <a:lnTo>
                    <a:pt x="4342"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4" name="object 1004"/>
            <p:cNvSpPr/>
            <p:nvPr/>
          </p:nvSpPr>
          <p:spPr>
            <a:xfrm>
              <a:off x="8172933" y="546737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5" name="object 1005"/>
            <p:cNvSpPr/>
            <p:nvPr/>
          </p:nvSpPr>
          <p:spPr>
            <a:xfrm>
              <a:off x="8172933" y="5471719"/>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6" name="object 1006"/>
            <p:cNvSpPr/>
            <p:nvPr/>
          </p:nvSpPr>
          <p:spPr>
            <a:xfrm>
              <a:off x="8177451" y="5471719"/>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7" name="object 1007"/>
            <p:cNvSpPr/>
            <p:nvPr/>
          </p:nvSpPr>
          <p:spPr>
            <a:xfrm>
              <a:off x="8177451" y="5476061"/>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8" name="object 1008"/>
            <p:cNvSpPr/>
            <p:nvPr/>
          </p:nvSpPr>
          <p:spPr>
            <a:xfrm>
              <a:off x="8186194" y="5476061"/>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09" name="object 1009"/>
            <p:cNvSpPr/>
            <p:nvPr/>
          </p:nvSpPr>
          <p:spPr>
            <a:xfrm>
              <a:off x="8186194" y="5480580"/>
              <a:ext cx="5080" cy="0"/>
            </a:xfrm>
            <a:custGeom>
              <a:avLst/>
              <a:gdLst/>
              <a:ahLst/>
              <a:cxnLst/>
              <a:rect l="l" t="t" r="r" b="b"/>
              <a:pathLst>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path>
                <a:path w="5079">
                  <a:moveTo>
                    <a:pt x="0" y="0"/>
                  </a:moveTo>
                  <a:lnTo>
                    <a:pt x="0" y="0"/>
                  </a:ln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 w="5079">
                  <a:moveTo>
                    <a:pt x="4518" y="0"/>
                  </a:moveTo>
                  <a:lnTo>
                    <a:pt x="4518"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0" name="object 1010"/>
            <p:cNvSpPr/>
            <p:nvPr/>
          </p:nvSpPr>
          <p:spPr>
            <a:xfrm>
              <a:off x="8190713" y="548058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1" name="object 1011"/>
            <p:cNvSpPr/>
            <p:nvPr/>
          </p:nvSpPr>
          <p:spPr>
            <a:xfrm>
              <a:off x="8190713" y="5484922"/>
              <a:ext cx="13335" cy="5080"/>
            </a:xfrm>
            <a:custGeom>
              <a:avLst/>
              <a:gdLst/>
              <a:ahLst/>
              <a:cxnLst/>
              <a:rect l="l" t="t" r="r" b="b"/>
              <a:pathLst>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path>
                <a:path w="13334" h="5079">
                  <a:moveTo>
                    <a:pt x="0" y="0"/>
                  </a:moveTo>
                  <a:lnTo>
                    <a:pt x="0" y="0"/>
                  </a:ln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path>
                <a:path w="13334" h="5079">
                  <a:moveTo>
                    <a:pt x="4342" y="0"/>
                  </a:moveTo>
                  <a:lnTo>
                    <a:pt x="4342" y="0"/>
                  </a:ln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path>
                <a:path w="13334" h="5079">
                  <a:moveTo>
                    <a:pt x="8743" y="4459"/>
                  </a:moveTo>
                  <a:lnTo>
                    <a:pt x="8743" y="4459"/>
                  </a:ln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 w="13334" h="5079">
                  <a:moveTo>
                    <a:pt x="13085" y="4459"/>
                  </a:moveTo>
                  <a:lnTo>
                    <a:pt x="13085" y="4459"/>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2" name="object 1012"/>
            <p:cNvSpPr/>
            <p:nvPr/>
          </p:nvSpPr>
          <p:spPr>
            <a:xfrm>
              <a:off x="8203799" y="5489381"/>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3" name="object 1013"/>
            <p:cNvSpPr/>
            <p:nvPr/>
          </p:nvSpPr>
          <p:spPr>
            <a:xfrm>
              <a:off x="8203799" y="5493724"/>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4" name="object 1014"/>
            <p:cNvSpPr/>
            <p:nvPr/>
          </p:nvSpPr>
          <p:spPr>
            <a:xfrm>
              <a:off x="8212659" y="5493724"/>
              <a:ext cx="0" cy="5080"/>
            </a:xfrm>
            <a:custGeom>
              <a:avLst/>
              <a:gdLst/>
              <a:ahLst/>
              <a:cxnLst/>
              <a:rect l="l" t="t" r="r" b="b"/>
              <a:pathLst>
                <a:path h="5079">
                  <a:moveTo>
                    <a:pt x="-4438" y="2259"/>
                  </a:moveTo>
                  <a:lnTo>
                    <a:pt x="4438" y="2259"/>
                  </a:lnTo>
                </a:path>
              </a:pathLst>
            </a:custGeom>
            <a:ln w="451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5" name="object 1015"/>
            <p:cNvSpPr/>
            <p:nvPr/>
          </p:nvSpPr>
          <p:spPr>
            <a:xfrm>
              <a:off x="8212659" y="5498242"/>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6" name="object 1016"/>
            <p:cNvSpPr/>
            <p:nvPr/>
          </p:nvSpPr>
          <p:spPr>
            <a:xfrm>
              <a:off x="8217060" y="5498242"/>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7" name="object 1017"/>
            <p:cNvSpPr/>
            <p:nvPr/>
          </p:nvSpPr>
          <p:spPr>
            <a:xfrm>
              <a:off x="8217060" y="5502584"/>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8" name="object 1018"/>
            <p:cNvSpPr/>
            <p:nvPr/>
          </p:nvSpPr>
          <p:spPr>
            <a:xfrm>
              <a:off x="8225921" y="5502584"/>
              <a:ext cx="0" cy="4445"/>
            </a:xfrm>
            <a:custGeom>
              <a:avLst/>
              <a:gdLst/>
              <a:ahLst/>
              <a:cxnLst/>
              <a:rect l="l" t="t" r="r" b="b"/>
              <a:pathLst>
                <a:path h="4445">
                  <a:moveTo>
                    <a:pt x="-4438" y="2168"/>
                  </a:moveTo>
                  <a:lnTo>
                    <a:pt x="4438" y="2168"/>
                  </a:lnTo>
                </a:path>
              </a:pathLst>
            </a:custGeom>
            <a:ln w="433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19" name="object 1019"/>
            <p:cNvSpPr/>
            <p:nvPr/>
          </p:nvSpPr>
          <p:spPr>
            <a:xfrm>
              <a:off x="8225921" y="5506921"/>
              <a:ext cx="4445" cy="0"/>
            </a:xfrm>
            <a:custGeom>
              <a:avLst/>
              <a:gdLst/>
              <a:ahLst/>
              <a:cxnLst/>
              <a:rect l="l" t="t" r="r" b="b"/>
              <a:pathLst>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path>
                <a:path w="4445">
                  <a:moveTo>
                    <a:pt x="0" y="0"/>
                  </a:moveTo>
                  <a:lnTo>
                    <a:pt x="0" y="0"/>
                  </a:ln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 w="4445">
                  <a:moveTo>
                    <a:pt x="4401" y="0"/>
                  </a:moveTo>
                  <a:lnTo>
                    <a:pt x="44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0" name="object 1020"/>
            <p:cNvSpPr/>
            <p:nvPr/>
          </p:nvSpPr>
          <p:spPr>
            <a:xfrm>
              <a:off x="8230322" y="5506921"/>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1" name="object 1021"/>
            <p:cNvSpPr/>
            <p:nvPr/>
          </p:nvSpPr>
          <p:spPr>
            <a:xfrm>
              <a:off x="8230322" y="5511410"/>
              <a:ext cx="8890" cy="0"/>
            </a:xfrm>
            <a:custGeom>
              <a:avLst/>
              <a:gdLst/>
              <a:ahLst/>
              <a:cxnLst/>
              <a:rect l="l" t="t" r="r" b="b"/>
              <a:pathLst>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2" name="object 1022"/>
            <p:cNvSpPr/>
            <p:nvPr/>
          </p:nvSpPr>
          <p:spPr>
            <a:xfrm>
              <a:off x="8239183" y="5511410"/>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3" name="object 1023"/>
            <p:cNvSpPr/>
            <p:nvPr/>
          </p:nvSpPr>
          <p:spPr>
            <a:xfrm>
              <a:off x="8239183" y="5515752"/>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4" name="object 1024"/>
            <p:cNvSpPr/>
            <p:nvPr/>
          </p:nvSpPr>
          <p:spPr>
            <a:xfrm>
              <a:off x="8247926" y="5515752"/>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5" name="object 1025"/>
            <p:cNvSpPr/>
            <p:nvPr/>
          </p:nvSpPr>
          <p:spPr>
            <a:xfrm>
              <a:off x="8247926" y="5520241"/>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6" name="object 1026"/>
            <p:cNvSpPr/>
            <p:nvPr/>
          </p:nvSpPr>
          <p:spPr>
            <a:xfrm>
              <a:off x="8256787" y="5520241"/>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7" name="object 1027"/>
            <p:cNvSpPr/>
            <p:nvPr/>
          </p:nvSpPr>
          <p:spPr>
            <a:xfrm>
              <a:off x="8256787" y="5524589"/>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8" name="object 1028"/>
            <p:cNvSpPr/>
            <p:nvPr/>
          </p:nvSpPr>
          <p:spPr>
            <a:xfrm>
              <a:off x="8265531" y="5524589"/>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29" name="object 1029"/>
            <p:cNvSpPr/>
            <p:nvPr/>
          </p:nvSpPr>
          <p:spPr>
            <a:xfrm>
              <a:off x="8265531" y="5529078"/>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0" name="object 1030"/>
            <p:cNvSpPr/>
            <p:nvPr/>
          </p:nvSpPr>
          <p:spPr>
            <a:xfrm>
              <a:off x="8274391" y="5529078"/>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1" name="object 1031"/>
            <p:cNvSpPr/>
            <p:nvPr/>
          </p:nvSpPr>
          <p:spPr>
            <a:xfrm>
              <a:off x="8274391" y="5533426"/>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2" name="object 1032"/>
            <p:cNvSpPr/>
            <p:nvPr/>
          </p:nvSpPr>
          <p:spPr>
            <a:xfrm>
              <a:off x="8283135" y="5533426"/>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3" name="object 1033"/>
            <p:cNvSpPr/>
            <p:nvPr/>
          </p:nvSpPr>
          <p:spPr>
            <a:xfrm>
              <a:off x="8283135" y="5537909"/>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path>
                <a:path w="8890">
                  <a:moveTo>
                    <a:pt x="4518" y="0"/>
                  </a:moveTo>
                  <a:lnTo>
                    <a:pt x="4518"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4" name="object 1034"/>
            <p:cNvSpPr/>
            <p:nvPr/>
          </p:nvSpPr>
          <p:spPr>
            <a:xfrm>
              <a:off x="8291995" y="5537909"/>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5" name="object 1035"/>
            <p:cNvSpPr/>
            <p:nvPr/>
          </p:nvSpPr>
          <p:spPr>
            <a:xfrm>
              <a:off x="8291995" y="5542257"/>
              <a:ext cx="9525" cy="0"/>
            </a:xfrm>
            <a:custGeom>
              <a:avLst/>
              <a:gdLst/>
              <a:ahLst/>
              <a:cxnLst/>
              <a:rect l="l" t="t" r="r" b="b"/>
              <a:pathLst>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path>
                <a:path w="9525">
                  <a:moveTo>
                    <a:pt x="0" y="0"/>
                  </a:moveTo>
                  <a:lnTo>
                    <a:pt x="0" y="0"/>
                  </a:ln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path>
                <a:path w="9525">
                  <a:moveTo>
                    <a:pt x="4401" y="0"/>
                  </a:moveTo>
                  <a:lnTo>
                    <a:pt x="4401" y="0"/>
                  </a:ln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 w="9525">
                  <a:moveTo>
                    <a:pt x="8919" y="0"/>
                  </a:moveTo>
                  <a:lnTo>
                    <a:pt x="8919"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6" name="object 1036"/>
            <p:cNvSpPr/>
            <p:nvPr/>
          </p:nvSpPr>
          <p:spPr>
            <a:xfrm>
              <a:off x="8300915" y="5542257"/>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7" name="object 1037"/>
            <p:cNvSpPr/>
            <p:nvPr/>
          </p:nvSpPr>
          <p:spPr>
            <a:xfrm>
              <a:off x="8300915" y="5546605"/>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path>
                <a:path w="8890">
                  <a:moveTo>
                    <a:pt x="4342" y="0"/>
                  </a:moveTo>
                  <a:lnTo>
                    <a:pt x="4342" y="0"/>
                  </a:ln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 w="8890">
                  <a:moveTo>
                    <a:pt x="8684" y="0"/>
                  </a:moveTo>
                  <a:lnTo>
                    <a:pt x="868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8" name="object 1038"/>
            <p:cNvSpPr/>
            <p:nvPr/>
          </p:nvSpPr>
          <p:spPr>
            <a:xfrm>
              <a:off x="8309600" y="5546605"/>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39" name="object 1039"/>
            <p:cNvSpPr/>
            <p:nvPr/>
          </p:nvSpPr>
          <p:spPr>
            <a:xfrm>
              <a:off x="8309600" y="5551094"/>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0" name="object 1040"/>
            <p:cNvSpPr/>
            <p:nvPr/>
          </p:nvSpPr>
          <p:spPr>
            <a:xfrm>
              <a:off x="8322861" y="5551094"/>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1" name="object 1041"/>
            <p:cNvSpPr/>
            <p:nvPr/>
          </p:nvSpPr>
          <p:spPr>
            <a:xfrm>
              <a:off x="8322861" y="5555442"/>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path>
                <a:path w="8890">
                  <a:moveTo>
                    <a:pt x="4401" y="0"/>
                  </a:moveTo>
                  <a:lnTo>
                    <a:pt x="4401" y="0"/>
                  </a:ln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 w="8890">
                  <a:moveTo>
                    <a:pt x="8743" y="0"/>
                  </a:moveTo>
                  <a:lnTo>
                    <a:pt x="874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2" name="object 1042"/>
            <p:cNvSpPr/>
            <p:nvPr/>
          </p:nvSpPr>
          <p:spPr>
            <a:xfrm>
              <a:off x="8331605" y="5555442"/>
              <a:ext cx="0" cy="5080"/>
            </a:xfrm>
            <a:custGeom>
              <a:avLst/>
              <a:gdLst/>
              <a:ahLst/>
              <a:cxnLst/>
              <a:rect l="l" t="t" r="r" b="b"/>
              <a:pathLst>
                <a:path h="5079">
                  <a:moveTo>
                    <a:pt x="-4438" y="2241"/>
                  </a:moveTo>
                  <a:lnTo>
                    <a:pt x="4438" y="2241"/>
                  </a:lnTo>
                </a:path>
              </a:pathLst>
            </a:custGeom>
            <a:ln w="4483">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3" name="object 1043"/>
            <p:cNvSpPr/>
            <p:nvPr/>
          </p:nvSpPr>
          <p:spPr>
            <a:xfrm>
              <a:off x="8331605" y="5559925"/>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path>
                <a:path w="13334">
                  <a:moveTo>
                    <a:pt x="4518" y="0"/>
                  </a:moveTo>
                  <a:lnTo>
                    <a:pt x="4518" y="0"/>
                  </a:ln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4" name="object 1044"/>
            <p:cNvSpPr/>
            <p:nvPr/>
          </p:nvSpPr>
          <p:spPr>
            <a:xfrm>
              <a:off x="8344867" y="555992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5" name="object 1045"/>
            <p:cNvSpPr/>
            <p:nvPr/>
          </p:nvSpPr>
          <p:spPr>
            <a:xfrm>
              <a:off x="8344867" y="5564273"/>
              <a:ext cx="8890" cy="0"/>
            </a:xfrm>
            <a:custGeom>
              <a:avLst/>
              <a:gdLst/>
              <a:ahLst/>
              <a:cxnLst/>
              <a:rect l="l" t="t" r="r" b="b"/>
              <a:pathLst>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path>
                <a:path w="8890">
                  <a:moveTo>
                    <a:pt x="0" y="0"/>
                  </a:moveTo>
                  <a:lnTo>
                    <a:pt x="0" y="0"/>
                  </a:ln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path>
                <a:path w="8890">
                  <a:moveTo>
                    <a:pt x="4459" y="0"/>
                  </a:moveTo>
                  <a:lnTo>
                    <a:pt x="4459" y="0"/>
                  </a:ln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 w="8890">
                  <a:moveTo>
                    <a:pt x="8860" y="0"/>
                  </a:moveTo>
                  <a:lnTo>
                    <a:pt x="8860"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6" name="object 1046"/>
            <p:cNvSpPr/>
            <p:nvPr/>
          </p:nvSpPr>
          <p:spPr>
            <a:xfrm>
              <a:off x="8353727" y="5564273"/>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7" name="object 1047"/>
            <p:cNvSpPr/>
            <p:nvPr/>
          </p:nvSpPr>
          <p:spPr>
            <a:xfrm>
              <a:off x="8353727" y="5568762"/>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8" name="object 1048"/>
            <p:cNvSpPr/>
            <p:nvPr/>
          </p:nvSpPr>
          <p:spPr>
            <a:xfrm>
              <a:off x="8366989" y="5568762"/>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49" name="object 1049"/>
            <p:cNvSpPr/>
            <p:nvPr/>
          </p:nvSpPr>
          <p:spPr>
            <a:xfrm>
              <a:off x="8366989" y="5573110"/>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path>
                <a:path w="13334">
                  <a:moveTo>
                    <a:pt x="8684" y="0"/>
                  </a:moveTo>
                  <a:lnTo>
                    <a:pt x="8684" y="0"/>
                  </a:ln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0" name="object 1050"/>
            <p:cNvSpPr/>
            <p:nvPr/>
          </p:nvSpPr>
          <p:spPr>
            <a:xfrm>
              <a:off x="8380192" y="5573110"/>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1" name="object 1051"/>
            <p:cNvSpPr/>
            <p:nvPr/>
          </p:nvSpPr>
          <p:spPr>
            <a:xfrm>
              <a:off x="8380192" y="5577458"/>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path>
                <a:path w="13334">
                  <a:moveTo>
                    <a:pt x="8743" y="0"/>
                  </a:moveTo>
                  <a:lnTo>
                    <a:pt x="8743" y="0"/>
                  </a:lnTo>
                  <a:lnTo>
                    <a:pt x="13144" y="0"/>
                  </a:lnTo>
                </a:path>
                <a:path w="13334">
                  <a:moveTo>
                    <a:pt x="13144" y="0"/>
                  </a:moveTo>
                  <a:lnTo>
                    <a:pt x="13144" y="0"/>
                  </a:lnTo>
                </a:path>
                <a:path w="13334">
                  <a:moveTo>
                    <a:pt x="13144" y="0"/>
                  </a:moveTo>
                  <a:lnTo>
                    <a:pt x="13144" y="0"/>
                  </a:lnTo>
                </a:path>
                <a:path w="13334">
                  <a:moveTo>
                    <a:pt x="13144" y="0"/>
                  </a:moveTo>
                  <a:lnTo>
                    <a:pt x="13144" y="0"/>
                  </a:lnTo>
                </a:path>
                <a:path w="13334">
                  <a:moveTo>
                    <a:pt x="13144" y="0"/>
                  </a:moveTo>
                  <a:lnTo>
                    <a:pt x="13144" y="0"/>
                  </a:lnTo>
                </a:path>
                <a:path w="13334">
                  <a:moveTo>
                    <a:pt x="13144" y="0"/>
                  </a:moveTo>
                  <a:lnTo>
                    <a:pt x="13144" y="0"/>
                  </a:lnTo>
                </a:path>
                <a:path w="13334">
                  <a:moveTo>
                    <a:pt x="13144" y="0"/>
                  </a:moveTo>
                  <a:lnTo>
                    <a:pt x="1314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2" name="object 1052"/>
            <p:cNvSpPr/>
            <p:nvPr/>
          </p:nvSpPr>
          <p:spPr>
            <a:xfrm>
              <a:off x="8393337" y="5577458"/>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3" name="object 1053"/>
            <p:cNvSpPr/>
            <p:nvPr/>
          </p:nvSpPr>
          <p:spPr>
            <a:xfrm>
              <a:off x="8393337" y="5581947"/>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path>
                <a:path w="13334">
                  <a:moveTo>
                    <a:pt x="4459" y="0"/>
                  </a:moveTo>
                  <a:lnTo>
                    <a:pt x="4459" y="0"/>
                  </a:ln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 w="13334">
                  <a:moveTo>
                    <a:pt x="13203" y="0"/>
                  </a:moveTo>
                  <a:lnTo>
                    <a:pt x="13203"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4" name="object 1054"/>
            <p:cNvSpPr/>
            <p:nvPr/>
          </p:nvSpPr>
          <p:spPr>
            <a:xfrm>
              <a:off x="8406540" y="5581947"/>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5" name="object 1055"/>
            <p:cNvSpPr/>
            <p:nvPr/>
          </p:nvSpPr>
          <p:spPr>
            <a:xfrm>
              <a:off x="8406540" y="5586290"/>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path>
                <a:path w="13334">
                  <a:moveTo>
                    <a:pt x="8919" y="0"/>
                  </a:moveTo>
                  <a:lnTo>
                    <a:pt x="8919"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6" name="object 1056"/>
            <p:cNvSpPr/>
            <p:nvPr/>
          </p:nvSpPr>
          <p:spPr>
            <a:xfrm>
              <a:off x="8419802" y="5586290"/>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7" name="object 1057"/>
            <p:cNvSpPr/>
            <p:nvPr/>
          </p:nvSpPr>
          <p:spPr>
            <a:xfrm>
              <a:off x="8419802" y="5590778"/>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8" name="object 1058"/>
            <p:cNvSpPr/>
            <p:nvPr/>
          </p:nvSpPr>
          <p:spPr>
            <a:xfrm>
              <a:off x="8437406" y="5590778"/>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59" name="object 1059"/>
            <p:cNvSpPr/>
            <p:nvPr/>
          </p:nvSpPr>
          <p:spPr>
            <a:xfrm>
              <a:off x="8437406" y="5595127"/>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path>
                <a:path w="13334">
                  <a:moveTo>
                    <a:pt x="4401" y="0"/>
                  </a:moveTo>
                  <a:lnTo>
                    <a:pt x="4401" y="0"/>
                  </a:ln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0" name="object 1060"/>
            <p:cNvSpPr/>
            <p:nvPr/>
          </p:nvSpPr>
          <p:spPr>
            <a:xfrm>
              <a:off x="8450668" y="5595127"/>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1" name="object 1061"/>
            <p:cNvSpPr/>
            <p:nvPr/>
          </p:nvSpPr>
          <p:spPr>
            <a:xfrm>
              <a:off x="8450668" y="5599615"/>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2" name="object 1062"/>
            <p:cNvSpPr/>
            <p:nvPr/>
          </p:nvSpPr>
          <p:spPr>
            <a:xfrm>
              <a:off x="8468272" y="5599615"/>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3" name="object 1063"/>
            <p:cNvSpPr/>
            <p:nvPr/>
          </p:nvSpPr>
          <p:spPr>
            <a:xfrm>
              <a:off x="8468272" y="5603964"/>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path>
                <a:path w="17779">
                  <a:moveTo>
                    <a:pt x="4342" y="0"/>
                  </a:moveTo>
                  <a:lnTo>
                    <a:pt x="4342"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4" name="object 1064"/>
            <p:cNvSpPr/>
            <p:nvPr/>
          </p:nvSpPr>
          <p:spPr>
            <a:xfrm>
              <a:off x="8485876" y="5603964"/>
              <a:ext cx="0" cy="4445"/>
            </a:xfrm>
            <a:custGeom>
              <a:avLst/>
              <a:gdLst/>
              <a:ahLst/>
              <a:cxnLst/>
              <a:rect l="l" t="t" r="r" b="b"/>
              <a:pathLst>
                <a:path h="4445">
                  <a:moveTo>
                    <a:pt x="-4438" y="2171"/>
                  </a:moveTo>
                  <a:lnTo>
                    <a:pt x="4438" y="2171"/>
                  </a:lnTo>
                </a:path>
              </a:pathLst>
            </a:custGeom>
            <a:ln w="4342">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5" name="object 1065"/>
            <p:cNvSpPr/>
            <p:nvPr/>
          </p:nvSpPr>
          <p:spPr>
            <a:xfrm>
              <a:off x="8485876" y="5608306"/>
              <a:ext cx="17780" cy="0"/>
            </a:xfrm>
            <a:custGeom>
              <a:avLst/>
              <a:gdLst/>
              <a:ahLst/>
              <a:cxnLst/>
              <a:rect l="l" t="t" r="r" b="b"/>
              <a:pathLst>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path>
                <a:path w="17779">
                  <a:moveTo>
                    <a:pt x="0" y="0"/>
                  </a:moveTo>
                  <a:lnTo>
                    <a:pt x="0" y="0"/>
                  </a:ln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path>
                <a:path w="17779">
                  <a:moveTo>
                    <a:pt x="4401" y="0"/>
                  </a:moveTo>
                  <a:lnTo>
                    <a:pt x="4401" y="0"/>
                  </a:ln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path>
                <a:path w="17779">
                  <a:moveTo>
                    <a:pt x="8860" y="0"/>
                  </a:moveTo>
                  <a:lnTo>
                    <a:pt x="8860" y="0"/>
                  </a:ln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path>
                <a:path w="17779">
                  <a:moveTo>
                    <a:pt x="13261" y="0"/>
                  </a:moveTo>
                  <a:lnTo>
                    <a:pt x="13261" y="0"/>
                  </a:ln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 w="17779">
                  <a:moveTo>
                    <a:pt x="17604" y="0"/>
                  </a:moveTo>
                  <a:lnTo>
                    <a:pt x="17604"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6" name="object 1066"/>
            <p:cNvSpPr/>
            <p:nvPr/>
          </p:nvSpPr>
          <p:spPr>
            <a:xfrm>
              <a:off x="8503480" y="5608306"/>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7" name="object 1067"/>
            <p:cNvSpPr/>
            <p:nvPr/>
          </p:nvSpPr>
          <p:spPr>
            <a:xfrm>
              <a:off x="8503480" y="5612795"/>
              <a:ext cx="40005" cy="4445"/>
            </a:xfrm>
            <a:custGeom>
              <a:avLst/>
              <a:gdLst/>
              <a:ahLst/>
              <a:cxnLst/>
              <a:rect l="l" t="t" r="r" b="b"/>
              <a:pathLst>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path>
                <a:path w="40004" h="4445">
                  <a:moveTo>
                    <a:pt x="0" y="0"/>
                  </a:moveTo>
                  <a:lnTo>
                    <a:pt x="0" y="0"/>
                  </a:ln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path>
                <a:path w="40004" h="4445">
                  <a:moveTo>
                    <a:pt x="4518" y="0"/>
                  </a:moveTo>
                  <a:lnTo>
                    <a:pt x="4518" y="0"/>
                  </a:ln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path>
                <a:path w="40004" h="4445">
                  <a:moveTo>
                    <a:pt x="8919" y="0"/>
                  </a:moveTo>
                  <a:lnTo>
                    <a:pt x="8919" y="0"/>
                  </a:ln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path>
                <a:path w="40004" h="4445">
                  <a:moveTo>
                    <a:pt x="13261" y="0"/>
                  </a:moveTo>
                  <a:lnTo>
                    <a:pt x="13261" y="0"/>
                  </a:ln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path>
                <a:path w="40004" h="4445">
                  <a:moveTo>
                    <a:pt x="17604" y="0"/>
                  </a:moveTo>
                  <a:lnTo>
                    <a:pt x="17604" y="0"/>
                  </a:ln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path>
                <a:path w="40004" h="4445">
                  <a:moveTo>
                    <a:pt x="22122" y="4348"/>
                  </a:moveTo>
                  <a:lnTo>
                    <a:pt x="22122" y="4348"/>
                  </a:ln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path>
                <a:path w="40004" h="4445">
                  <a:moveTo>
                    <a:pt x="26523" y="4348"/>
                  </a:moveTo>
                  <a:lnTo>
                    <a:pt x="26523" y="4348"/>
                  </a:ln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path>
                <a:path w="40004" h="4445">
                  <a:moveTo>
                    <a:pt x="30865" y="4348"/>
                  </a:moveTo>
                  <a:lnTo>
                    <a:pt x="30865" y="4348"/>
                  </a:ln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path>
                <a:path w="40004" h="4445">
                  <a:moveTo>
                    <a:pt x="35267" y="4348"/>
                  </a:moveTo>
                  <a:lnTo>
                    <a:pt x="35267" y="4348"/>
                  </a:ln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 w="40004" h="4445">
                  <a:moveTo>
                    <a:pt x="39726" y="4348"/>
                  </a:moveTo>
                  <a:lnTo>
                    <a:pt x="39726" y="4348"/>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8" name="object 1068"/>
            <p:cNvSpPr/>
            <p:nvPr/>
          </p:nvSpPr>
          <p:spPr>
            <a:xfrm>
              <a:off x="8543207" y="5617143"/>
              <a:ext cx="0" cy="5080"/>
            </a:xfrm>
            <a:custGeom>
              <a:avLst/>
              <a:gdLst/>
              <a:ahLst/>
              <a:cxnLst/>
              <a:rect l="l" t="t" r="r" b="b"/>
              <a:pathLst>
                <a:path h="5079">
                  <a:moveTo>
                    <a:pt x="-4438" y="2244"/>
                  </a:moveTo>
                  <a:lnTo>
                    <a:pt x="4438" y="2244"/>
                  </a:lnTo>
                </a:path>
              </a:pathLst>
            </a:custGeom>
            <a:ln w="448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69" name="object 1069"/>
            <p:cNvSpPr/>
            <p:nvPr/>
          </p:nvSpPr>
          <p:spPr>
            <a:xfrm>
              <a:off x="8543207" y="5621632"/>
              <a:ext cx="22225" cy="0"/>
            </a:xfrm>
            <a:custGeom>
              <a:avLst/>
              <a:gdLst/>
              <a:ahLst/>
              <a:cxnLst/>
              <a:rect l="l" t="t" r="r" b="b"/>
              <a:pathLst>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path>
                <a:path w="22225">
                  <a:moveTo>
                    <a:pt x="0" y="0"/>
                  </a:moveTo>
                  <a:lnTo>
                    <a:pt x="0" y="0"/>
                  </a:ln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path>
                <a:path w="22225">
                  <a:moveTo>
                    <a:pt x="4401" y="0"/>
                  </a:moveTo>
                  <a:lnTo>
                    <a:pt x="4401" y="0"/>
                  </a:ln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path>
                <a:path w="22225">
                  <a:moveTo>
                    <a:pt x="8743" y="0"/>
                  </a:moveTo>
                  <a:lnTo>
                    <a:pt x="8743" y="0"/>
                  </a:ln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path>
                <a:path w="22225">
                  <a:moveTo>
                    <a:pt x="13261" y="0"/>
                  </a:moveTo>
                  <a:lnTo>
                    <a:pt x="13261" y="0"/>
                  </a:ln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path>
                <a:path w="22225">
                  <a:moveTo>
                    <a:pt x="17604" y="0"/>
                  </a:moveTo>
                  <a:lnTo>
                    <a:pt x="17604" y="0"/>
                  </a:ln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 w="22225">
                  <a:moveTo>
                    <a:pt x="22005" y="0"/>
                  </a:moveTo>
                  <a:lnTo>
                    <a:pt x="22005"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0" name="object 1070"/>
            <p:cNvSpPr/>
            <p:nvPr/>
          </p:nvSpPr>
          <p:spPr>
            <a:xfrm>
              <a:off x="8565212" y="5621632"/>
              <a:ext cx="0" cy="4445"/>
            </a:xfrm>
            <a:custGeom>
              <a:avLst/>
              <a:gdLst/>
              <a:ahLst/>
              <a:cxnLst/>
              <a:rect l="l" t="t" r="r" b="b"/>
              <a:pathLst>
                <a:path h="4445">
                  <a:moveTo>
                    <a:pt x="-4438" y="2174"/>
                  </a:moveTo>
                  <a:lnTo>
                    <a:pt x="4438" y="2174"/>
                  </a:lnTo>
                </a:path>
              </a:pathLst>
            </a:custGeom>
            <a:ln w="4348">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1" name="object 1071"/>
            <p:cNvSpPr/>
            <p:nvPr/>
          </p:nvSpPr>
          <p:spPr>
            <a:xfrm>
              <a:off x="8565212" y="5625980"/>
              <a:ext cx="13335" cy="0"/>
            </a:xfrm>
            <a:custGeom>
              <a:avLst/>
              <a:gdLst/>
              <a:ahLst/>
              <a:cxnLst/>
              <a:rect l="l" t="t" r="r" b="b"/>
              <a:pathLst>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path>
                <a:path w="13334">
                  <a:moveTo>
                    <a:pt x="0" y="0"/>
                  </a:moveTo>
                  <a:lnTo>
                    <a:pt x="0" y="0"/>
                  </a:ln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path>
                <a:path w="13334">
                  <a:moveTo>
                    <a:pt x="4342" y="0"/>
                  </a:moveTo>
                  <a:lnTo>
                    <a:pt x="4342" y="0"/>
                  </a:ln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path>
                <a:path w="13334">
                  <a:moveTo>
                    <a:pt x="8860" y="0"/>
                  </a:moveTo>
                  <a:lnTo>
                    <a:pt x="8860" y="0"/>
                  </a:ln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 w="13334">
                  <a:moveTo>
                    <a:pt x="13261" y="0"/>
                  </a:moveTo>
                  <a:lnTo>
                    <a:pt x="1326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2" name="object 1072"/>
            <p:cNvSpPr/>
            <p:nvPr/>
          </p:nvSpPr>
          <p:spPr>
            <a:xfrm>
              <a:off x="6776117" y="5731854"/>
              <a:ext cx="22225" cy="22225"/>
            </a:xfrm>
            <a:custGeom>
              <a:avLst/>
              <a:gdLst/>
              <a:ahLst/>
              <a:cxnLst/>
              <a:rect l="l" t="t" r="r" b="b"/>
              <a:pathLst>
                <a:path w="22225" h="22225">
                  <a:moveTo>
                    <a:pt x="17610" y="0"/>
                  </a:moveTo>
                  <a:lnTo>
                    <a:pt x="4365" y="0"/>
                  </a:lnTo>
                  <a:lnTo>
                    <a:pt x="0" y="4348"/>
                  </a:lnTo>
                  <a:lnTo>
                    <a:pt x="0" y="8831"/>
                  </a:lnTo>
                  <a:lnTo>
                    <a:pt x="0" y="17527"/>
                  </a:lnTo>
                  <a:lnTo>
                    <a:pt x="4365" y="22016"/>
                  </a:lnTo>
                  <a:lnTo>
                    <a:pt x="17610" y="22016"/>
                  </a:lnTo>
                  <a:lnTo>
                    <a:pt x="21975" y="17527"/>
                  </a:lnTo>
                  <a:lnTo>
                    <a:pt x="21975" y="4348"/>
                  </a:lnTo>
                  <a:lnTo>
                    <a:pt x="1761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3" name="object 1073"/>
            <p:cNvSpPr/>
            <p:nvPr/>
          </p:nvSpPr>
          <p:spPr>
            <a:xfrm>
              <a:off x="6776117" y="5731854"/>
              <a:ext cx="22225" cy="22225"/>
            </a:xfrm>
            <a:custGeom>
              <a:avLst/>
              <a:gdLst/>
              <a:ahLst/>
              <a:cxnLst/>
              <a:rect l="l" t="t" r="r" b="b"/>
              <a:pathLst>
                <a:path w="22225" h="22225">
                  <a:moveTo>
                    <a:pt x="0" y="8831"/>
                  </a:moveTo>
                  <a:lnTo>
                    <a:pt x="0" y="17527"/>
                  </a:lnTo>
                  <a:lnTo>
                    <a:pt x="4365" y="22016"/>
                  </a:lnTo>
                  <a:lnTo>
                    <a:pt x="8731" y="22016"/>
                  </a:lnTo>
                  <a:lnTo>
                    <a:pt x="17610" y="22016"/>
                  </a:lnTo>
                  <a:lnTo>
                    <a:pt x="21975" y="17527"/>
                  </a:lnTo>
                  <a:lnTo>
                    <a:pt x="21975" y="8831"/>
                  </a:lnTo>
                  <a:lnTo>
                    <a:pt x="21975" y="4348"/>
                  </a:lnTo>
                  <a:lnTo>
                    <a:pt x="17610" y="0"/>
                  </a:lnTo>
                  <a:lnTo>
                    <a:pt x="8731" y="0"/>
                  </a:lnTo>
                  <a:lnTo>
                    <a:pt x="4365" y="0"/>
                  </a:lnTo>
                  <a:lnTo>
                    <a:pt x="0" y="4348"/>
                  </a:lnTo>
                  <a:lnTo>
                    <a:pt x="0" y="883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4" name="object 1074"/>
            <p:cNvSpPr/>
            <p:nvPr/>
          </p:nvSpPr>
          <p:spPr>
            <a:xfrm>
              <a:off x="7005212" y="5674495"/>
              <a:ext cx="22225" cy="22225"/>
            </a:xfrm>
            <a:custGeom>
              <a:avLst/>
              <a:gdLst/>
              <a:ahLst/>
              <a:cxnLst/>
              <a:rect l="l" t="t" r="r" b="b"/>
              <a:pathLst>
                <a:path w="22225" h="22225">
                  <a:moveTo>
                    <a:pt x="17639" y="0"/>
                  </a:moveTo>
                  <a:lnTo>
                    <a:pt x="4377" y="0"/>
                  </a:lnTo>
                  <a:lnTo>
                    <a:pt x="0" y="4348"/>
                  </a:lnTo>
                  <a:lnTo>
                    <a:pt x="0" y="8837"/>
                  </a:lnTo>
                  <a:lnTo>
                    <a:pt x="0" y="17674"/>
                  </a:lnTo>
                  <a:lnTo>
                    <a:pt x="4377" y="22016"/>
                  </a:lnTo>
                  <a:lnTo>
                    <a:pt x="17639" y="22016"/>
                  </a:lnTo>
                  <a:lnTo>
                    <a:pt x="21981" y="17674"/>
                  </a:lnTo>
                  <a:lnTo>
                    <a:pt x="21981" y="4348"/>
                  </a:lnTo>
                  <a:lnTo>
                    <a:pt x="17639"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5" name="object 1075"/>
            <p:cNvSpPr/>
            <p:nvPr/>
          </p:nvSpPr>
          <p:spPr>
            <a:xfrm>
              <a:off x="7005212" y="5674495"/>
              <a:ext cx="22225" cy="22225"/>
            </a:xfrm>
            <a:custGeom>
              <a:avLst/>
              <a:gdLst/>
              <a:ahLst/>
              <a:cxnLst/>
              <a:rect l="l" t="t" r="r" b="b"/>
              <a:pathLst>
                <a:path w="22225" h="22225">
                  <a:moveTo>
                    <a:pt x="0" y="8837"/>
                  </a:moveTo>
                  <a:lnTo>
                    <a:pt x="0" y="17674"/>
                  </a:lnTo>
                  <a:lnTo>
                    <a:pt x="4377" y="22016"/>
                  </a:lnTo>
                  <a:lnTo>
                    <a:pt x="8719" y="22016"/>
                  </a:lnTo>
                  <a:lnTo>
                    <a:pt x="17639" y="22016"/>
                  </a:lnTo>
                  <a:lnTo>
                    <a:pt x="21981" y="17674"/>
                  </a:lnTo>
                  <a:lnTo>
                    <a:pt x="21981" y="8837"/>
                  </a:lnTo>
                  <a:lnTo>
                    <a:pt x="21981" y="4348"/>
                  </a:lnTo>
                  <a:lnTo>
                    <a:pt x="17639" y="0"/>
                  </a:lnTo>
                  <a:lnTo>
                    <a:pt x="8719" y="0"/>
                  </a:lnTo>
                  <a:lnTo>
                    <a:pt x="4377" y="0"/>
                  </a:lnTo>
                  <a:lnTo>
                    <a:pt x="0" y="4348"/>
                  </a:lnTo>
                  <a:lnTo>
                    <a:pt x="0" y="8837"/>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6" name="object 1076"/>
            <p:cNvSpPr/>
            <p:nvPr/>
          </p:nvSpPr>
          <p:spPr>
            <a:xfrm>
              <a:off x="7022852" y="5630463"/>
              <a:ext cx="22225" cy="22225"/>
            </a:xfrm>
            <a:custGeom>
              <a:avLst/>
              <a:gdLst/>
              <a:ahLst/>
              <a:cxnLst/>
              <a:rect l="l" t="t" r="r" b="b"/>
              <a:pathLst>
                <a:path w="22225" h="22225">
                  <a:moveTo>
                    <a:pt x="17604" y="0"/>
                  </a:moveTo>
                  <a:lnTo>
                    <a:pt x="4342" y="0"/>
                  </a:lnTo>
                  <a:lnTo>
                    <a:pt x="0" y="4348"/>
                  </a:lnTo>
                  <a:lnTo>
                    <a:pt x="0" y="8837"/>
                  </a:lnTo>
                  <a:lnTo>
                    <a:pt x="0" y="17533"/>
                  </a:lnTo>
                  <a:lnTo>
                    <a:pt x="4342" y="22016"/>
                  </a:lnTo>
                  <a:lnTo>
                    <a:pt x="17604" y="22016"/>
                  </a:lnTo>
                  <a:lnTo>
                    <a:pt x="21946" y="17533"/>
                  </a:lnTo>
                  <a:lnTo>
                    <a:pt x="21946" y="434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7" name="object 1077"/>
            <p:cNvSpPr/>
            <p:nvPr/>
          </p:nvSpPr>
          <p:spPr>
            <a:xfrm>
              <a:off x="7022852" y="5630463"/>
              <a:ext cx="22225" cy="22225"/>
            </a:xfrm>
            <a:custGeom>
              <a:avLst/>
              <a:gdLst/>
              <a:ahLst/>
              <a:cxnLst/>
              <a:rect l="l" t="t" r="r" b="b"/>
              <a:pathLst>
                <a:path w="22225" h="22225">
                  <a:moveTo>
                    <a:pt x="0" y="8837"/>
                  </a:moveTo>
                  <a:lnTo>
                    <a:pt x="0" y="17533"/>
                  </a:lnTo>
                  <a:lnTo>
                    <a:pt x="4342" y="22016"/>
                  </a:lnTo>
                  <a:lnTo>
                    <a:pt x="8860" y="22016"/>
                  </a:lnTo>
                  <a:lnTo>
                    <a:pt x="17604" y="22016"/>
                  </a:lnTo>
                  <a:lnTo>
                    <a:pt x="21946" y="17533"/>
                  </a:lnTo>
                  <a:lnTo>
                    <a:pt x="21946" y="8837"/>
                  </a:lnTo>
                  <a:lnTo>
                    <a:pt x="21946" y="4348"/>
                  </a:lnTo>
                  <a:lnTo>
                    <a:pt x="17604" y="0"/>
                  </a:lnTo>
                  <a:lnTo>
                    <a:pt x="8860" y="0"/>
                  </a:lnTo>
                  <a:lnTo>
                    <a:pt x="4342" y="0"/>
                  </a:lnTo>
                  <a:lnTo>
                    <a:pt x="0" y="4348"/>
                  </a:lnTo>
                  <a:lnTo>
                    <a:pt x="0" y="8837"/>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8" name="object 1078"/>
            <p:cNvSpPr/>
            <p:nvPr/>
          </p:nvSpPr>
          <p:spPr>
            <a:xfrm>
              <a:off x="7044798" y="5603964"/>
              <a:ext cx="22225" cy="22225"/>
            </a:xfrm>
            <a:custGeom>
              <a:avLst/>
              <a:gdLst/>
              <a:ahLst/>
              <a:cxnLst/>
              <a:rect l="l" t="t" r="r" b="b"/>
              <a:pathLst>
                <a:path w="22225" h="22225">
                  <a:moveTo>
                    <a:pt x="17780" y="0"/>
                  </a:moveTo>
                  <a:lnTo>
                    <a:pt x="4518" y="0"/>
                  </a:lnTo>
                  <a:lnTo>
                    <a:pt x="0" y="4342"/>
                  </a:lnTo>
                  <a:lnTo>
                    <a:pt x="0" y="8831"/>
                  </a:lnTo>
                  <a:lnTo>
                    <a:pt x="0" y="17668"/>
                  </a:lnTo>
                  <a:lnTo>
                    <a:pt x="4518" y="22016"/>
                  </a:lnTo>
                  <a:lnTo>
                    <a:pt x="17780" y="22016"/>
                  </a:lnTo>
                  <a:lnTo>
                    <a:pt x="22122" y="17668"/>
                  </a:lnTo>
                  <a:lnTo>
                    <a:pt x="22122" y="4342"/>
                  </a:lnTo>
                  <a:lnTo>
                    <a:pt x="1778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79" name="object 1079"/>
            <p:cNvSpPr/>
            <p:nvPr/>
          </p:nvSpPr>
          <p:spPr>
            <a:xfrm>
              <a:off x="7044798" y="5603964"/>
              <a:ext cx="22225" cy="22225"/>
            </a:xfrm>
            <a:custGeom>
              <a:avLst/>
              <a:gdLst/>
              <a:ahLst/>
              <a:cxnLst/>
              <a:rect l="l" t="t" r="r" b="b"/>
              <a:pathLst>
                <a:path w="22225" h="22225">
                  <a:moveTo>
                    <a:pt x="0" y="8831"/>
                  </a:moveTo>
                  <a:lnTo>
                    <a:pt x="0" y="17668"/>
                  </a:lnTo>
                  <a:lnTo>
                    <a:pt x="4518" y="22016"/>
                  </a:lnTo>
                  <a:lnTo>
                    <a:pt x="8860" y="22016"/>
                  </a:lnTo>
                  <a:lnTo>
                    <a:pt x="17780" y="22016"/>
                  </a:lnTo>
                  <a:lnTo>
                    <a:pt x="22122" y="17668"/>
                  </a:lnTo>
                  <a:lnTo>
                    <a:pt x="22122" y="8831"/>
                  </a:lnTo>
                  <a:lnTo>
                    <a:pt x="22122" y="4342"/>
                  </a:lnTo>
                  <a:lnTo>
                    <a:pt x="17780" y="0"/>
                  </a:lnTo>
                  <a:lnTo>
                    <a:pt x="8860" y="0"/>
                  </a:lnTo>
                  <a:lnTo>
                    <a:pt x="4518" y="0"/>
                  </a:lnTo>
                  <a:lnTo>
                    <a:pt x="0" y="4342"/>
                  </a:lnTo>
                  <a:lnTo>
                    <a:pt x="0" y="883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0" name="object 1080"/>
            <p:cNvSpPr/>
            <p:nvPr/>
          </p:nvSpPr>
          <p:spPr>
            <a:xfrm>
              <a:off x="7062578" y="5595127"/>
              <a:ext cx="22225" cy="22225"/>
            </a:xfrm>
            <a:custGeom>
              <a:avLst/>
              <a:gdLst/>
              <a:ahLst/>
              <a:cxnLst/>
              <a:rect l="l" t="t" r="r" b="b"/>
              <a:pathLst>
                <a:path w="22225" h="22225">
                  <a:moveTo>
                    <a:pt x="17604" y="0"/>
                  </a:moveTo>
                  <a:lnTo>
                    <a:pt x="4342" y="0"/>
                  </a:lnTo>
                  <a:lnTo>
                    <a:pt x="0" y="4488"/>
                  </a:lnTo>
                  <a:lnTo>
                    <a:pt x="0" y="8837"/>
                  </a:lnTo>
                  <a:lnTo>
                    <a:pt x="0" y="17668"/>
                  </a:lnTo>
                  <a:lnTo>
                    <a:pt x="4342" y="22016"/>
                  </a:lnTo>
                  <a:lnTo>
                    <a:pt x="17604" y="22016"/>
                  </a:lnTo>
                  <a:lnTo>
                    <a:pt x="21946" y="17668"/>
                  </a:lnTo>
                  <a:lnTo>
                    <a:pt x="21946" y="448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1" name="object 1081"/>
            <p:cNvSpPr/>
            <p:nvPr/>
          </p:nvSpPr>
          <p:spPr>
            <a:xfrm>
              <a:off x="7062578" y="5595127"/>
              <a:ext cx="22225" cy="22225"/>
            </a:xfrm>
            <a:custGeom>
              <a:avLst/>
              <a:gdLst/>
              <a:ahLst/>
              <a:cxnLst/>
              <a:rect l="l" t="t" r="r" b="b"/>
              <a:pathLst>
                <a:path w="22225" h="22225">
                  <a:moveTo>
                    <a:pt x="0" y="8837"/>
                  </a:moveTo>
                  <a:lnTo>
                    <a:pt x="0" y="17668"/>
                  </a:lnTo>
                  <a:lnTo>
                    <a:pt x="4342" y="22016"/>
                  </a:lnTo>
                  <a:lnTo>
                    <a:pt x="8684" y="22016"/>
                  </a:lnTo>
                  <a:lnTo>
                    <a:pt x="17604" y="22016"/>
                  </a:lnTo>
                  <a:lnTo>
                    <a:pt x="21946" y="17668"/>
                  </a:lnTo>
                  <a:lnTo>
                    <a:pt x="21946" y="8837"/>
                  </a:lnTo>
                  <a:lnTo>
                    <a:pt x="21946" y="4488"/>
                  </a:lnTo>
                  <a:lnTo>
                    <a:pt x="17604" y="0"/>
                  </a:lnTo>
                  <a:lnTo>
                    <a:pt x="8684" y="0"/>
                  </a:lnTo>
                  <a:lnTo>
                    <a:pt x="4342" y="0"/>
                  </a:lnTo>
                  <a:lnTo>
                    <a:pt x="0" y="4488"/>
                  </a:lnTo>
                  <a:lnTo>
                    <a:pt x="0" y="8837"/>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2" name="object 1082"/>
            <p:cNvSpPr/>
            <p:nvPr/>
          </p:nvSpPr>
          <p:spPr>
            <a:xfrm>
              <a:off x="7084525" y="5493724"/>
              <a:ext cx="22225" cy="22225"/>
            </a:xfrm>
            <a:custGeom>
              <a:avLst/>
              <a:gdLst/>
              <a:ahLst/>
              <a:cxnLst/>
              <a:rect l="l" t="t" r="r" b="b"/>
              <a:pathLst>
                <a:path w="22225" h="22225">
                  <a:moveTo>
                    <a:pt x="17604" y="0"/>
                  </a:moveTo>
                  <a:lnTo>
                    <a:pt x="4401" y="0"/>
                  </a:lnTo>
                  <a:lnTo>
                    <a:pt x="0" y="4518"/>
                  </a:lnTo>
                  <a:lnTo>
                    <a:pt x="0" y="8860"/>
                  </a:lnTo>
                  <a:lnTo>
                    <a:pt x="0" y="17685"/>
                  </a:lnTo>
                  <a:lnTo>
                    <a:pt x="4401" y="22028"/>
                  </a:lnTo>
                  <a:lnTo>
                    <a:pt x="17604" y="22028"/>
                  </a:lnTo>
                  <a:lnTo>
                    <a:pt x="22005" y="17685"/>
                  </a:lnTo>
                  <a:lnTo>
                    <a:pt x="22005"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3" name="object 1083"/>
            <p:cNvSpPr/>
            <p:nvPr/>
          </p:nvSpPr>
          <p:spPr>
            <a:xfrm>
              <a:off x="7084525" y="5493724"/>
              <a:ext cx="22225" cy="22225"/>
            </a:xfrm>
            <a:custGeom>
              <a:avLst/>
              <a:gdLst/>
              <a:ahLst/>
              <a:cxnLst/>
              <a:rect l="l" t="t" r="r" b="b"/>
              <a:pathLst>
                <a:path w="22225" h="22225">
                  <a:moveTo>
                    <a:pt x="0" y="8860"/>
                  </a:moveTo>
                  <a:lnTo>
                    <a:pt x="0" y="17685"/>
                  </a:lnTo>
                  <a:lnTo>
                    <a:pt x="4401" y="22028"/>
                  </a:lnTo>
                  <a:lnTo>
                    <a:pt x="8743" y="22028"/>
                  </a:lnTo>
                  <a:lnTo>
                    <a:pt x="17604" y="22028"/>
                  </a:lnTo>
                  <a:lnTo>
                    <a:pt x="22005" y="17685"/>
                  </a:lnTo>
                  <a:lnTo>
                    <a:pt x="22005" y="8860"/>
                  </a:lnTo>
                  <a:lnTo>
                    <a:pt x="22005" y="4518"/>
                  </a:lnTo>
                  <a:lnTo>
                    <a:pt x="17604" y="0"/>
                  </a:lnTo>
                  <a:lnTo>
                    <a:pt x="8743" y="0"/>
                  </a:lnTo>
                  <a:lnTo>
                    <a:pt x="4401"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4" name="object 1084"/>
            <p:cNvSpPr/>
            <p:nvPr/>
          </p:nvSpPr>
          <p:spPr>
            <a:xfrm>
              <a:off x="7102129" y="5454057"/>
              <a:ext cx="22225" cy="22225"/>
            </a:xfrm>
            <a:custGeom>
              <a:avLst/>
              <a:gdLst/>
              <a:ahLst/>
              <a:cxnLst/>
              <a:rect l="l" t="t" r="r" b="b"/>
              <a:pathLst>
                <a:path w="22225" h="22225">
                  <a:moveTo>
                    <a:pt x="17604" y="0"/>
                  </a:moveTo>
                  <a:lnTo>
                    <a:pt x="4401" y="0"/>
                  </a:lnTo>
                  <a:lnTo>
                    <a:pt x="0" y="4459"/>
                  </a:lnTo>
                  <a:lnTo>
                    <a:pt x="0" y="8801"/>
                  </a:lnTo>
                  <a:lnTo>
                    <a:pt x="0" y="17662"/>
                  </a:lnTo>
                  <a:lnTo>
                    <a:pt x="4401" y="22004"/>
                  </a:lnTo>
                  <a:lnTo>
                    <a:pt x="17604" y="22004"/>
                  </a:lnTo>
                  <a:lnTo>
                    <a:pt x="22005" y="17662"/>
                  </a:lnTo>
                  <a:lnTo>
                    <a:pt x="22005"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5" name="object 1085"/>
            <p:cNvSpPr/>
            <p:nvPr/>
          </p:nvSpPr>
          <p:spPr>
            <a:xfrm>
              <a:off x="7102129" y="5454057"/>
              <a:ext cx="22225" cy="22225"/>
            </a:xfrm>
            <a:custGeom>
              <a:avLst/>
              <a:gdLst/>
              <a:ahLst/>
              <a:cxnLst/>
              <a:rect l="l" t="t" r="r" b="b"/>
              <a:pathLst>
                <a:path w="22225" h="22225">
                  <a:moveTo>
                    <a:pt x="0" y="8801"/>
                  </a:moveTo>
                  <a:lnTo>
                    <a:pt x="0" y="17662"/>
                  </a:lnTo>
                  <a:lnTo>
                    <a:pt x="4401" y="22004"/>
                  </a:lnTo>
                  <a:lnTo>
                    <a:pt x="8919" y="22004"/>
                  </a:lnTo>
                  <a:lnTo>
                    <a:pt x="17604" y="22004"/>
                  </a:lnTo>
                  <a:lnTo>
                    <a:pt x="22005" y="17662"/>
                  </a:lnTo>
                  <a:lnTo>
                    <a:pt x="22005" y="8801"/>
                  </a:lnTo>
                  <a:lnTo>
                    <a:pt x="22005" y="4459"/>
                  </a:lnTo>
                  <a:lnTo>
                    <a:pt x="17604" y="0"/>
                  </a:lnTo>
                  <a:lnTo>
                    <a:pt x="8919" y="0"/>
                  </a:lnTo>
                  <a:lnTo>
                    <a:pt x="4401"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6" name="object 1086"/>
            <p:cNvSpPr/>
            <p:nvPr/>
          </p:nvSpPr>
          <p:spPr>
            <a:xfrm>
              <a:off x="7124134" y="5405647"/>
              <a:ext cx="22225" cy="22225"/>
            </a:xfrm>
            <a:custGeom>
              <a:avLst/>
              <a:gdLst/>
              <a:ahLst/>
              <a:cxnLst/>
              <a:rect l="l" t="t" r="r" b="b"/>
              <a:pathLst>
                <a:path w="22225" h="22225">
                  <a:moveTo>
                    <a:pt x="17721" y="0"/>
                  </a:moveTo>
                  <a:lnTo>
                    <a:pt x="4518" y="0"/>
                  </a:lnTo>
                  <a:lnTo>
                    <a:pt x="0" y="4400"/>
                  </a:lnTo>
                  <a:lnTo>
                    <a:pt x="0" y="8743"/>
                  </a:lnTo>
                  <a:lnTo>
                    <a:pt x="0" y="17544"/>
                  </a:lnTo>
                  <a:lnTo>
                    <a:pt x="4518" y="22063"/>
                  </a:lnTo>
                  <a:lnTo>
                    <a:pt x="17721" y="22063"/>
                  </a:lnTo>
                  <a:lnTo>
                    <a:pt x="22122" y="17544"/>
                  </a:lnTo>
                  <a:lnTo>
                    <a:pt x="22122" y="4400"/>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7" name="object 1087"/>
            <p:cNvSpPr/>
            <p:nvPr/>
          </p:nvSpPr>
          <p:spPr>
            <a:xfrm>
              <a:off x="7124134" y="5405647"/>
              <a:ext cx="22225" cy="22225"/>
            </a:xfrm>
            <a:custGeom>
              <a:avLst/>
              <a:gdLst/>
              <a:ahLst/>
              <a:cxnLst/>
              <a:rect l="l" t="t" r="r" b="b"/>
              <a:pathLst>
                <a:path w="22225" h="22225">
                  <a:moveTo>
                    <a:pt x="0" y="8743"/>
                  </a:moveTo>
                  <a:lnTo>
                    <a:pt x="0" y="17544"/>
                  </a:lnTo>
                  <a:lnTo>
                    <a:pt x="4518" y="22063"/>
                  </a:lnTo>
                  <a:lnTo>
                    <a:pt x="8860" y="22063"/>
                  </a:lnTo>
                  <a:lnTo>
                    <a:pt x="17721" y="22063"/>
                  </a:lnTo>
                  <a:lnTo>
                    <a:pt x="22122" y="17544"/>
                  </a:lnTo>
                  <a:lnTo>
                    <a:pt x="22122" y="8743"/>
                  </a:lnTo>
                  <a:lnTo>
                    <a:pt x="22122" y="4400"/>
                  </a:lnTo>
                  <a:lnTo>
                    <a:pt x="17721" y="0"/>
                  </a:lnTo>
                  <a:lnTo>
                    <a:pt x="8860" y="0"/>
                  </a:lnTo>
                  <a:lnTo>
                    <a:pt x="4518" y="0"/>
                  </a:lnTo>
                  <a:lnTo>
                    <a:pt x="0" y="4400"/>
                  </a:lnTo>
                  <a:lnTo>
                    <a:pt x="0" y="8743"/>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8" name="object 1088"/>
            <p:cNvSpPr/>
            <p:nvPr/>
          </p:nvSpPr>
          <p:spPr>
            <a:xfrm>
              <a:off x="7141856" y="5335115"/>
              <a:ext cx="22225" cy="22225"/>
            </a:xfrm>
            <a:custGeom>
              <a:avLst/>
              <a:gdLst/>
              <a:ahLst/>
              <a:cxnLst/>
              <a:rect l="l" t="t" r="r" b="b"/>
              <a:pathLst>
                <a:path w="22225" h="22225">
                  <a:moveTo>
                    <a:pt x="17662" y="0"/>
                  </a:moveTo>
                  <a:lnTo>
                    <a:pt x="4401" y="0"/>
                  </a:lnTo>
                  <a:lnTo>
                    <a:pt x="0" y="4342"/>
                  </a:lnTo>
                  <a:lnTo>
                    <a:pt x="0" y="8743"/>
                  </a:lnTo>
                  <a:lnTo>
                    <a:pt x="0" y="17544"/>
                  </a:lnTo>
                  <a:lnTo>
                    <a:pt x="4401" y="22063"/>
                  </a:lnTo>
                  <a:lnTo>
                    <a:pt x="17662" y="22063"/>
                  </a:lnTo>
                  <a:lnTo>
                    <a:pt x="22005" y="17544"/>
                  </a:lnTo>
                  <a:lnTo>
                    <a:pt x="22005"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89" name="object 1089"/>
            <p:cNvSpPr/>
            <p:nvPr/>
          </p:nvSpPr>
          <p:spPr>
            <a:xfrm>
              <a:off x="7141856" y="5335115"/>
              <a:ext cx="22225" cy="22225"/>
            </a:xfrm>
            <a:custGeom>
              <a:avLst/>
              <a:gdLst/>
              <a:ahLst/>
              <a:cxnLst/>
              <a:rect l="l" t="t" r="r" b="b"/>
              <a:pathLst>
                <a:path w="22225" h="22225">
                  <a:moveTo>
                    <a:pt x="0" y="8743"/>
                  </a:moveTo>
                  <a:lnTo>
                    <a:pt x="0" y="17544"/>
                  </a:lnTo>
                  <a:lnTo>
                    <a:pt x="4401" y="22063"/>
                  </a:lnTo>
                  <a:lnTo>
                    <a:pt x="8743" y="22063"/>
                  </a:lnTo>
                  <a:lnTo>
                    <a:pt x="17662" y="22063"/>
                  </a:lnTo>
                  <a:lnTo>
                    <a:pt x="22005" y="17544"/>
                  </a:lnTo>
                  <a:lnTo>
                    <a:pt x="22005" y="8743"/>
                  </a:lnTo>
                  <a:lnTo>
                    <a:pt x="22005" y="4342"/>
                  </a:lnTo>
                  <a:lnTo>
                    <a:pt x="17662" y="0"/>
                  </a:lnTo>
                  <a:lnTo>
                    <a:pt x="8743" y="0"/>
                  </a:lnTo>
                  <a:lnTo>
                    <a:pt x="4401" y="0"/>
                  </a:lnTo>
                  <a:lnTo>
                    <a:pt x="0" y="4342"/>
                  </a:lnTo>
                  <a:lnTo>
                    <a:pt x="0" y="8743"/>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0" name="object 1090"/>
            <p:cNvSpPr/>
            <p:nvPr/>
          </p:nvSpPr>
          <p:spPr>
            <a:xfrm>
              <a:off x="7163861" y="5282128"/>
              <a:ext cx="22225" cy="22225"/>
            </a:xfrm>
            <a:custGeom>
              <a:avLst/>
              <a:gdLst/>
              <a:ahLst/>
              <a:cxnLst/>
              <a:rect l="l" t="t" r="r" b="b"/>
              <a:pathLst>
                <a:path w="22225" h="22225">
                  <a:moveTo>
                    <a:pt x="17604" y="0"/>
                  </a:moveTo>
                  <a:lnTo>
                    <a:pt x="4342" y="0"/>
                  </a:lnTo>
                  <a:lnTo>
                    <a:pt x="0" y="4459"/>
                  </a:lnTo>
                  <a:lnTo>
                    <a:pt x="0" y="8860"/>
                  </a:lnTo>
                  <a:lnTo>
                    <a:pt x="0" y="17662"/>
                  </a:lnTo>
                  <a:lnTo>
                    <a:pt x="4342" y="22180"/>
                  </a:lnTo>
                  <a:lnTo>
                    <a:pt x="17604" y="22180"/>
                  </a:lnTo>
                  <a:lnTo>
                    <a:pt x="22005" y="17662"/>
                  </a:lnTo>
                  <a:lnTo>
                    <a:pt x="22005"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1" name="object 1091"/>
            <p:cNvSpPr/>
            <p:nvPr/>
          </p:nvSpPr>
          <p:spPr>
            <a:xfrm>
              <a:off x="7163861" y="5282128"/>
              <a:ext cx="22225" cy="22225"/>
            </a:xfrm>
            <a:custGeom>
              <a:avLst/>
              <a:gdLst/>
              <a:ahLst/>
              <a:cxnLst/>
              <a:rect l="l" t="t" r="r" b="b"/>
              <a:pathLst>
                <a:path w="22225" h="22225">
                  <a:moveTo>
                    <a:pt x="0" y="8860"/>
                  </a:moveTo>
                  <a:lnTo>
                    <a:pt x="0" y="17662"/>
                  </a:lnTo>
                  <a:lnTo>
                    <a:pt x="4342" y="22180"/>
                  </a:lnTo>
                  <a:lnTo>
                    <a:pt x="8743" y="22180"/>
                  </a:lnTo>
                  <a:lnTo>
                    <a:pt x="17604" y="22180"/>
                  </a:lnTo>
                  <a:lnTo>
                    <a:pt x="22005" y="17662"/>
                  </a:lnTo>
                  <a:lnTo>
                    <a:pt x="22005" y="8860"/>
                  </a:lnTo>
                  <a:lnTo>
                    <a:pt x="22005" y="4459"/>
                  </a:lnTo>
                  <a:lnTo>
                    <a:pt x="17604" y="0"/>
                  </a:lnTo>
                  <a:lnTo>
                    <a:pt x="8743" y="0"/>
                  </a:lnTo>
                  <a:lnTo>
                    <a:pt x="4342" y="0"/>
                  </a:lnTo>
                  <a:lnTo>
                    <a:pt x="0" y="4459"/>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2" name="object 1092"/>
            <p:cNvSpPr/>
            <p:nvPr/>
          </p:nvSpPr>
          <p:spPr>
            <a:xfrm>
              <a:off x="7181465" y="5233718"/>
              <a:ext cx="22225" cy="22225"/>
            </a:xfrm>
            <a:custGeom>
              <a:avLst/>
              <a:gdLst/>
              <a:ahLst/>
              <a:cxnLst/>
              <a:rect l="l" t="t" r="r" b="b"/>
              <a:pathLst>
                <a:path w="22225" h="22225">
                  <a:moveTo>
                    <a:pt x="17604" y="0"/>
                  </a:moveTo>
                  <a:lnTo>
                    <a:pt x="4401" y="0"/>
                  </a:lnTo>
                  <a:lnTo>
                    <a:pt x="0" y="4400"/>
                  </a:lnTo>
                  <a:lnTo>
                    <a:pt x="0" y="8743"/>
                  </a:lnTo>
                  <a:lnTo>
                    <a:pt x="0" y="17544"/>
                  </a:lnTo>
                  <a:lnTo>
                    <a:pt x="4401" y="22063"/>
                  </a:lnTo>
                  <a:lnTo>
                    <a:pt x="17604" y="22063"/>
                  </a:lnTo>
                  <a:lnTo>
                    <a:pt x="22005" y="17544"/>
                  </a:lnTo>
                  <a:lnTo>
                    <a:pt x="22005" y="4400"/>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3" name="object 1093"/>
            <p:cNvSpPr/>
            <p:nvPr/>
          </p:nvSpPr>
          <p:spPr>
            <a:xfrm>
              <a:off x="7181465" y="5233718"/>
              <a:ext cx="22225" cy="22225"/>
            </a:xfrm>
            <a:custGeom>
              <a:avLst/>
              <a:gdLst/>
              <a:ahLst/>
              <a:cxnLst/>
              <a:rect l="l" t="t" r="r" b="b"/>
              <a:pathLst>
                <a:path w="22225" h="22225">
                  <a:moveTo>
                    <a:pt x="0" y="8743"/>
                  </a:moveTo>
                  <a:lnTo>
                    <a:pt x="0" y="17544"/>
                  </a:lnTo>
                  <a:lnTo>
                    <a:pt x="4401" y="22063"/>
                  </a:lnTo>
                  <a:lnTo>
                    <a:pt x="8860" y="22063"/>
                  </a:lnTo>
                  <a:lnTo>
                    <a:pt x="17604" y="22063"/>
                  </a:lnTo>
                  <a:lnTo>
                    <a:pt x="22005" y="17544"/>
                  </a:lnTo>
                  <a:lnTo>
                    <a:pt x="22005" y="8743"/>
                  </a:lnTo>
                  <a:lnTo>
                    <a:pt x="22005" y="4400"/>
                  </a:lnTo>
                  <a:lnTo>
                    <a:pt x="17604" y="0"/>
                  </a:lnTo>
                  <a:lnTo>
                    <a:pt x="8860" y="0"/>
                  </a:lnTo>
                  <a:lnTo>
                    <a:pt x="4401" y="0"/>
                  </a:lnTo>
                  <a:lnTo>
                    <a:pt x="0" y="4400"/>
                  </a:lnTo>
                  <a:lnTo>
                    <a:pt x="0" y="8743"/>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4" name="object 1094"/>
            <p:cNvSpPr/>
            <p:nvPr/>
          </p:nvSpPr>
          <p:spPr>
            <a:xfrm>
              <a:off x="7203470" y="5114717"/>
              <a:ext cx="22225" cy="22225"/>
            </a:xfrm>
            <a:custGeom>
              <a:avLst/>
              <a:gdLst/>
              <a:ahLst/>
              <a:cxnLst/>
              <a:rect l="l" t="t" r="r" b="b"/>
              <a:pathLst>
                <a:path w="22225" h="22225">
                  <a:moveTo>
                    <a:pt x="17721" y="0"/>
                  </a:moveTo>
                  <a:lnTo>
                    <a:pt x="4518" y="0"/>
                  </a:lnTo>
                  <a:lnTo>
                    <a:pt x="0" y="4342"/>
                  </a:lnTo>
                  <a:lnTo>
                    <a:pt x="0" y="8801"/>
                  </a:lnTo>
                  <a:lnTo>
                    <a:pt x="0" y="17662"/>
                  </a:lnTo>
                  <a:lnTo>
                    <a:pt x="4518" y="22004"/>
                  </a:lnTo>
                  <a:lnTo>
                    <a:pt x="17721" y="22004"/>
                  </a:lnTo>
                  <a:lnTo>
                    <a:pt x="22122" y="17662"/>
                  </a:lnTo>
                  <a:lnTo>
                    <a:pt x="22122" y="4342"/>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5" name="object 1095"/>
            <p:cNvSpPr/>
            <p:nvPr/>
          </p:nvSpPr>
          <p:spPr>
            <a:xfrm>
              <a:off x="7203470" y="5114717"/>
              <a:ext cx="22225" cy="22225"/>
            </a:xfrm>
            <a:custGeom>
              <a:avLst/>
              <a:gdLst/>
              <a:ahLst/>
              <a:cxnLst/>
              <a:rect l="l" t="t" r="r" b="b"/>
              <a:pathLst>
                <a:path w="22225" h="22225">
                  <a:moveTo>
                    <a:pt x="0" y="8801"/>
                  </a:moveTo>
                  <a:lnTo>
                    <a:pt x="0" y="17662"/>
                  </a:lnTo>
                  <a:lnTo>
                    <a:pt x="4518" y="22004"/>
                  </a:lnTo>
                  <a:lnTo>
                    <a:pt x="8860" y="22004"/>
                  </a:lnTo>
                  <a:lnTo>
                    <a:pt x="17721" y="22004"/>
                  </a:lnTo>
                  <a:lnTo>
                    <a:pt x="22122" y="17662"/>
                  </a:lnTo>
                  <a:lnTo>
                    <a:pt x="22122" y="8801"/>
                  </a:lnTo>
                  <a:lnTo>
                    <a:pt x="22122" y="4342"/>
                  </a:lnTo>
                  <a:lnTo>
                    <a:pt x="17721" y="0"/>
                  </a:lnTo>
                  <a:lnTo>
                    <a:pt x="8860" y="0"/>
                  </a:lnTo>
                  <a:lnTo>
                    <a:pt x="4518"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6" name="object 1096"/>
            <p:cNvSpPr/>
            <p:nvPr/>
          </p:nvSpPr>
          <p:spPr>
            <a:xfrm>
              <a:off x="7221192" y="5017663"/>
              <a:ext cx="22225" cy="22225"/>
            </a:xfrm>
            <a:custGeom>
              <a:avLst/>
              <a:gdLst/>
              <a:ahLst/>
              <a:cxnLst/>
              <a:rect l="l" t="t" r="r" b="b"/>
              <a:pathLst>
                <a:path w="22225" h="22225">
                  <a:moveTo>
                    <a:pt x="17604" y="0"/>
                  </a:moveTo>
                  <a:lnTo>
                    <a:pt x="4401" y="0"/>
                  </a:lnTo>
                  <a:lnTo>
                    <a:pt x="0" y="4459"/>
                  </a:lnTo>
                  <a:lnTo>
                    <a:pt x="0" y="8801"/>
                  </a:lnTo>
                  <a:lnTo>
                    <a:pt x="0" y="17662"/>
                  </a:lnTo>
                  <a:lnTo>
                    <a:pt x="4401" y="22004"/>
                  </a:lnTo>
                  <a:lnTo>
                    <a:pt x="17604" y="22004"/>
                  </a:lnTo>
                  <a:lnTo>
                    <a:pt x="22005" y="17662"/>
                  </a:lnTo>
                  <a:lnTo>
                    <a:pt x="22005"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7" name="object 1097"/>
            <p:cNvSpPr/>
            <p:nvPr/>
          </p:nvSpPr>
          <p:spPr>
            <a:xfrm>
              <a:off x="7221192" y="5017663"/>
              <a:ext cx="22225" cy="22225"/>
            </a:xfrm>
            <a:custGeom>
              <a:avLst/>
              <a:gdLst/>
              <a:ahLst/>
              <a:cxnLst/>
              <a:rect l="l" t="t" r="r" b="b"/>
              <a:pathLst>
                <a:path w="22225" h="22225">
                  <a:moveTo>
                    <a:pt x="0" y="8801"/>
                  </a:moveTo>
                  <a:lnTo>
                    <a:pt x="0" y="17662"/>
                  </a:lnTo>
                  <a:lnTo>
                    <a:pt x="4401" y="22004"/>
                  </a:lnTo>
                  <a:lnTo>
                    <a:pt x="8743" y="22004"/>
                  </a:lnTo>
                  <a:lnTo>
                    <a:pt x="17604" y="22004"/>
                  </a:lnTo>
                  <a:lnTo>
                    <a:pt x="22005" y="17662"/>
                  </a:lnTo>
                  <a:lnTo>
                    <a:pt x="22005" y="8801"/>
                  </a:lnTo>
                  <a:lnTo>
                    <a:pt x="22005" y="4459"/>
                  </a:lnTo>
                  <a:lnTo>
                    <a:pt x="17604" y="0"/>
                  </a:lnTo>
                  <a:lnTo>
                    <a:pt x="8743" y="0"/>
                  </a:lnTo>
                  <a:lnTo>
                    <a:pt x="4401"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8" name="object 1098"/>
            <p:cNvSpPr/>
            <p:nvPr/>
          </p:nvSpPr>
          <p:spPr>
            <a:xfrm>
              <a:off x="7234336" y="5088195"/>
              <a:ext cx="22225" cy="22225"/>
            </a:xfrm>
            <a:custGeom>
              <a:avLst/>
              <a:gdLst/>
              <a:ahLst/>
              <a:cxnLst/>
              <a:rect l="l" t="t" r="r" b="b"/>
              <a:pathLst>
                <a:path w="22225" h="22225">
                  <a:moveTo>
                    <a:pt x="17604" y="0"/>
                  </a:moveTo>
                  <a:lnTo>
                    <a:pt x="4459" y="0"/>
                  </a:lnTo>
                  <a:lnTo>
                    <a:pt x="0" y="4459"/>
                  </a:lnTo>
                  <a:lnTo>
                    <a:pt x="0" y="8801"/>
                  </a:lnTo>
                  <a:lnTo>
                    <a:pt x="0" y="17662"/>
                  </a:lnTo>
                  <a:lnTo>
                    <a:pt x="4459" y="22004"/>
                  </a:lnTo>
                  <a:lnTo>
                    <a:pt x="17604" y="22004"/>
                  </a:lnTo>
                  <a:lnTo>
                    <a:pt x="22063" y="17662"/>
                  </a:lnTo>
                  <a:lnTo>
                    <a:pt x="22063"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099" name="object 1099"/>
            <p:cNvSpPr/>
            <p:nvPr/>
          </p:nvSpPr>
          <p:spPr>
            <a:xfrm>
              <a:off x="7234336" y="5088195"/>
              <a:ext cx="22225" cy="22225"/>
            </a:xfrm>
            <a:custGeom>
              <a:avLst/>
              <a:gdLst/>
              <a:ahLst/>
              <a:cxnLst/>
              <a:rect l="l" t="t" r="r" b="b"/>
              <a:pathLst>
                <a:path w="22225" h="22225">
                  <a:moveTo>
                    <a:pt x="0" y="8801"/>
                  </a:moveTo>
                  <a:lnTo>
                    <a:pt x="0" y="17662"/>
                  </a:lnTo>
                  <a:lnTo>
                    <a:pt x="4459" y="22004"/>
                  </a:lnTo>
                  <a:lnTo>
                    <a:pt x="8860" y="22004"/>
                  </a:lnTo>
                  <a:lnTo>
                    <a:pt x="17604" y="22004"/>
                  </a:lnTo>
                  <a:lnTo>
                    <a:pt x="22063" y="17662"/>
                  </a:lnTo>
                  <a:lnTo>
                    <a:pt x="22063" y="8801"/>
                  </a:lnTo>
                  <a:lnTo>
                    <a:pt x="22063" y="4459"/>
                  </a:lnTo>
                  <a:lnTo>
                    <a:pt x="17604" y="0"/>
                  </a:lnTo>
                  <a:lnTo>
                    <a:pt x="8860" y="0"/>
                  </a:lnTo>
                  <a:lnTo>
                    <a:pt x="4459"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0" name="object 1100"/>
            <p:cNvSpPr/>
            <p:nvPr/>
          </p:nvSpPr>
          <p:spPr>
            <a:xfrm>
              <a:off x="7243197" y="5044127"/>
              <a:ext cx="22225" cy="22225"/>
            </a:xfrm>
            <a:custGeom>
              <a:avLst/>
              <a:gdLst/>
              <a:ahLst/>
              <a:cxnLst/>
              <a:rect l="l" t="t" r="r" b="b"/>
              <a:pathLst>
                <a:path w="22225" h="22225">
                  <a:moveTo>
                    <a:pt x="17604" y="0"/>
                  </a:moveTo>
                  <a:lnTo>
                    <a:pt x="4342" y="0"/>
                  </a:lnTo>
                  <a:lnTo>
                    <a:pt x="0" y="4400"/>
                  </a:lnTo>
                  <a:lnTo>
                    <a:pt x="0" y="8860"/>
                  </a:lnTo>
                  <a:lnTo>
                    <a:pt x="0" y="17720"/>
                  </a:lnTo>
                  <a:lnTo>
                    <a:pt x="4342" y="22063"/>
                  </a:lnTo>
                  <a:lnTo>
                    <a:pt x="17604" y="22063"/>
                  </a:lnTo>
                  <a:lnTo>
                    <a:pt x="21946" y="17720"/>
                  </a:lnTo>
                  <a:lnTo>
                    <a:pt x="21946" y="4400"/>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1" name="object 1101"/>
            <p:cNvSpPr/>
            <p:nvPr/>
          </p:nvSpPr>
          <p:spPr>
            <a:xfrm>
              <a:off x="7243197" y="5044127"/>
              <a:ext cx="22225" cy="22225"/>
            </a:xfrm>
            <a:custGeom>
              <a:avLst/>
              <a:gdLst/>
              <a:ahLst/>
              <a:cxnLst/>
              <a:rect l="l" t="t" r="r" b="b"/>
              <a:pathLst>
                <a:path w="22225" h="22225">
                  <a:moveTo>
                    <a:pt x="0" y="8860"/>
                  </a:moveTo>
                  <a:lnTo>
                    <a:pt x="0" y="17720"/>
                  </a:lnTo>
                  <a:lnTo>
                    <a:pt x="4342" y="22063"/>
                  </a:lnTo>
                  <a:lnTo>
                    <a:pt x="8743" y="22063"/>
                  </a:lnTo>
                  <a:lnTo>
                    <a:pt x="17604" y="22063"/>
                  </a:lnTo>
                  <a:lnTo>
                    <a:pt x="21946" y="17720"/>
                  </a:lnTo>
                  <a:lnTo>
                    <a:pt x="21946" y="8860"/>
                  </a:lnTo>
                  <a:lnTo>
                    <a:pt x="21946" y="4400"/>
                  </a:lnTo>
                  <a:lnTo>
                    <a:pt x="17604" y="0"/>
                  </a:lnTo>
                  <a:lnTo>
                    <a:pt x="8743" y="0"/>
                  </a:lnTo>
                  <a:lnTo>
                    <a:pt x="4342" y="0"/>
                  </a:lnTo>
                  <a:lnTo>
                    <a:pt x="0" y="4400"/>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2" name="object 1102"/>
            <p:cNvSpPr/>
            <p:nvPr/>
          </p:nvSpPr>
          <p:spPr>
            <a:xfrm>
              <a:off x="7251941" y="4977937"/>
              <a:ext cx="22225" cy="22225"/>
            </a:xfrm>
            <a:custGeom>
              <a:avLst/>
              <a:gdLst/>
              <a:ahLst/>
              <a:cxnLst/>
              <a:rect l="l" t="t" r="r" b="b"/>
              <a:pathLst>
                <a:path w="22225" h="22225">
                  <a:moveTo>
                    <a:pt x="17721" y="0"/>
                  </a:moveTo>
                  <a:lnTo>
                    <a:pt x="4459" y="0"/>
                  </a:lnTo>
                  <a:lnTo>
                    <a:pt x="0" y="4518"/>
                  </a:lnTo>
                  <a:lnTo>
                    <a:pt x="0" y="8860"/>
                  </a:lnTo>
                  <a:lnTo>
                    <a:pt x="0" y="17720"/>
                  </a:lnTo>
                  <a:lnTo>
                    <a:pt x="4459" y="22180"/>
                  </a:lnTo>
                  <a:lnTo>
                    <a:pt x="17721" y="22180"/>
                  </a:lnTo>
                  <a:lnTo>
                    <a:pt x="22122" y="17720"/>
                  </a:lnTo>
                  <a:lnTo>
                    <a:pt x="22122" y="4518"/>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3" name="object 1103"/>
            <p:cNvSpPr/>
            <p:nvPr/>
          </p:nvSpPr>
          <p:spPr>
            <a:xfrm>
              <a:off x="7251941" y="4977937"/>
              <a:ext cx="22225" cy="22225"/>
            </a:xfrm>
            <a:custGeom>
              <a:avLst/>
              <a:gdLst/>
              <a:ahLst/>
              <a:cxnLst/>
              <a:rect l="l" t="t" r="r" b="b"/>
              <a:pathLst>
                <a:path w="22225" h="22225">
                  <a:moveTo>
                    <a:pt x="0" y="8860"/>
                  </a:moveTo>
                  <a:lnTo>
                    <a:pt x="0" y="17720"/>
                  </a:lnTo>
                  <a:lnTo>
                    <a:pt x="4459" y="22180"/>
                  </a:lnTo>
                  <a:lnTo>
                    <a:pt x="8860" y="22180"/>
                  </a:lnTo>
                  <a:lnTo>
                    <a:pt x="17721" y="22180"/>
                  </a:lnTo>
                  <a:lnTo>
                    <a:pt x="22122" y="17720"/>
                  </a:lnTo>
                  <a:lnTo>
                    <a:pt x="22122" y="8860"/>
                  </a:lnTo>
                  <a:lnTo>
                    <a:pt x="22122" y="4518"/>
                  </a:lnTo>
                  <a:lnTo>
                    <a:pt x="17721" y="0"/>
                  </a:lnTo>
                  <a:lnTo>
                    <a:pt x="8860" y="0"/>
                  </a:lnTo>
                  <a:lnTo>
                    <a:pt x="4459"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4" name="object 1104"/>
            <p:cNvSpPr/>
            <p:nvPr/>
          </p:nvSpPr>
          <p:spPr>
            <a:xfrm>
              <a:off x="7260801" y="4955933"/>
              <a:ext cx="22225" cy="22225"/>
            </a:xfrm>
            <a:custGeom>
              <a:avLst/>
              <a:gdLst/>
              <a:ahLst/>
              <a:cxnLst/>
              <a:rect l="l" t="t" r="r" b="b"/>
              <a:pathLst>
                <a:path w="22225" h="22225">
                  <a:moveTo>
                    <a:pt x="17604" y="0"/>
                  </a:moveTo>
                  <a:lnTo>
                    <a:pt x="4342" y="0"/>
                  </a:lnTo>
                  <a:lnTo>
                    <a:pt x="0" y="4518"/>
                  </a:lnTo>
                  <a:lnTo>
                    <a:pt x="0" y="8860"/>
                  </a:lnTo>
                  <a:lnTo>
                    <a:pt x="0" y="17662"/>
                  </a:lnTo>
                  <a:lnTo>
                    <a:pt x="4342" y="22004"/>
                  </a:lnTo>
                  <a:lnTo>
                    <a:pt x="17604" y="22004"/>
                  </a:lnTo>
                  <a:lnTo>
                    <a:pt x="21946" y="17662"/>
                  </a:lnTo>
                  <a:lnTo>
                    <a:pt x="21946"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5" name="object 1105"/>
            <p:cNvSpPr/>
            <p:nvPr/>
          </p:nvSpPr>
          <p:spPr>
            <a:xfrm>
              <a:off x="7260801" y="4955933"/>
              <a:ext cx="22225" cy="22225"/>
            </a:xfrm>
            <a:custGeom>
              <a:avLst/>
              <a:gdLst/>
              <a:ahLst/>
              <a:cxnLst/>
              <a:rect l="l" t="t" r="r" b="b"/>
              <a:pathLst>
                <a:path w="22225" h="22225">
                  <a:moveTo>
                    <a:pt x="0" y="8860"/>
                  </a:moveTo>
                  <a:lnTo>
                    <a:pt x="0" y="17662"/>
                  </a:lnTo>
                  <a:lnTo>
                    <a:pt x="4342" y="22004"/>
                  </a:lnTo>
                  <a:lnTo>
                    <a:pt x="8860" y="22004"/>
                  </a:lnTo>
                  <a:lnTo>
                    <a:pt x="17604" y="22004"/>
                  </a:lnTo>
                  <a:lnTo>
                    <a:pt x="21946" y="17662"/>
                  </a:lnTo>
                  <a:lnTo>
                    <a:pt x="21946" y="8860"/>
                  </a:lnTo>
                  <a:lnTo>
                    <a:pt x="21946" y="4518"/>
                  </a:lnTo>
                  <a:lnTo>
                    <a:pt x="17604" y="0"/>
                  </a:lnTo>
                  <a:lnTo>
                    <a:pt x="8860"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6" name="object 1106"/>
            <p:cNvSpPr/>
            <p:nvPr/>
          </p:nvSpPr>
          <p:spPr>
            <a:xfrm>
              <a:off x="7274063" y="4938270"/>
              <a:ext cx="22225" cy="22225"/>
            </a:xfrm>
            <a:custGeom>
              <a:avLst/>
              <a:gdLst/>
              <a:ahLst/>
              <a:cxnLst/>
              <a:rect l="l" t="t" r="r" b="b"/>
              <a:pathLst>
                <a:path w="22225" h="22225">
                  <a:moveTo>
                    <a:pt x="17604" y="0"/>
                  </a:moveTo>
                  <a:lnTo>
                    <a:pt x="4342" y="0"/>
                  </a:lnTo>
                  <a:lnTo>
                    <a:pt x="0" y="4518"/>
                  </a:lnTo>
                  <a:lnTo>
                    <a:pt x="0" y="8860"/>
                  </a:lnTo>
                  <a:lnTo>
                    <a:pt x="0" y="17662"/>
                  </a:lnTo>
                  <a:lnTo>
                    <a:pt x="4342" y="22180"/>
                  </a:lnTo>
                  <a:lnTo>
                    <a:pt x="17604" y="22180"/>
                  </a:lnTo>
                  <a:lnTo>
                    <a:pt x="21946" y="17662"/>
                  </a:lnTo>
                  <a:lnTo>
                    <a:pt x="21946"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7" name="object 1107"/>
            <p:cNvSpPr/>
            <p:nvPr/>
          </p:nvSpPr>
          <p:spPr>
            <a:xfrm>
              <a:off x="7274063" y="4938270"/>
              <a:ext cx="22225" cy="22225"/>
            </a:xfrm>
            <a:custGeom>
              <a:avLst/>
              <a:gdLst/>
              <a:ahLst/>
              <a:cxnLst/>
              <a:rect l="l" t="t" r="r" b="b"/>
              <a:pathLst>
                <a:path w="22225" h="22225">
                  <a:moveTo>
                    <a:pt x="0" y="8860"/>
                  </a:moveTo>
                  <a:lnTo>
                    <a:pt x="0" y="17662"/>
                  </a:lnTo>
                  <a:lnTo>
                    <a:pt x="4342" y="22180"/>
                  </a:lnTo>
                  <a:lnTo>
                    <a:pt x="8684" y="22180"/>
                  </a:lnTo>
                  <a:lnTo>
                    <a:pt x="17604" y="22180"/>
                  </a:lnTo>
                  <a:lnTo>
                    <a:pt x="21946" y="17662"/>
                  </a:lnTo>
                  <a:lnTo>
                    <a:pt x="21946" y="8860"/>
                  </a:lnTo>
                  <a:lnTo>
                    <a:pt x="21946" y="4518"/>
                  </a:lnTo>
                  <a:lnTo>
                    <a:pt x="17604" y="0"/>
                  </a:lnTo>
                  <a:lnTo>
                    <a:pt x="8684"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8" name="object 1108"/>
            <p:cNvSpPr/>
            <p:nvPr/>
          </p:nvSpPr>
          <p:spPr>
            <a:xfrm>
              <a:off x="7282748" y="4898721"/>
              <a:ext cx="22225" cy="22225"/>
            </a:xfrm>
            <a:custGeom>
              <a:avLst/>
              <a:gdLst/>
              <a:ahLst/>
              <a:cxnLst/>
              <a:rect l="l" t="t" r="r" b="b"/>
              <a:pathLst>
                <a:path w="22225" h="22225">
                  <a:moveTo>
                    <a:pt x="17780" y="0"/>
                  </a:moveTo>
                  <a:lnTo>
                    <a:pt x="4518" y="0"/>
                  </a:lnTo>
                  <a:lnTo>
                    <a:pt x="0" y="4342"/>
                  </a:lnTo>
                  <a:lnTo>
                    <a:pt x="0" y="8684"/>
                  </a:lnTo>
                  <a:lnTo>
                    <a:pt x="0" y="17544"/>
                  </a:lnTo>
                  <a:lnTo>
                    <a:pt x="4518" y="22004"/>
                  </a:lnTo>
                  <a:lnTo>
                    <a:pt x="17780" y="22004"/>
                  </a:lnTo>
                  <a:lnTo>
                    <a:pt x="22122" y="17544"/>
                  </a:lnTo>
                  <a:lnTo>
                    <a:pt x="22122" y="4342"/>
                  </a:lnTo>
                  <a:lnTo>
                    <a:pt x="1778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09" name="object 1109"/>
            <p:cNvSpPr/>
            <p:nvPr/>
          </p:nvSpPr>
          <p:spPr>
            <a:xfrm>
              <a:off x="7282748" y="4898721"/>
              <a:ext cx="22225" cy="22225"/>
            </a:xfrm>
            <a:custGeom>
              <a:avLst/>
              <a:gdLst/>
              <a:ahLst/>
              <a:cxnLst/>
              <a:rect l="l" t="t" r="r" b="b"/>
              <a:pathLst>
                <a:path w="22225" h="22225">
                  <a:moveTo>
                    <a:pt x="0" y="8684"/>
                  </a:moveTo>
                  <a:lnTo>
                    <a:pt x="0" y="17544"/>
                  </a:lnTo>
                  <a:lnTo>
                    <a:pt x="4518" y="22004"/>
                  </a:lnTo>
                  <a:lnTo>
                    <a:pt x="8919" y="22004"/>
                  </a:lnTo>
                  <a:lnTo>
                    <a:pt x="17780" y="22004"/>
                  </a:lnTo>
                  <a:lnTo>
                    <a:pt x="22122" y="17544"/>
                  </a:lnTo>
                  <a:lnTo>
                    <a:pt x="22122" y="8684"/>
                  </a:lnTo>
                  <a:lnTo>
                    <a:pt x="22122" y="4342"/>
                  </a:lnTo>
                  <a:lnTo>
                    <a:pt x="17780" y="0"/>
                  </a:lnTo>
                  <a:lnTo>
                    <a:pt x="8919" y="0"/>
                  </a:lnTo>
                  <a:lnTo>
                    <a:pt x="4518"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0" name="object 1110"/>
            <p:cNvSpPr/>
            <p:nvPr/>
          </p:nvSpPr>
          <p:spPr>
            <a:xfrm>
              <a:off x="7291667" y="4863396"/>
              <a:ext cx="22225" cy="22225"/>
            </a:xfrm>
            <a:custGeom>
              <a:avLst/>
              <a:gdLst/>
              <a:ahLst/>
              <a:cxnLst/>
              <a:rect l="l" t="t" r="r" b="b"/>
              <a:pathLst>
                <a:path w="22225" h="22225">
                  <a:moveTo>
                    <a:pt x="17604" y="0"/>
                  </a:moveTo>
                  <a:lnTo>
                    <a:pt x="4342" y="0"/>
                  </a:lnTo>
                  <a:lnTo>
                    <a:pt x="0" y="4342"/>
                  </a:lnTo>
                  <a:lnTo>
                    <a:pt x="0" y="8860"/>
                  </a:lnTo>
                  <a:lnTo>
                    <a:pt x="0" y="17662"/>
                  </a:lnTo>
                  <a:lnTo>
                    <a:pt x="4342" y="22004"/>
                  </a:lnTo>
                  <a:lnTo>
                    <a:pt x="17604" y="22004"/>
                  </a:lnTo>
                  <a:lnTo>
                    <a:pt x="21946" y="17662"/>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1" name="object 1111"/>
            <p:cNvSpPr/>
            <p:nvPr/>
          </p:nvSpPr>
          <p:spPr>
            <a:xfrm>
              <a:off x="7291667" y="4863396"/>
              <a:ext cx="22225" cy="22225"/>
            </a:xfrm>
            <a:custGeom>
              <a:avLst/>
              <a:gdLst/>
              <a:ahLst/>
              <a:cxnLst/>
              <a:rect l="l" t="t" r="r" b="b"/>
              <a:pathLst>
                <a:path w="22225" h="22225">
                  <a:moveTo>
                    <a:pt x="0" y="8860"/>
                  </a:moveTo>
                  <a:lnTo>
                    <a:pt x="0" y="17662"/>
                  </a:lnTo>
                  <a:lnTo>
                    <a:pt x="4342" y="22004"/>
                  </a:lnTo>
                  <a:lnTo>
                    <a:pt x="8860" y="22004"/>
                  </a:lnTo>
                  <a:lnTo>
                    <a:pt x="17604" y="22004"/>
                  </a:lnTo>
                  <a:lnTo>
                    <a:pt x="21946" y="17662"/>
                  </a:lnTo>
                  <a:lnTo>
                    <a:pt x="21946" y="8860"/>
                  </a:lnTo>
                  <a:lnTo>
                    <a:pt x="21946" y="4342"/>
                  </a:lnTo>
                  <a:lnTo>
                    <a:pt x="17604" y="0"/>
                  </a:lnTo>
                  <a:lnTo>
                    <a:pt x="8860" y="0"/>
                  </a:lnTo>
                  <a:lnTo>
                    <a:pt x="4342"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2" name="object 1112"/>
            <p:cNvSpPr/>
            <p:nvPr/>
          </p:nvSpPr>
          <p:spPr>
            <a:xfrm>
              <a:off x="7300528" y="4828189"/>
              <a:ext cx="22225" cy="22225"/>
            </a:xfrm>
            <a:custGeom>
              <a:avLst/>
              <a:gdLst/>
              <a:ahLst/>
              <a:cxnLst/>
              <a:rect l="l" t="t" r="r" b="b"/>
              <a:pathLst>
                <a:path w="22225" h="22225">
                  <a:moveTo>
                    <a:pt x="17604" y="0"/>
                  </a:moveTo>
                  <a:lnTo>
                    <a:pt x="4342" y="0"/>
                  </a:lnTo>
                  <a:lnTo>
                    <a:pt x="0" y="4342"/>
                  </a:lnTo>
                  <a:lnTo>
                    <a:pt x="0" y="8684"/>
                  </a:lnTo>
                  <a:lnTo>
                    <a:pt x="0" y="17544"/>
                  </a:lnTo>
                  <a:lnTo>
                    <a:pt x="4342" y="22004"/>
                  </a:lnTo>
                  <a:lnTo>
                    <a:pt x="17604" y="22004"/>
                  </a:lnTo>
                  <a:lnTo>
                    <a:pt x="22005" y="17544"/>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3" name="object 1113"/>
            <p:cNvSpPr/>
            <p:nvPr/>
          </p:nvSpPr>
          <p:spPr>
            <a:xfrm>
              <a:off x="7300528" y="4828189"/>
              <a:ext cx="22225" cy="22225"/>
            </a:xfrm>
            <a:custGeom>
              <a:avLst/>
              <a:gdLst/>
              <a:ahLst/>
              <a:cxnLst/>
              <a:rect l="l" t="t" r="r" b="b"/>
              <a:pathLst>
                <a:path w="22225" h="22225">
                  <a:moveTo>
                    <a:pt x="0" y="8684"/>
                  </a:moveTo>
                  <a:lnTo>
                    <a:pt x="0" y="17544"/>
                  </a:lnTo>
                  <a:lnTo>
                    <a:pt x="4342" y="22004"/>
                  </a:lnTo>
                  <a:lnTo>
                    <a:pt x="8743" y="22004"/>
                  </a:lnTo>
                  <a:lnTo>
                    <a:pt x="17604" y="22004"/>
                  </a:lnTo>
                  <a:lnTo>
                    <a:pt x="22005" y="17544"/>
                  </a:lnTo>
                  <a:lnTo>
                    <a:pt x="22005" y="8684"/>
                  </a:lnTo>
                  <a:lnTo>
                    <a:pt x="22005" y="4342"/>
                  </a:lnTo>
                  <a:lnTo>
                    <a:pt x="17604" y="0"/>
                  </a:lnTo>
                  <a:lnTo>
                    <a:pt x="8743" y="0"/>
                  </a:lnTo>
                  <a:lnTo>
                    <a:pt x="4342"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4" name="object 1114"/>
            <p:cNvSpPr/>
            <p:nvPr/>
          </p:nvSpPr>
          <p:spPr>
            <a:xfrm>
              <a:off x="7313614" y="4801666"/>
              <a:ext cx="22225" cy="22225"/>
            </a:xfrm>
            <a:custGeom>
              <a:avLst/>
              <a:gdLst/>
              <a:ahLst/>
              <a:cxnLst/>
              <a:rect l="l" t="t" r="r" b="b"/>
              <a:pathLst>
                <a:path w="22225" h="22225">
                  <a:moveTo>
                    <a:pt x="17604" y="0"/>
                  </a:moveTo>
                  <a:lnTo>
                    <a:pt x="4518" y="0"/>
                  </a:lnTo>
                  <a:lnTo>
                    <a:pt x="0" y="4400"/>
                  </a:lnTo>
                  <a:lnTo>
                    <a:pt x="0" y="8860"/>
                  </a:lnTo>
                  <a:lnTo>
                    <a:pt x="0" y="17720"/>
                  </a:lnTo>
                  <a:lnTo>
                    <a:pt x="4518" y="22063"/>
                  </a:lnTo>
                  <a:lnTo>
                    <a:pt x="17604" y="22063"/>
                  </a:lnTo>
                  <a:lnTo>
                    <a:pt x="22122" y="17720"/>
                  </a:lnTo>
                  <a:lnTo>
                    <a:pt x="22122" y="4400"/>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5" name="object 1115"/>
            <p:cNvSpPr/>
            <p:nvPr/>
          </p:nvSpPr>
          <p:spPr>
            <a:xfrm>
              <a:off x="7313614" y="4801666"/>
              <a:ext cx="22225" cy="22225"/>
            </a:xfrm>
            <a:custGeom>
              <a:avLst/>
              <a:gdLst/>
              <a:ahLst/>
              <a:cxnLst/>
              <a:rect l="l" t="t" r="r" b="b"/>
              <a:pathLst>
                <a:path w="22225" h="22225">
                  <a:moveTo>
                    <a:pt x="0" y="8860"/>
                  </a:moveTo>
                  <a:lnTo>
                    <a:pt x="0" y="17720"/>
                  </a:lnTo>
                  <a:lnTo>
                    <a:pt x="4518" y="22063"/>
                  </a:lnTo>
                  <a:lnTo>
                    <a:pt x="8919" y="22063"/>
                  </a:lnTo>
                  <a:lnTo>
                    <a:pt x="17604" y="22063"/>
                  </a:lnTo>
                  <a:lnTo>
                    <a:pt x="22122" y="17720"/>
                  </a:lnTo>
                  <a:lnTo>
                    <a:pt x="22122" y="8860"/>
                  </a:lnTo>
                  <a:lnTo>
                    <a:pt x="22122" y="4400"/>
                  </a:lnTo>
                  <a:lnTo>
                    <a:pt x="17604" y="0"/>
                  </a:lnTo>
                  <a:lnTo>
                    <a:pt x="8919" y="0"/>
                  </a:lnTo>
                  <a:lnTo>
                    <a:pt x="4518" y="0"/>
                  </a:lnTo>
                  <a:lnTo>
                    <a:pt x="0" y="4400"/>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6" name="object 1116"/>
            <p:cNvSpPr/>
            <p:nvPr/>
          </p:nvSpPr>
          <p:spPr>
            <a:xfrm>
              <a:off x="7322533" y="4792864"/>
              <a:ext cx="22225" cy="22225"/>
            </a:xfrm>
            <a:custGeom>
              <a:avLst/>
              <a:gdLst/>
              <a:ahLst/>
              <a:cxnLst/>
              <a:rect l="l" t="t" r="r" b="b"/>
              <a:pathLst>
                <a:path w="22225" h="22225">
                  <a:moveTo>
                    <a:pt x="17604" y="0"/>
                  </a:moveTo>
                  <a:lnTo>
                    <a:pt x="4342" y="0"/>
                  </a:lnTo>
                  <a:lnTo>
                    <a:pt x="0" y="4459"/>
                  </a:lnTo>
                  <a:lnTo>
                    <a:pt x="0" y="8801"/>
                  </a:lnTo>
                  <a:lnTo>
                    <a:pt x="0" y="17662"/>
                  </a:lnTo>
                  <a:lnTo>
                    <a:pt x="4342" y="22004"/>
                  </a:lnTo>
                  <a:lnTo>
                    <a:pt x="17604" y="22004"/>
                  </a:lnTo>
                  <a:lnTo>
                    <a:pt x="21946" y="17662"/>
                  </a:lnTo>
                  <a:lnTo>
                    <a:pt x="21946"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7" name="object 1117"/>
            <p:cNvSpPr/>
            <p:nvPr/>
          </p:nvSpPr>
          <p:spPr>
            <a:xfrm>
              <a:off x="7322533" y="4792864"/>
              <a:ext cx="22225" cy="22225"/>
            </a:xfrm>
            <a:custGeom>
              <a:avLst/>
              <a:gdLst/>
              <a:ahLst/>
              <a:cxnLst/>
              <a:rect l="l" t="t" r="r" b="b"/>
              <a:pathLst>
                <a:path w="22225" h="22225">
                  <a:moveTo>
                    <a:pt x="0" y="8801"/>
                  </a:moveTo>
                  <a:lnTo>
                    <a:pt x="0" y="17662"/>
                  </a:lnTo>
                  <a:lnTo>
                    <a:pt x="4342" y="22004"/>
                  </a:lnTo>
                  <a:lnTo>
                    <a:pt x="8684" y="22004"/>
                  </a:lnTo>
                  <a:lnTo>
                    <a:pt x="17604" y="22004"/>
                  </a:lnTo>
                  <a:lnTo>
                    <a:pt x="21946" y="17662"/>
                  </a:lnTo>
                  <a:lnTo>
                    <a:pt x="21946" y="8801"/>
                  </a:lnTo>
                  <a:lnTo>
                    <a:pt x="21946" y="4459"/>
                  </a:lnTo>
                  <a:lnTo>
                    <a:pt x="17604" y="0"/>
                  </a:lnTo>
                  <a:lnTo>
                    <a:pt x="8684" y="0"/>
                  </a:lnTo>
                  <a:lnTo>
                    <a:pt x="4342"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8" name="object 1118"/>
            <p:cNvSpPr/>
            <p:nvPr/>
          </p:nvSpPr>
          <p:spPr>
            <a:xfrm>
              <a:off x="7331218" y="4775202"/>
              <a:ext cx="22225" cy="22225"/>
            </a:xfrm>
            <a:custGeom>
              <a:avLst/>
              <a:gdLst/>
              <a:ahLst/>
              <a:cxnLst/>
              <a:rect l="l" t="t" r="r" b="b"/>
              <a:pathLst>
                <a:path w="22225" h="22225">
                  <a:moveTo>
                    <a:pt x="17780" y="0"/>
                  </a:moveTo>
                  <a:lnTo>
                    <a:pt x="4518" y="0"/>
                  </a:lnTo>
                  <a:lnTo>
                    <a:pt x="0" y="4459"/>
                  </a:lnTo>
                  <a:lnTo>
                    <a:pt x="0" y="8801"/>
                  </a:lnTo>
                  <a:lnTo>
                    <a:pt x="0" y="17662"/>
                  </a:lnTo>
                  <a:lnTo>
                    <a:pt x="4518" y="22121"/>
                  </a:lnTo>
                  <a:lnTo>
                    <a:pt x="17780" y="22121"/>
                  </a:lnTo>
                  <a:lnTo>
                    <a:pt x="22122" y="17662"/>
                  </a:lnTo>
                  <a:lnTo>
                    <a:pt x="22122" y="4459"/>
                  </a:lnTo>
                  <a:lnTo>
                    <a:pt x="1778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19" name="object 1119"/>
            <p:cNvSpPr/>
            <p:nvPr/>
          </p:nvSpPr>
          <p:spPr>
            <a:xfrm>
              <a:off x="7331218" y="4775202"/>
              <a:ext cx="22225" cy="22225"/>
            </a:xfrm>
            <a:custGeom>
              <a:avLst/>
              <a:gdLst/>
              <a:ahLst/>
              <a:cxnLst/>
              <a:rect l="l" t="t" r="r" b="b"/>
              <a:pathLst>
                <a:path w="22225" h="22225">
                  <a:moveTo>
                    <a:pt x="0" y="8801"/>
                  </a:moveTo>
                  <a:lnTo>
                    <a:pt x="0" y="17662"/>
                  </a:lnTo>
                  <a:lnTo>
                    <a:pt x="4518" y="22121"/>
                  </a:lnTo>
                  <a:lnTo>
                    <a:pt x="8919" y="22121"/>
                  </a:lnTo>
                  <a:lnTo>
                    <a:pt x="17780" y="22121"/>
                  </a:lnTo>
                  <a:lnTo>
                    <a:pt x="22122" y="17662"/>
                  </a:lnTo>
                  <a:lnTo>
                    <a:pt x="22122" y="8801"/>
                  </a:lnTo>
                  <a:lnTo>
                    <a:pt x="22122" y="4459"/>
                  </a:lnTo>
                  <a:lnTo>
                    <a:pt x="17780" y="0"/>
                  </a:lnTo>
                  <a:lnTo>
                    <a:pt x="8919" y="0"/>
                  </a:lnTo>
                  <a:lnTo>
                    <a:pt x="4518"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0" name="object 1120"/>
            <p:cNvSpPr/>
            <p:nvPr/>
          </p:nvSpPr>
          <p:spPr>
            <a:xfrm>
              <a:off x="7340137" y="4748797"/>
              <a:ext cx="22225" cy="22225"/>
            </a:xfrm>
            <a:custGeom>
              <a:avLst/>
              <a:gdLst/>
              <a:ahLst/>
              <a:cxnLst/>
              <a:rect l="l" t="t" r="r" b="b"/>
              <a:pathLst>
                <a:path w="22225" h="22225">
                  <a:moveTo>
                    <a:pt x="17604" y="0"/>
                  </a:moveTo>
                  <a:lnTo>
                    <a:pt x="4342" y="0"/>
                  </a:lnTo>
                  <a:lnTo>
                    <a:pt x="0" y="4400"/>
                  </a:lnTo>
                  <a:lnTo>
                    <a:pt x="0" y="8860"/>
                  </a:lnTo>
                  <a:lnTo>
                    <a:pt x="0" y="17720"/>
                  </a:lnTo>
                  <a:lnTo>
                    <a:pt x="4342" y="22063"/>
                  </a:lnTo>
                  <a:lnTo>
                    <a:pt x="17604" y="22063"/>
                  </a:lnTo>
                  <a:lnTo>
                    <a:pt x="21946" y="17720"/>
                  </a:lnTo>
                  <a:lnTo>
                    <a:pt x="21946" y="4400"/>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1" name="object 1121"/>
            <p:cNvSpPr/>
            <p:nvPr/>
          </p:nvSpPr>
          <p:spPr>
            <a:xfrm>
              <a:off x="7340137" y="4748797"/>
              <a:ext cx="22225" cy="22225"/>
            </a:xfrm>
            <a:custGeom>
              <a:avLst/>
              <a:gdLst/>
              <a:ahLst/>
              <a:cxnLst/>
              <a:rect l="l" t="t" r="r" b="b"/>
              <a:pathLst>
                <a:path w="22225" h="22225">
                  <a:moveTo>
                    <a:pt x="0" y="8860"/>
                  </a:moveTo>
                  <a:lnTo>
                    <a:pt x="0" y="17720"/>
                  </a:lnTo>
                  <a:lnTo>
                    <a:pt x="4342" y="22063"/>
                  </a:lnTo>
                  <a:lnTo>
                    <a:pt x="8860" y="22063"/>
                  </a:lnTo>
                  <a:lnTo>
                    <a:pt x="17604" y="22063"/>
                  </a:lnTo>
                  <a:lnTo>
                    <a:pt x="21946" y="17720"/>
                  </a:lnTo>
                  <a:lnTo>
                    <a:pt x="21946" y="8860"/>
                  </a:lnTo>
                  <a:lnTo>
                    <a:pt x="21946" y="4400"/>
                  </a:lnTo>
                  <a:lnTo>
                    <a:pt x="17604" y="0"/>
                  </a:lnTo>
                  <a:lnTo>
                    <a:pt x="8860" y="0"/>
                  </a:lnTo>
                  <a:lnTo>
                    <a:pt x="4342" y="0"/>
                  </a:lnTo>
                  <a:lnTo>
                    <a:pt x="0" y="4400"/>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2" name="object 1122"/>
            <p:cNvSpPr/>
            <p:nvPr/>
          </p:nvSpPr>
          <p:spPr>
            <a:xfrm>
              <a:off x="7353340" y="4731134"/>
              <a:ext cx="22225" cy="22225"/>
            </a:xfrm>
            <a:custGeom>
              <a:avLst/>
              <a:gdLst/>
              <a:ahLst/>
              <a:cxnLst/>
              <a:rect l="l" t="t" r="r" b="b"/>
              <a:pathLst>
                <a:path w="22225" h="22225">
                  <a:moveTo>
                    <a:pt x="17662" y="0"/>
                  </a:moveTo>
                  <a:lnTo>
                    <a:pt x="4401" y="0"/>
                  </a:lnTo>
                  <a:lnTo>
                    <a:pt x="0" y="4342"/>
                  </a:lnTo>
                  <a:lnTo>
                    <a:pt x="0" y="8860"/>
                  </a:lnTo>
                  <a:lnTo>
                    <a:pt x="0" y="17662"/>
                  </a:lnTo>
                  <a:lnTo>
                    <a:pt x="4401" y="22063"/>
                  </a:lnTo>
                  <a:lnTo>
                    <a:pt x="17662" y="22063"/>
                  </a:lnTo>
                  <a:lnTo>
                    <a:pt x="22005" y="17662"/>
                  </a:lnTo>
                  <a:lnTo>
                    <a:pt x="22005"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3" name="object 1123"/>
            <p:cNvSpPr/>
            <p:nvPr/>
          </p:nvSpPr>
          <p:spPr>
            <a:xfrm>
              <a:off x="7353340" y="4731134"/>
              <a:ext cx="22225" cy="22225"/>
            </a:xfrm>
            <a:custGeom>
              <a:avLst/>
              <a:gdLst/>
              <a:ahLst/>
              <a:cxnLst/>
              <a:rect l="l" t="t" r="r" b="b"/>
              <a:pathLst>
                <a:path w="22225" h="22225">
                  <a:moveTo>
                    <a:pt x="0" y="8860"/>
                  </a:moveTo>
                  <a:lnTo>
                    <a:pt x="0" y="17662"/>
                  </a:lnTo>
                  <a:lnTo>
                    <a:pt x="4401" y="22063"/>
                  </a:lnTo>
                  <a:lnTo>
                    <a:pt x="8743" y="22063"/>
                  </a:lnTo>
                  <a:lnTo>
                    <a:pt x="17662" y="22063"/>
                  </a:lnTo>
                  <a:lnTo>
                    <a:pt x="22005" y="17662"/>
                  </a:lnTo>
                  <a:lnTo>
                    <a:pt x="22005" y="8860"/>
                  </a:lnTo>
                  <a:lnTo>
                    <a:pt x="22005" y="4342"/>
                  </a:lnTo>
                  <a:lnTo>
                    <a:pt x="17662"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4" name="object 1124"/>
            <p:cNvSpPr/>
            <p:nvPr/>
          </p:nvSpPr>
          <p:spPr>
            <a:xfrm>
              <a:off x="7362084" y="4717990"/>
              <a:ext cx="22225" cy="22225"/>
            </a:xfrm>
            <a:custGeom>
              <a:avLst/>
              <a:gdLst/>
              <a:ahLst/>
              <a:cxnLst/>
              <a:rect l="l" t="t" r="r" b="b"/>
              <a:pathLst>
                <a:path w="22225" h="22225">
                  <a:moveTo>
                    <a:pt x="17780" y="0"/>
                  </a:moveTo>
                  <a:lnTo>
                    <a:pt x="4518" y="0"/>
                  </a:lnTo>
                  <a:lnTo>
                    <a:pt x="0" y="4342"/>
                  </a:lnTo>
                  <a:lnTo>
                    <a:pt x="0" y="8801"/>
                  </a:lnTo>
                  <a:lnTo>
                    <a:pt x="0" y="17486"/>
                  </a:lnTo>
                  <a:lnTo>
                    <a:pt x="4518" y="22004"/>
                  </a:lnTo>
                  <a:lnTo>
                    <a:pt x="17780" y="22004"/>
                  </a:lnTo>
                  <a:lnTo>
                    <a:pt x="22122" y="17486"/>
                  </a:lnTo>
                  <a:lnTo>
                    <a:pt x="22122" y="4342"/>
                  </a:lnTo>
                  <a:lnTo>
                    <a:pt x="1778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5" name="object 1125"/>
            <p:cNvSpPr/>
            <p:nvPr/>
          </p:nvSpPr>
          <p:spPr>
            <a:xfrm>
              <a:off x="7362084" y="4717990"/>
              <a:ext cx="22225" cy="22225"/>
            </a:xfrm>
            <a:custGeom>
              <a:avLst/>
              <a:gdLst/>
              <a:ahLst/>
              <a:cxnLst/>
              <a:rect l="l" t="t" r="r" b="b"/>
              <a:pathLst>
                <a:path w="22225" h="22225">
                  <a:moveTo>
                    <a:pt x="0" y="8801"/>
                  </a:moveTo>
                  <a:lnTo>
                    <a:pt x="0" y="17486"/>
                  </a:lnTo>
                  <a:lnTo>
                    <a:pt x="4518" y="22004"/>
                  </a:lnTo>
                  <a:lnTo>
                    <a:pt x="8919" y="22004"/>
                  </a:lnTo>
                  <a:lnTo>
                    <a:pt x="17780" y="22004"/>
                  </a:lnTo>
                  <a:lnTo>
                    <a:pt x="22122" y="17486"/>
                  </a:lnTo>
                  <a:lnTo>
                    <a:pt x="22122" y="8801"/>
                  </a:lnTo>
                  <a:lnTo>
                    <a:pt x="22122" y="4342"/>
                  </a:lnTo>
                  <a:lnTo>
                    <a:pt x="17780" y="0"/>
                  </a:lnTo>
                  <a:lnTo>
                    <a:pt x="8919" y="0"/>
                  </a:lnTo>
                  <a:lnTo>
                    <a:pt x="4518"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6" name="object 1126"/>
            <p:cNvSpPr/>
            <p:nvPr/>
          </p:nvSpPr>
          <p:spPr>
            <a:xfrm>
              <a:off x="7371003" y="4687125"/>
              <a:ext cx="22225" cy="22225"/>
            </a:xfrm>
            <a:custGeom>
              <a:avLst/>
              <a:gdLst/>
              <a:ahLst/>
              <a:cxnLst/>
              <a:rect l="l" t="t" r="r" b="b"/>
              <a:pathLst>
                <a:path w="22225" h="22225">
                  <a:moveTo>
                    <a:pt x="17604" y="0"/>
                  </a:moveTo>
                  <a:lnTo>
                    <a:pt x="4342" y="0"/>
                  </a:lnTo>
                  <a:lnTo>
                    <a:pt x="0" y="4342"/>
                  </a:lnTo>
                  <a:lnTo>
                    <a:pt x="0" y="8801"/>
                  </a:lnTo>
                  <a:lnTo>
                    <a:pt x="0" y="17544"/>
                  </a:lnTo>
                  <a:lnTo>
                    <a:pt x="4342" y="22004"/>
                  </a:lnTo>
                  <a:lnTo>
                    <a:pt x="17604" y="22004"/>
                  </a:lnTo>
                  <a:lnTo>
                    <a:pt x="21946" y="17544"/>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7" name="object 1127"/>
            <p:cNvSpPr/>
            <p:nvPr/>
          </p:nvSpPr>
          <p:spPr>
            <a:xfrm>
              <a:off x="7371003" y="4687125"/>
              <a:ext cx="22225" cy="22225"/>
            </a:xfrm>
            <a:custGeom>
              <a:avLst/>
              <a:gdLst/>
              <a:ahLst/>
              <a:cxnLst/>
              <a:rect l="l" t="t" r="r" b="b"/>
              <a:pathLst>
                <a:path w="22225" h="22225">
                  <a:moveTo>
                    <a:pt x="0" y="8801"/>
                  </a:moveTo>
                  <a:lnTo>
                    <a:pt x="0" y="17544"/>
                  </a:lnTo>
                  <a:lnTo>
                    <a:pt x="4342" y="22004"/>
                  </a:lnTo>
                  <a:lnTo>
                    <a:pt x="8860" y="22004"/>
                  </a:lnTo>
                  <a:lnTo>
                    <a:pt x="17604" y="22004"/>
                  </a:lnTo>
                  <a:lnTo>
                    <a:pt x="21946" y="17544"/>
                  </a:lnTo>
                  <a:lnTo>
                    <a:pt x="21946" y="8801"/>
                  </a:lnTo>
                  <a:lnTo>
                    <a:pt x="21946" y="4342"/>
                  </a:lnTo>
                  <a:lnTo>
                    <a:pt x="17604" y="0"/>
                  </a:lnTo>
                  <a:lnTo>
                    <a:pt x="8860" y="0"/>
                  </a:lnTo>
                  <a:lnTo>
                    <a:pt x="4342"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8" name="object 1128"/>
            <p:cNvSpPr/>
            <p:nvPr/>
          </p:nvSpPr>
          <p:spPr>
            <a:xfrm>
              <a:off x="7379864" y="4665121"/>
              <a:ext cx="22225" cy="22225"/>
            </a:xfrm>
            <a:custGeom>
              <a:avLst/>
              <a:gdLst/>
              <a:ahLst/>
              <a:cxnLst/>
              <a:rect l="l" t="t" r="r" b="b"/>
              <a:pathLst>
                <a:path w="22225" h="22225">
                  <a:moveTo>
                    <a:pt x="17604" y="0"/>
                  </a:moveTo>
                  <a:lnTo>
                    <a:pt x="4342" y="0"/>
                  </a:lnTo>
                  <a:lnTo>
                    <a:pt x="0" y="4342"/>
                  </a:lnTo>
                  <a:lnTo>
                    <a:pt x="0" y="8684"/>
                  </a:lnTo>
                  <a:lnTo>
                    <a:pt x="0" y="17486"/>
                  </a:lnTo>
                  <a:lnTo>
                    <a:pt x="4342" y="22004"/>
                  </a:lnTo>
                  <a:lnTo>
                    <a:pt x="17604" y="22004"/>
                  </a:lnTo>
                  <a:lnTo>
                    <a:pt x="21946" y="17486"/>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29" name="object 1129"/>
            <p:cNvSpPr/>
            <p:nvPr/>
          </p:nvSpPr>
          <p:spPr>
            <a:xfrm>
              <a:off x="7379864" y="4665121"/>
              <a:ext cx="22225" cy="22225"/>
            </a:xfrm>
            <a:custGeom>
              <a:avLst/>
              <a:gdLst/>
              <a:ahLst/>
              <a:cxnLst/>
              <a:rect l="l" t="t" r="r" b="b"/>
              <a:pathLst>
                <a:path w="22225" h="22225">
                  <a:moveTo>
                    <a:pt x="0" y="8684"/>
                  </a:moveTo>
                  <a:lnTo>
                    <a:pt x="0" y="17486"/>
                  </a:lnTo>
                  <a:lnTo>
                    <a:pt x="4342" y="22004"/>
                  </a:lnTo>
                  <a:lnTo>
                    <a:pt x="8743" y="22004"/>
                  </a:lnTo>
                  <a:lnTo>
                    <a:pt x="17604" y="22004"/>
                  </a:lnTo>
                  <a:lnTo>
                    <a:pt x="21946" y="17486"/>
                  </a:lnTo>
                  <a:lnTo>
                    <a:pt x="21946" y="8684"/>
                  </a:lnTo>
                  <a:lnTo>
                    <a:pt x="21946" y="4342"/>
                  </a:lnTo>
                  <a:lnTo>
                    <a:pt x="17604" y="0"/>
                  </a:lnTo>
                  <a:lnTo>
                    <a:pt x="8743" y="0"/>
                  </a:lnTo>
                  <a:lnTo>
                    <a:pt x="4342"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0" name="object 1130"/>
            <p:cNvSpPr/>
            <p:nvPr/>
          </p:nvSpPr>
          <p:spPr>
            <a:xfrm>
              <a:off x="7392950" y="4642940"/>
              <a:ext cx="22225" cy="22225"/>
            </a:xfrm>
            <a:custGeom>
              <a:avLst/>
              <a:gdLst/>
              <a:ahLst/>
              <a:cxnLst/>
              <a:rect l="l" t="t" r="r" b="b"/>
              <a:pathLst>
                <a:path w="22225" h="22225">
                  <a:moveTo>
                    <a:pt x="17604" y="0"/>
                  </a:moveTo>
                  <a:lnTo>
                    <a:pt x="4518" y="0"/>
                  </a:lnTo>
                  <a:lnTo>
                    <a:pt x="0" y="4518"/>
                  </a:lnTo>
                  <a:lnTo>
                    <a:pt x="0" y="8860"/>
                  </a:lnTo>
                  <a:lnTo>
                    <a:pt x="0" y="17662"/>
                  </a:lnTo>
                  <a:lnTo>
                    <a:pt x="4518" y="22180"/>
                  </a:lnTo>
                  <a:lnTo>
                    <a:pt x="17604" y="22180"/>
                  </a:lnTo>
                  <a:lnTo>
                    <a:pt x="22122" y="17662"/>
                  </a:lnTo>
                  <a:lnTo>
                    <a:pt x="22122"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1" name="object 1131"/>
            <p:cNvSpPr/>
            <p:nvPr/>
          </p:nvSpPr>
          <p:spPr>
            <a:xfrm>
              <a:off x="7392950" y="4642940"/>
              <a:ext cx="22225" cy="22225"/>
            </a:xfrm>
            <a:custGeom>
              <a:avLst/>
              <a:gdLst/>
              <a:ahLst/>
              <a:cxnLst/>
              <a:rect l="l" t="t" r="r" b="b"/>
              <a:pathLst>
                <a:path w="22225" h="22225">
                  <a:moveTo>
                    <a:pt x="0" y="8860"/>
                  </a:moveTo>
                  <a:lnTo>
                    <a:pt x="0" y="17662"/>
                  </a:lnTo>
                  <a:lnTo>
                    <a:pt x="4518" y="22180"/>
                  </a:lnTo>
                  <a:lnTo>
                    <a:pt x="8860" y="22180"/>
                  </a:lnTo>
                  <a:lnTo>
                    <a:pt x="17604" y="22180"/>
                  </a:lnTo>
                  <a:lnTo>
                    <a:pt x="22122" y="17662"/>
                  </a:lnTo>
                  <a:lnTo>
                    <a:pt x="22122" y="8860"/>
                  </a:lnTo>
                  <a:lnTo>
                    <a:pt x="22122" y="4518"/>
                  </a:lnTo>
                  <a:lnTo>
                    <a:pt x="17604" y="0"/>
                  </a:lnTo>
                  <a:lnTo>
                    <a:pt x="8860" y="0"/>
                  </a:lnTo>
                  <a:lnTo>
                    <a:pt x="4518"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2" name="object 1132"/>
            <p:cNvSpPr/>
            <p:nvPr/>
          </p:nvSpPr>
          <p:spPr>
            <a:xfrm>
              <a:off x="7423816" y="4568066"/>
              <a:ext cx="22225" cy="22225"/>
            </a:xfrm>
            <a:custGeom>
              <a:avLst/>
              <a:gdLst/>
              <a:ahLst/>
              <a:cxnLst/>
              <a:rect l="l" t="t" r="r" b="b"/>
              <a:pathLst>
                <a:path w="22225" h="22225">
                  <a:moveTo>
                    <a:pt x="17604" y="0"/>
                  </a:moveTo>
                  <a:lnTo>
                    <a:pt x="4518" y="0"/>
                  </a:lnTo>
                  <a:lnTo>
                    <a:pt x="0" y="4342"/>
                  </a:lnTo>
                  <a:lnTo>
                    <a:pt x="0" y="8860"/>
                  </a:lnTo>
                  <a:lnTo>
                    <a:pt x="0" y="17662"/>
                  </a:lnTo>
                  <a:lnTo>
                    <a:pt x="4518" y="22004"/>
                  </a:lnTo>
                  <a:lnTo>
                    <a:pt x="17604" y="22004"/>
                  </a:lnTo>
                  <a:lnTo>
                    <a:pt x="22122" y="17662"/>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3" name="object 1133"/>
            <p:cNvSpPr/>
            <p:nvPr/>
          </p:nvSpPr>
          <p:spPr>
            <a:xfrm>
              <a:off x="7423816" y="4568066"/>
              <a:ext cx="22225" cy="22225"/>
            </a:xfrm>
            <a:custGeom>
              <a:avLst/>
              <a:gdLst/>
              <a:ahLst/>
              <a:cxnLst/>
              <a:rect l="l" t="t" r="r" b="b"/>
              <a:pathLst>
                <a:path w="22225" h="22225">
                  <a:moveTo>
                    <a:pt x="0" y="8860"/>
                  </a:moveTo>
                  <a:lnTo>
                    <a:pt x="0" y="17662"/>
                  </a:lnTo>
                  <a:lnTo>
                    <a:pt x="4518" y="22004"/>
                  </a:lnTo>
                  <a:lnTo>
                    <a:pt x="8860" y="22004"/>
                  </a:lnTo>
                  <a:lnTo>
                    <a:pt x="17604" y="22004"/>
                  </a:lnTo>
                  <a:lnTo>
                    <a:pt x="22122" y="17662"/>
                  </a:lnTo>
                  <a:lnTo>
                    <a:pt x="22122" y="8860"/>
                  </a:lnTo>
                  <a:lnTo>
                    <a:pt x="22122" y="4342"/>
                  </a:lnTo>
                  <a:lnTo>
                    <a:pt x="17604" y="0"/>
                  </a:lnTo>
                  <a:lnTo>
                    <a:pt x="8860"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4" name="object 1134"/>
            <p:cNvSpPr/>
            <p:nvPr/>
          </p:nvSpPr>
          <p:spPr>
            <a:xfrm>
              <a:off x="7432677" y="4585728"/>
              <a:ext cx="22225" cy="22225"/>
            </a:xfrm>
            <a:custGeom>
              <a:avLst/>
              <a:gdLst/>
              <a:ahLst/>
              <a:cxnLst/>
              <a:rect l="l" t="t" r="r" b="b"/>
              <a:pathLst>
                <a:path w="22225" h="22225">
                  <a:moveTo>
                    <a:pt x="17604" y="0"/>
                  </a:moveTo>
                  <a:lnTo>
                    <a:pt x="4401" y="0"/>
                  </a:lnTo>
                  <a:lnTo>
                    <a:pt x="0" y="4342"/>
                  </a:lnTo>
                  <a:lnTo>
                    <a:pt x="0" y="8860"/>
                  </a:lnTo>
                  <a:lnTo>
                    <a:pt x="0" y="17544"/>
                  </a:lnTo>
                  <a:lnTo>
                    <a:pt x="4401" y="22004"/>
                  </a:lnTo>
                  <a:lnTo>
                    <a:pt x="17604" y="22004"/>
                  </a:lnTo>
                  <a:lnTo>
                    <a:pt x="22005" y="17544"/>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5" name="object 1135"/>
            <p:cNvSpPr/>
            <p:nvPr/>
          </p:nvSpPr>
          <p:spPr>
            <a:xfrm>
              <a:off x="7432677" y="4585728"/>
              <a:ext cx="22225" cy="22225"/>
            </a:xfrm>
            <a:custGeom>
              <a:avLst/>
              <a:gdLst/>
              <a:ahLst/>
              <a:cxnLst/>
              <a:rect l="l" t="t" r="r" b="b"/>
              <a:pathLst>
                <a:path w="22225" h="22225">
                  <a:moveTo>
                    <a:pt x="0" y="8860"/>
                  </a:moveTo>
                  <a:lnTo>
                    <a:pt x="0" y="17544"/>
                  </a:lnTo>
                  <a:lnTo>
                    <a:pt x="4401" y="22004"/>
                  </a:lnTo>
                  <a:lnTo>
                    <a:pt x="8743" y="22004"/>
                  </a:lnTo>
                  <a:lnTo>
                    <a:pt x="17604" y="22004"/>
                  </a:lnTo>
                  <a:lnTo>
                    <a:pt x="22005" y="17544"/>
                  </a:lnTo>
                  <a:lnTo>
                    <a:pt x="22005" y="8860"/>
                  </a:lnTo>
                  <a:lnTo>
                    <a:pt x="22005" y="4342"/>
                  </a:lnTo>
                  <a:lnTo>
                    <a:pt x="17604"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6" name="object 1136"/>
            <p:cNvSpPr/>
            <p:nvPr/>
          </p:nvSpPr>
          <p:spPr>
            <a:xfrm>
              <a:off x="7441420" y="4559205"/>
              <a:ext cx="22225" cy="22225"/>
            </a:xfrm>
            <a:custGeom>
              <a:avLst/>
              <a:gdLst/>
              <a:ahLst/>
              <a:cxnLst/>
              <a:rect l="l" t="t" r="r" b="b"/>
              <a:pathLst>
                <a:path w="22225" h="22225">
                  <a:moveTo>
                    <a:pt x="17780" y="0"/>
                  </a:moveTo>
                  <a:lnTo>
                    <a:pt x="4518" y="0"/>
                  </a:lnTo>
                  <a:lnTo>
                    <a:pt x="0" y="4518"/>
                  </a:lnTo>
                  <a:lnTo>
                    <a:pt x="0" y="8860"/>
                  </a:lnTo>
                  <a:lnTo>
                    <a:pt x="0" y="17720"/>
                  </a:lnTo>
                  <a:lnTo>
                    <a:pt x="4518" y="22063"/>
                  </a:lnTo>
                  <a:lnTo>
                    <a:pt x="17780" y="22063"/>
                  </a:lnTo>
                  <a:lnTo>
                    <a:pt x="22122" y="17720"/>
                  </a:lnTo>
                  <a:lnTo>
                    <a:pt x="22122" y="4518"/>
                  </a:lnTo>
                  <a:lnTo>
                    <a:pt x="1778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7" name="object 1137"/>
            <p:cNvSpPr/>
            <p:nvPr/>
          </p:nvSpPr>
          <p:spPr>
            <a:xfrm>
              <a:off x="7441420" y="4559205"/>
              <a:ext cx="22225" cy="22225"/>
            </a:xfrm>
            <a:custGeom>
              <a:avLst/>
              <a:gdLst/>
              <a:ahLst/>
              <a:cxnLst/>
              <a:rect l="l" t="t" r="r" b="b"/>
              <a:pathLst>
                <a:path w="22225" h="22225">
                  <a:moveTo>
                    <a:pt x="0" y="8860"/>
                  </a:moveTo>
                  <a:lnTo>
                    <a:pt x="0" y="17720"/>
                  </a:lnTo>
                  <a:lnTo>
                    <a:pt x="4518" y="22063"/>
                  </a:lnTo>
                  <a:lnTo>
                    <a:pt x="8860" y="22063"/>
                  </a:lnTo>
                  <a:lnTo>
                    <a:pt x="17780" y="22063"/>
                  </a:lnTo>
                  <a:lnTo>
                    <a:pt x="22122" y="17720"/>
                  </a:lnTo>
                  <a:lnTo>
                    <a:pt x="22122" y="8860"/>
                  </a:lnTo>
                  <a:lnTo>
                    <a:pt x="22122" y="4518"/>
                  </a:lnTo>
                  <a:lnTo>
                    <a:pt x="17780" y="0"/>
                  </a:lnTo>
                  <a:lnTo>
                    <a:pt x="8860" y="0"/>
                  </a:lnTo>
                  <a:lnTo>
                    <a:pt x="4518"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8" name="object 1138"/>
            <p:cNvSpPr/>
            <p:nvPr/>
          </p:nvSpPr>
          <p:spPr>
            <a:xfrm>
              <a:off x="7450281" y="4590070"/>
              <a:ext cx="22225" cy="22225"/>
            </a:xfrm>
            <a:custGeom>
              <a:avLst/>
              <a:gdLst/>
              <a:ahLst/>
              <a:cxnLst/>
              <a:rect l="l" t="t" r="r" b="b"/>
              <a:pathLst>
                <a:path w="22225" h="22225">
                  <a:moveTo>
                    <a:pt x="17604" y="0"/>
                  </a:moveTo>
                  <a:lnTo>
                    <a:pt x="4401" y="0"/>
                  </a:lnTo>
                  <a:lnTo>
                    <a:pt x="0" y="4518"/>
                  </a:lnTo>
                  <a:lnTo>
                    <a:pt x="0" y="8860"/>
                  </a:lnTo>
                  <a:lnTo>
                    <a:pt x="0" y="17662"/>
                  </a:lnTo>
                  <a:lnTo>
                    <a:pt x="4401" y="22004"/>
                  </a:lnTo>
                  <a:lnTo>
                    <a:pt x="17604" y="22004"/>
                  </a:lnTo>
                  <a:lnTo>
                    <a:pt x="22005" y="17662"/>
                  </a:lnTo>
                  <a:lnTo>
                    <a:pt x="22005"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39" name="object 1139"/>
            <p:cNvSpPr/>
            <p:nvPr/>
          </p:nvSpPr>
          <p:spPr>
            <a:xfrm>
              <a:off x="7450281" y="4590070"/>
              <a:ext cx="22225" cy="22225"/>
            </a:xfrm>
            <a:custGeom>
              <a:avLst/>
              <a:gdLst/>
              <a:ahLst/>
              <a:cxnLst/>
              <a:rect l="l" t="t" r="r" b="b"/>
              <a:pathLst>
                <a:path w="22225" h="22225">
                  <a:moveTo>
                    <a:pt x="0" y="8860"/>
                  </a:moveTo>
                  <a:lnTo>
                    <a:pt x="0" y="17662"/>
                  </a:lnTo>
                  <a:lnTo>
                    <a:pt x="4401" y="22004"/>
                  </a:lnTo>
                  <a:lnTo>
                    <a:pt x="8919" y="22004"/>
                  </a:lnTo>
                  <a:lnTo>
                    <a:pt x="17604" y="22004"/>
                  </a:lnTo>
                  <a:lnTo>
                    <a:pt x="22005" y="17662"/>
                  </a:lnTo>
                  <a:lnTo>
                    <a:pt x="22005" y="8860"/>
                  </a:lnTo>
                  <a:lnTo>
                    <a:pt x="22005" y="4518"/>
                  </a:lnTo>
                  <a:lnTo>
                    <a:pt x="17604" y="0"/>
                  </a:lnTo>
                  <a:lnTo>
                    <a:pt x="8919" y="0"/>
                  </a:lnTo>
                  <a:lnTo>
                    <a:pt x="4401"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0" name="object 1140"/>
            <p:cNvSpPr/>
            <p:nvPr/>
          </p:nvSpPr>
          <p:spPr>
            <a:xfrm>
              <a:off x="7463543" y="4581269"/>
              <a:ext cx="22225" cy="22225"/>
            </a:xfrm>
            <a:custGeom>
              <a:avLst/>
              <a:gdLst/>
              <a:ahLst/>
              <a:cxnLst/>
              <a:rect l="l" t="t" r="r" b="b"/>
              <a:pathLst>
                <a:path w="22225" h="22225">
                  <a:moveTo>
                    <a:pt x="17604" y="0"/>
                  </a:moveTo>
                  <a:lnTo>
                    <a:pt x="4342" y="0"/>
                  </a:lnTo>
                  <a:lnTo>
                    <a:pt x="0" y="4459"/>
                  </a:lnTo>
                  <a:lnTo>
                    <a:pt x="0" y="8801"/>
                  </a:lnTo>
                  <a:lnTo>
                    <a:pt x="0" y="17662"/>
                  </a:lnTo>
                  <a:lnTo>
                    <a:pt x="4342" y="22004"/>
                  </a:lnTo>
                  <a:lnTo>
                    <a:pt x="17604" y="22004"/>
                  </a:lnTo>
                  <a:lnTo>
                    <a:pt x="22005" y="17662"/>
                  </a:lnTo>
                  <a:lnTo>
                    <a:pt x="22005"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1" name="object 1141"/>
            <p:cNvSpPr/>
            <p:nvPr/>
          </p:nvSpPr>
          <p:spPr>
            <a:xfrm>
              <a:off x="7463543" y="4581269"/>
              <a:ext cx="22225" cy="22225"/>
            </a:xfrm>
            <a:custGeom>
              <a:avLst/>
              <a:gdLst/>
              <a:ahLst/>
              <a:cxnLst/>
              <a:rect l="l" t="t" r="r" b="b"/>
              <a:pathLst>
                <a:path w="22225" h="22225">
                  <a:moveTo>
                    <a:pt x="0" y="8801"/>
                  </a:moveTo>
                  <a:lnTo>
                    <a:pt x="0" y="17662"/>
                  </a:lnTo>
                  <a:lnTo>
                    <a:pt x="4342" y="22004"/>
                  </a:lnTo>
                  <a:lnTo>
                    <a:pt x="8743" y="22004"/>
                  </a:lnTo>
                  <a:lnTo>
                    <a:pt x="17604" y="22004"/>
                  </a:lnTo>
                  <a:lnTo>
                    <a:pt x="22005" y="17662"/>
                  </a:lnTo>
                  <a:lnTo>
                    <a:pt x="22005" y="8801"/>
                  </a:lnTo>
                  <a:lnTo>
                    <a:pt x="22005" y="4459"/>
                  </a:lnTo>
                  <a:lnTo>
                    <a:pt x="17604" y="0"/>
                  </a:lnTo>
                  <a:lnTo>
                    <a:pt x="8743" y="0"/>
                  </a:lnTo>
                  <a:lnTo>
                    <a:pt x="4342"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2" name="object 1142"/>
            <p:cNvSpPr/>
            <p:nvPr/>
          </p:nvSpPr>
          <p:spPr>
            <a:xfrm>
              <a:off x="7472286" y="4563724"/>
              <a:ext cx="22225" cy="22225"/>
            </a:xfrm>
            <a:custGeom>
              <a:avLst/>
              <a:gdLst/>
              <a:ahLst/>
              <a:cxnLst/>
              <a:rect l="l" t="t" r="r" b="b"/>
              <a:pathLst>
                <a:path w="22225" h="22225">
                  <a:moveTo>
                    <a:pt x="17604" y="0"/>
                  </a:moveTo>
                  <a:lnTo>
                    <a:pt x="4518" y="0"/>
                  </a:lnTo>
                  <a:lnTo>
                    <a:pt x="0" y="4342"/>
                  </a:lnTo>
                  <a:lnTo>
                    <a:pt x="0" y="8684"/>
                  </a:lnTo>
                  <a:lnTo>
                    <a:pt x="0" y="17544"/>
                  </a:lnTo>
                  <a:lnTo>
                    <a:pt x="4518" y="22004"/>
                  </a:lnTo>
                  <a:lnTo>
                    <a:pt x="17604" y="22004"/>
                  </a:lnTo>
                  <a:lnTo>
                    <a:pt x="22122" y="17544"/>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3" name="object 1143"/>
            <p:cNvSpPr/>
            <p:nvPr/>
          </p:nvSpPr>
          <p:spPr>
            <a:xfrm>
              <a:off x="7472286" y="4563724"/>
              <a:ext cx="22225" cy="22225"/>
            </a:xfrm>
            <a:custGeom>
              <a:avLst/>
              <a:gdLst/>
              <a:ahLst/>
              <a:cxnLst/>
              <a:rect l="l" t="t" r="r" b="b"/>
              <a:pathLst>
                <a:path w="22225" h="22225">
                  <a:moveTo>
                    <a:pt x="0" y="8684"/>
                  </a:moveTo>
                  <a:lnTo>
                    <a:pt x="0" y="17544"/>
                  </a:lnTo>
                  <a:lnTo>
                    <a:pt x="4518" y="22004"/>
                  </a:lnTo>
                  <a:lnTo>
                    <a:pt x="8860" y="22004"/>
                  </a:lnTo>
                  <a:lnTo>
                    <a:pt x="17604" y="22004"/>
                  </a:lnTo>
                  <a:lnTo>
                    <a:pt x="22122" y="17544"/>
                  </a:lnTo>
                  <a:lnTo>
                    <a:pt x="22122" y="8684"/>
                  </a:lnTo>
                  <a:lnTo>
                    <a:pt x="22122" y="4342"/>
                  </a:lnTo>
                  <a:lnTo>
                    <a:pt x="17604" y="0"/>
                  </a:lnTo>
                  <a:lnTo>
                    <a:pt x="8860" y="0"/>
                  </a:lnTo>
                  <a:lnTo>
                    <a:pt x="4518"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4" name="object 1144"/>
            <p:cNvSpPr/>
            <p:nvPr/>
          </p:nvSpPr>
          <p:spPr>
            <a:xfrm>
              <a:off x="7481147" y="4563724"/>
              <a:ext cx="22225" cy="22225"/>
            </a:xfrm>
            <a:custGeom>
              <a:avLst/>
              <a:gdLst/>
              <a:ahLst/>
              <a:cxnLst/>
              <a:rect l="l" t="t" r="r" b="b"/>
              <a:pathLst>
                <a:path w="22225" h="22225">
                  <a:moveTo>
                    <a:pt x="17604" y="0"/>
                  </a:moveTo>
                  <a:lnTo>
                    <a:pt x="4401" y="0"/>
                  </a:lnTo>
                  <a:lnTo>
                    <a:pt x="0" y="4342"/>
                  </a:lnTo>
                  <a:lnTo>
                    <a:pt x="0" y="8684"/>
                  </a:lnTo>
                  <a:lnTo>
                    <a:pt x="0" y="17544"/>
                  </a:lnTo>
                  <a:lnTo>
                    <a:pt x="4401" y="22004"/>
                  </a:lnTo>
                  <a:lnTo>
                    <a:pt x="17604" y="22004"/>
                  </a:lnTo>
                  <a:lnTo>
                    <a:pt x="22005" y="17544"/>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5" name="object 1145"/>
            <p:cNvSpPr/>
            <p:nvPr/>
          </p:nvSpPr>
          <p:spPr>
            <a:xfrm>
              <a:off x="7481147" y="4563724"/>
              <a:ext cx="22225" cy="22225"/>
            </a:xfrm>
            <a:custGeom>
              <a:avLst/>
              <a:gdLst/>
              <a:ahLst/>
              <a:cxnLst/>
              <a:rect l="l" t="t" r="r" b="b"/>
              <a:pathLst>
                <a:path w="22225" h="22225">
                  <a:moveTo>
                    <a:pt x="0" y="8684"/>
                  </a:moveTo>
                  <a:lnTo>
                    <a:pt x="0" y="17544"/>
                  </a:lnTo>
                  <a:lnTo>
                    <a:pt x="4401" y="22004"/>
                  </a:lnTo>
                  <a:lnTo>
                    <a:pt x="8743" y="22004"/>
                  </a:lnTo>
                  <a:lnTo>
                    <a:pt x="17604" y="22004"/>
                  </a:lnTo>
                  <a:lnTo>
                    <a:pt x="22005" y="17544"/>
                  </a:lnTo>
                  <a:lnTo>
                    <a:pt x="22005" y="8684"/>
                  </a:lnTo>
                  <a:lnTo>
                    <a:pt x="22005" y="4342"/>
                  </a:lnTo>
                  <a:lnTo>
                    <a:pt x="17604" y="0"/>
                  </a:lnTo>
                  <a:lnTo>
                    <a:pt x="8743" y="0"/>
                  </a:lnTo>
                  <a:lnTo>
                    <a:pt x="4401"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6" name="object 1146"/>
            <p:cNvSpPr/>
            <p:nvPr/>
          </p:nvSpPr>
          <p:spPr>
            <a:xfrm>
              <a:off x="7489890" y="4581269"/>
              <a:ext cx="22225" cy="22225"/>
            </a:xfrm>
            <a:custGeom>
              <a:avLst/>
              <a:gdLst/>
              <a:ahLst/>
              <a:cxnLst/>
              <a:rect l="l" t="t" r="r" b="b"/>
              <a:pathLst>
                <a:path w="22225" h="22225">
                  <a:moveTo>
                    <a:pt x="17780" y="0"/>
                  </a:moveTo>
                  <a:lnTo>
                    <a:pt x="4518" y="0"/>
                  </a:lnTo>
                  <a:lnTo>
                    <a:pt x="0" y="4459"/>
                  </a:lnTo>
                  <a:lnTo>
                    <a:pt x="0" y="8801"/>
                  </a:lnTo>
                  <a:lnTo>
                    <a:pt x="0" y="17662"/>
                  </a:lnTo>
                  <a:lnTo>
                    <a:pt x="4518" y="22004"/>
                  </a:lnTo>
                  <a:lnTo>
                    <a:pt x="17780" y="22004"/>
                  </a:lnTo>
                  <a:lnTo>
                    <a:pt x="22122" y="17662"/>
                  </a:lnTo>
                  <a:lnTo>
                    <a:pt x="22122" y="4459"/>
                  </a:lnTo>
                  <a:lnTo>
                    <a:pt x="17780"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7" name="object 1147"/>
            <p:cNvSpPr/>
            <p:nvPr/>
          </p:nvSpPr>
          <p:spPr>
            <a:xfrm>
              <a:off x="7489890" y="4581269"/>
              <a:ext cx="22225" cy="22225"/>
            </a:xfrm>
            <a:custGeom>
              <a:avLst/>
              <a:gdLst/>
              <a:ahLst/>
              <a:cxnLst/>
              <a:rect l="l" t="t" r="r" b="b"/>
              <a:pathLst>
                <a:path w="22225" h="22225">
                  <a:moveTo>
                    <a:pt x="0" y="8801"/>
                  </a:moveTo>
                  <a:lnTo>
                    <a:pt x="0" y="17662"/>
                  </a:lnTo>
                  <a:lnTo>
                    <a:pt x="4518" y="22004"/>
                  </a:lnTo>
                  <a:lnTo>
                    <a:pt x="8860" y="22004"/>
                  </a:lnTo>
                  <a:lnTo>
                    <a:pt x="17780" y="22004"/>
                  </a:lnTo>
                  <a:lnTo>
                    <a:pt x="22122" y="17662"/>
                  </a:lnTo>
                  <a:lnTo>
                    <a:pt x="22122" y="8801"/>
                  </a:lnTo>
                  <a:lnTo>
                    <a:pt x="22122" y="4459"/>
                  </a:lnTo>
                  <a:lnTo>
                    <a:pt x="17780" y="0"/>
                  </a:lnTo>
                  <a:lnTo>
                    <a:pt x="8860" y="0"/>
                  </a:lnTo>
                  <a:lnTo>
                    <a:pt x="4518"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8" name="object 1148"/>
            <p:cNvSpPr/>
            <p:nvPr/>
          </p:nvSpPr>
          <p:spPr>
            <a:xfrm>
              <a:off x="7503152" y="4537201"/>
              <a:ext cx="22225" cy="22225"/>
            </a:xfrm>
            <a:custGeom>
              <a:avLst/>
              <a:gdLst/>
              <a:ahLst/>
              <a:cxnLst/>
              <a:rect l="l" t="t" r="r" b="b"/>
              <a:pathLst>
                <a:path w="22225" h="22225">
                  <a:moveTo>
                    <a:pt x="17604" y="0"/>
                  </a:moveTo>
                  <a:lnTo>
                    <a:pt x="4518" y="0"/>
                  </a:lnTo>
                  <a:lnTo>
                    <a:pt x="0" y="4342"/>
                  </a:lnTo>
                  <a:lnTo>
                    <a:pt x="0" y="8860"/>
                  </a:lnTo>
                  <a:lnTo>
                    <a:pt x="0" y="17662"/>
                  </a:lnTo>
                  <a:lnTo>
                    <a:pt x="4518" y="22004"/>
                  </a:lnTo>
                  <a:lnTo>
                    <a:pt x="17604" y="22004"/>
                  </a:lnTo>
                  <a:lnTo>
                    <a:pt x="22122" y="17662"/>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49" name="object 1149"/>
            <p:cNvSpPr/>
            <p:nvPr/>
          </p:nvSpPr>
          <p:spPr>
            <a:xfrm>
              <a:off x="7503152" y="4537201"/>
              <a:ext cx="22225" cy="22225"/>
            </a:xfrm>
            <a:custGeom>
              <a:avLst/>
              <a:gdLst/>
              <a:ahLst/>
              <a:cxnLst/>
              <a:rect l="l" t="t" r="r" b="b"/>
              <a:pathLst>
                <a:path w="22225" h="22225">
                  <a:moveTo>
                    <a:pt x="0" y="8860"/>
                  </a:moveTo>
                  <a:lnTo>
                    <a:pt x="0" y="17662"/>
                  </a:lnTo>
                  <a:lnTo>
                    <a:pt x="4518" y="22004"/>
                  </a:lnTo>
                  <a:lnTo>
                    <a:pt x="8860" y="22004"/>
                  </a:lnTo>
                  <a:lnTo>
                    <a:pt x="17604" y="22004"/>
                  </a:lnTo>
                  <a:lnTo>
                    <a:pt x="22122" y="17662"/>
                  </a:lnTo>
                  <a:lnTo>
                    <a:pt x="22122" y="8860"/>
                  </a:lnTo>
                  <a:lnTo>
                    <a:pt x="22122" y="4342"/>
                  </a:lnTo>
                  <a:lnTo>
                    <a:pt x="17604" y="0"/>
                  </a:lnTo>
                  <a:lnTo>
                    <a:pt x="8860"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0" name="object 1150"/>
            <p:cNvSpPr/>
            <p:nvPr/>
          </p:nvSpPr>
          <p:spPr>
            <a:xfrm>
              <a:off x="7512013" y="4550404"/>
              <a:ext cx="22225" cy="22225"/>
            </a:xfrm>
            <a:custGeom>
              <a:avLst/>
              <a:gdLst/>
              <a:ahLst/>
              <a:cxnLst/>
              <a:rect l="l" t="t" r="r" b="b"/>
              <a:pathLst>
                <a:path w="22225" h="22225">
                  <a:moveTo>
                    <a:pt x="17604" y="0"/>
                  </a:moveTo>
                  <a:lnTo>
                    <a:pt x="4342" y="0"/>
                  </a:lnTo>
                  <a:lnTo>
                    <a:pt x="0" y="4459"/>
                  </a:lnTo>
                  <a:lnTo>
                    <a:pt x="0" y="8801"/>
                  </a:lnTo>
                  <a:lnTo>
                    <a:pt x="0" y="17662"/>
                  </a:lnTo>
                  <a:lnTo>
                    <a:pt x="4342" y="22004"/>
                  </a:lnTo>
                  <a:lnTo>
                    <a:pt x="17604" y="22004"/>
                  </a:lnTo>
                  <a:lnTo>
                    <a:pt x="22005" y="17662"/>
                  </a:lnTo>
                  <a:lnTo>
                    <a:pt x="22005"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1" name="object 1151"/>
            <p:cNvSpPr/>
            <p:nvPr/>
          </p:nvSpPr>
          <p:spPr>
            <a:xfrm>
              <a:off x="7512013" y="4550404"/>
              <a:ext cx="22225" cy="22225"/>
            </a:xfrm>
            <a:custGeom>
              <a:avLst/>
              <a:gdLst/>
              <a:ahLst/>
              <a:cxnLst/>
              <a:rect l="l" t="t" r="r" b="b"/>
              <a:pathLst>
                <a:path w="22225" h="22225">
                  <a:moveTo>
                    <a:pt x="0" y="8801"/>
                  </a:moveTo>
                  <a:lnTo>
                    <a:pt x="0" y="17662"/>
                  </a:lnTo>
                  <a:lnTo>
                    <a:pt x="4342" y="22004"/>
                  </a:lnTo>
                  <a:lnTo>
                    <a:pt x="8743" y="22004"/>
                  </a:lnTo>
                  <a:lnTo>
                    <a:pt x="17604" y="22004"/>
                  </a:lnTo>
                  <a:lnTo>
                    <a:pt x="22005" y="17662"/>
                  </a:lnTo>
                  <a:lnTo>
                    <a:pt x="22005" y="8801"/>
                  </a:lnTo>
                  <a:lnTo>
                    <a:pt x="22005" y="4459"/>
                  </a:lnTo>
                  <a:lnTo>
                    <a:pt x="17604" y="0"/>
                  </a:lnTo>
                  <a:lnTo>
                    <a:pt x="8743" y="0"/>
                  </a:lnTo>
                  <a:lnTo>
                    <a:pt x="4342"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2" name="object 1152"/>
            <p:cNvSpPr/>
            <p:nvPr/>
          </p:nvSpPr>
          <p:spPr>
            <a:xfrm>
              <a:off x="7520756" y="4585728"/>
              <a:ext cx="22225" cy="22225"/>
            </a:xfrm>
            <a:custGeom>
              <a:avLst/>
              <a:gdLst/>
              <a:ahLst/>
              <a:cxnLst/>
              <a:rect l="l" t="t" r="r" b="b"/>
              <a:pathLst>
                <a:path w="22225" h="22225">
                  <a:moveTo>
                    <a:pt x="17721" y="0"/>
                  </a:moveTo>
                  <a:lnTo>
                    <a:pt x="4518" y="0"/>
                  </a:lnTo>
                  <a:lnTo>
                    <a:pt x="0" y="4342"/>
                  </a:lnTo>
                  <a:lnTo>
                    <a:pt x="0" y="8860"/>
                  </a:lnTo>
                  <a:lnTo>
                    <a:pt x="0" y="17544"/>
                  </a:lnTo>
                  <a:lnTo>
                    <a:pt x="4518" y="22004"/>
                  </a:lnTo>
                  <a:lnTo>
                    <a:pt x="17721" y="22004"/>
                  </a:lnTo>
                  <a:lnTo>
                    <a:pt x="22122" y="17544"/>
                  </a:lnTo>
                  <a:lnTo>
                    <a:pt x="22122" y="4342"/>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3" name="object 1153"/>
            <p:cNvSpPr/>
            <p:nvPr/>
          </p:nvSpPr>
          <p:spPr>
            <a:xfrm>
              <a:off x="7520756" y="4585728"/>
              <a:ext cx="22225" cy="22225"/>
            </a:xfrm>
            <a:custGeom>
              <a:avLst/>
              <a:gdLst/>
              <a:ahLst/>
              <a:cxnLst/>
              <a:rect l="l" t="t" r="r" b="b"/>
              <a:pathLst>
                <a:path w="22225" h="22225">
                  <a:moveTo>
                    <a:pt x="0" y="8860"/>
                  </a:moveTo>
                  <a:lnTo>
                    <a:pt x="0" y="17544"/>
                  </a:lnTo>
                  <a:lnTo>
                    <a:pt x="4518" y="22004"/>
                  </a:lnTo>
                  <a:lnTo>
                    <a:pt x="8860" y="22004"/>
                  </a:lnTo>
                  <a:lnTo>
                    <a:pt x="17721" y="22004"/>
                  </a:lnTo>
                  <a:lnTo>
                    <a:pt x="22122" y="17544"/>
                  </a:lnTo>
                  <a:lnTo>
                    <a:pt x="22122" y="8860"/>
                  </a:lnTo>
                  <a:lnTo>
                    <a:pt x="22122" y="4342"/>
                  </a:lnTo>
                  <a:lnTo>
                    <a:pt x="17721" y="0"/>
                  </a:lnTo>
                  <a:lnTo>
                    <a:pt x="8860"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4" name="object 1154"/>
            <p:cNvSpPr/>
            <p:nvPr/>
          </p:nvSpPr>
          <p:spPr>
            <a:xfrm>
              <a:off x="7529617" y="4541543"/>
              <a:ext cx="22225" cy="22225"/>
            </a:xfrm>
            <a:custGeom>
              <a:avLst/>
              <a:gdLst/>
              <a:ahLst/>
              <a:cxnLst/>
              <a:rect l="l" t="t" r="r" b="b"/>
              <a:pathLst>
                <a:path w="22225" h="22225">
                  <a:moveTo>
                    <a:pt x="17604" y="0"/>
                  </a:moveTo>
                  <a:lnTo>
                    <a:pt x="4401" y="0"/>
                  </a:lnTo>
                  <a:lnTo>
                    <a:pt x="0" y="4518"/>
                  </a:lnTo>
                  <a:lnTo>
                    <a:pt x="0" y="8860"/>
                  </a:lnTo>
                  <a:lnTo>
                    <a:pt x="0" y="17662"/>
                  </a:lnTo>
                  <a:lnTo>
                    <a:pt x="4401" y="22180"/>
                  </a:lnTo>
                  <a:lnTo>
                    <a:pt x="17604" y="22180"/>
                  </a:lnTo>
                  <a:lnTo>
                    <a:pt x="22005" y="17662"/>
                  </a:lnTo>
                  <a:lnTo>
                    <a:pt x="22005"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5" name="object 1155"/>
            <p:cNvSpPr/>
            <p:nvPr/>
          </p:nvSpPr>
          <p:spPr>
            <a:xfrm>
              <a:off x="7529617" y="4541543"/>
              <a:ext cx="22225" cy="22225"/>
            </a:xfrm>
            <a:custGeom>
              <a:avLst/>
              <a:gdLst/>
              <a:ahLst/>
              <a:cxnLst/>
              <a:rect l="l" t="t" r="r" b="b"/>
              <a:pathLst>
                <a:path w="22225" h="22225">
                  <a:moveTo>
                    <a:pt x="0" y="8860"/>
                  </a:moveTo>
                  <a:lnTo>
                    <a:pt x="0" y="17662"/>
                  </a:lnTo>
                  <a:lnTo>
                    <a:pt x="4401" y="22180"/>
                  </a:lnTo>
                  <a:lnTo>
                    <a:pt x="8860" y="22180"/>
                  </a:lnTo>
                  <a:lnTo>
                    <a:pt x="17604" y="22180"/>
                  </a:lnTo>
                  <a:lnTo>
                    <a:pt x="22005" y="17662"/>
                  </a:lnTo>
                  <a:lnTo>
                    <a:pt x="22005" y="8860"/>
                  </a:lnTo>
                  <a:lnTo>
                    <a:pt x="22005" y="4518"/>
                  </a:lnTo>
                  <a:lnTo>
                    <a:pt x="17604" y="0"/>
                  </a:lnTo>
                  <a:lnTo>
                    <a:pt x="8860" y="0"/>
                  </a:lnTo>
                  <a:lnTo>
                    <a:pt x="4401"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6" name="object 1156"/>
            <p:cNvSpPr/>
            <p:nvPr/>
          </p:nvSpPr>
          <p:spPr>
            <a:xfrm>
              <a:off x="7542879" y="4559205"/>
              <a:ext cx="22225" cy="22225"/>
            </a:xfrm>
            <a:custGeom>
              <a:avLst/>
              <a:gdLst/>
              <a:ahLst/>
              <a:cxnLst/>
              <a:rect l="l" t="t" r="r" b="b"/>
              <a:pathLst>
                <a:path w="22225" h="22225">
                  <a:moveTo>
                    <a:pt x="17604" y="0"/>
                  </a:moveTo>
                  <a:lnTo>
                    <a:pt x="4342" y="0"/>
                  </a:lnTo>
                  <a:lnTo>
                    <a:pt x="0" y="4518"/>
                  </a:lnTo>
                  <a:lnTo>
                    <a:pt x="0" y="8860"/>
                  </a:lnTo>
                  <a:lnTo>
                    <a:pt x="0" y="17720"/>
                  </a:lnTo>
                  <a:lnTo>
                    <a:pt x="4342" y="22063"/>
                  </a:lnTo>
                  <a:lnTo>
                    <a:pt x="17604" y="22063"/>
                  </a:lnTo>
                  <a:lnTo>
                    <a:pt x="21946" y="17720"/>
                  </a:lnTo>
                  <a:lnTo>
                    <a:pt x="21946"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7" name="object 1157"/>
            <p:cNvSpPr/>
            <p:nvPr/>
          </p:nvSpPr>
          <p:spPr>
            <a:xfrm>
              <a:off x="7542879" y="4559205"/>
              <a:ext cx="22225" cy="22225"/>
            </a:xfrm>
            <a:custGeom>
              <a:avLst/>
              <a:gdLst/>
              <a:ahLst/>
              <a:cxnLst/>
              <a:rect l="l" t="t" r="r" b="b"/>
              <a:pathLst>
                <a:path w="22225" h="22225">
                  <a:moveTo>
                    <a:pt x="0" y="8860"/>
                  </a:moveTo>
                  <a:lnTo>
                    <a:pt x="0" y="17720"/>
                  </a:lnTo>
                  <a:lnTo>
                    <a:pt x="4342" y="22063"/>
                  </a:lnTo>
                  <a:lnTo>
                    <a:pt x="8743" y="22063"/>
                  </a:lnTo>
                  <a:lnTo>
                    <a:pt x="17604" y="22063"/>
                  </a:lnTo>
                  <a:lnTo>
                    <a:pt x="21946" y="17720"/>
                  </a:lnTo>
                  <a:lnTo>
                    <a:pt x="21946" y="8860"/>
                  </a:lnTo>
                  <a:lnTo>
                    <a:pt x="21946" y="4518"/>
                  </a:lnTo>
                  <a:lnTo>
                    <a:pt x="17604" y="0"/>
                  </a:lnTo>
                  <a:lnTo>
                    <a:pt x="8743"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8" name="object 1158"/>
            <p:cNvSpPr/>
            <p:nvPr/>
          </p:nvSpPr>
          <p:spPr>
            <a:xfrm>
              <a:off x="7551622" y="4528399"/>
              <a:ext cx="22225" cy="22225"/>
            </a:xfrm>
            <a:custGeom>
              <a:avLst/>
              <a:gdLst/>
              <a:ahLst/>
              <a:cxnLst/>
              <a:rect l="l" t="t" r="r" b="b"/>
              <a:pathLst>
                <a:path w="22225" h="22225">
                  <a:moveTo>
                    <a:pt x="17604" y="0"/>
                  </a:moveTo>
                  <a:lnTo>
                    <a:pt x="4518" y="0"/>
                  </a:lnTo>
                  <a:lnTo>
                    <a:pt x="0" y="4342"/>
                  </a:lnTo>
                  <a:lnTo>
                    <a:pt x="0" y="8801"/>
                  </a:lnTo>
                  <a:lnTo>
                    <a:pt x="0" y="17662"/>
                  </a:lnTo>
                  <a:lnTo>
                    <a:pt x="4518" y="22004"/>
                  </a:lnTo>
                  <a:lnTo>
                    <a:pt x="17604" y="22004"/>
                  </a:lnTo>
                  <a:lnTo>
                    <a:pt x="22122" y="17662"/>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59" name="object 1159"/>
            <p:cNvSpPr/>
            <p:nvPr/>
          </p:nvSpPr>
          <p:spPr>
            <a:xfrm>
              <a:off x="7551622" y="4528399"/>
              <a:ext cx="22225" cy="22225"/>
            </a:xfrm>
            <a:custGeom>
              <a:avLst/>
              <a:gdLst/>
              <a:ahLst/>
              <a:cxnLst/>
              <a:rect l="l" t="t" r="r" b="b"/>
              <a:pathLst>
                <a:path w="22225" h="22225">
                  <a:moveTo>
                    <a:pt x="0" y="8801"/>
                  </a:moveTo>
                  <a:lnTo>
                    <a:pt x="0" y="17662"/>
                  </a:lnTo>
                  <a:lnTo>
                    <a:pt x="4518" y="22004"/>
                  </a:lnTo>
                  <a:lnTo>
                    <a:pt x="8860" y="22004"/>
                  </a:lnTo>
                  <a:lnTo>
                    <a:pt x="17604" y="22004"/>
                  </a:lnTo>
                  <a:lnTo>
                    <a:pt x="22122" y="17662"/>
                  </a:lnTo>
                  <a:lnTo>
                    <a:pt x="22122" y="8801"/>
                  </a:lnTo>
                  <a:lnTo>
                    <a:pt x="22122" y="4342"/>
                  </a:lnTo>
                  <a:lnTo>
                    <a:pt x="17604" y="0"/>
                  </a:lnTo>
                  <a:lnTo>
                    <a:pt x="8860" y="0"/>
                  </a:lnTo>
                  <a:lnTo>
                    <a:pt x="4518"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0" name="object 1160"/>
            <p:cNvSpPr/>
            <p:nvPr/>
          </p:nvSpPr>
          <p:spPr>
            <a:xfrm>
              <a:off x="7560483" y="4528399"/>
              <a:ext cx="22225" cy="22225"/>
            </a:xfrm>
            <a:custGeom>
              <a:avLst/>
              <a:gdLst/>
              <a:ahLst/>
              <a:cxnLst/>
              <a:rect l="l" t="t" r="r" b="b"/>
              <a:pathLst>
                <a:path w="22225" h="22225">
                  <a:moveTo>
                    <a:pt x="17604" y="0"/>
                  </a:moveTo>
                  <a:lnTo>
                    <a:pt x="4342" y="0"/>
                  </a:lnTo>
                  <a:lnTo>
                    <a:pt x="0" y="4342"/>
                  </a:lnTo>
                  <a:lnTo>
                    <a:pt x="0" y="8801"/>
                  </a:lnTo>
                  <a:lnTo>
                    <a:pt x="0" y="17662"/>
                  </a:lnTo>
                  <a:lnTo>
                    <a:pt x="4342" y="22004"/>
                  </a:lnTo>
                  <a:lnTo>
                    <a:pt x="17604" y="22004"/>
                  </a:lnTo>
                  <a:lnTo>
                    <a:pt x="22005" y="17662"/>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1" name="object 1161"/>
            <p:cNvSpPr/>
            <p:nvPr/>
          </p:nvSpPr>
          <p:spPr>
            <a:xfrm>
              <a:off x="7560483" y="4528399"/>
              <a:ext cx="22225" cy="22225"/>
            </a:xfrm>
            <a:custGeom>
              <a:avLst/>
              <a:gdLst/>
              <a:ahLst/>
              <a:cxnLst/>
              <a:rect l="l" t="t" r="r" b="b"/>
              <a:pathLst>
                <a:path w="22225" h="22225">
                  <a:moveTo>
                    <a:pt x="0" y="8801"/>
                  </a:moveTo>
                  <a:lnTo>
                    <a:pt x="0" y="17662"/>
                  </a:lnTo>
                  <a:lnTo>
                    <a:pt x="4342" y="22004"/>
                  </a:lnTo>
                  <a:lnTo>
                    <a:pt x="8743" y="22004"/>
                  </a:lnTo>
                  <a:lnTo>
                    <a:pt x="17604" y="22004"/>
                  </a:lnTo>
                  <a:lnTo>
                    <a:pt x="22005" y="17662"/>
                  </a:lnTo>
                  <a:lnTo>
                    <a:pt x="22005" y="8801"/>
                  </a:lnTo>
                  <a:lnTo>
                    <a:pt x="22005" y="4342"/>
                  </a:lnTo>
                  <a:lnTo>
                    <a:pt x="17604" y="0"/>
                  </a:lnTo>
                  <a:lnTo>
                    <a:pt x="8743" y="0"/>
                  </a:lnTo>
                  <a:lnTo>
                    <a:pt x="4342"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2" name="object 1162"/>
            <p:cNvSpPr/>
            <p:nvPr/>
          </p:nvSpPr>
          <p:spPr>
            <a:xfrm>
              <a:off x="7569226" y="4532741"/>
              <a:ext cx="22225" cy="22225"/>
            </a:xfrm>
            <a:custGeom>
              <a:avLst/>
              <a:gdLst/>
              <a:ahLst/>
              <a:cxnLst/>
              <a:rect l="l" t="t" r="r" b="b"/>
              <a:pathLst>
                <a:path w="22225" h="22225">
                  <a:moveTo>
                    <a:pt x="17721" y="0"/>
                  </a:moveTo>
                  <a:lnTo>
                    <a:pt x="4518" y="0"/>
                  </a:lnTo>
                  <a:lnTo>
                    <a:pt x="0" y="4459"/>
                  </a:lnTo>
                  <a:lnTo>
                    <a:pt x="0" y="8801"/>
                  </a:lnTo>
                  <a:lnTo>
                    <a:pt x="0" y="17662"/>
                  </a:lnTo>
                  <a:lnTo>
                    <a:pt x="4518" y="22121"/>
                  </a:lnTo>
                  <a:lnTo>
                    <a:pt x="17721" y="22121"/>
                  </a:lnTo>
                  <a:lnTo>
                    <a:pt x="22122" y="17662"/>
                  </a:lnTo>
                  <a:lnTo>
                    <a:pt x="22122" y="4459"/>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3" name="object 1163"/>
            <p:cNvSpPr/>
            <p:nvPr/>
          </p:nvSpPr>
          <p:spPr>
            <a:xfrm>
              <a:off x="7569226" y="4532741"/>
              <a:ext cx="22225" cy="22225"/>
            </a:xfrm>
            <a:custGeom>
              <a:avLst/>
              <a:gdLst/>
              <a:ahLst/>
              <a:cxnLst/>
              <a:rect l="l" t="t" r="r" b="b"/>
              <a:pathLst>
                <a:path w="22225" h="22225">
                  <a:moveTo>
                    <a:pt x="0" y="8801"/>
                  </a:moveTo>
                  <a:lnTo>
                    <a:pt x="0" y="17662"/>
                  </a:lnTo>
                  <a:lnTo>
                    <a:pt x="4518" y="22121"/>
                  </a:lnTo>
                  <a:lnTo>
                    <a:pt x="8860" y="22121"/>
                  </a:lnTo>
                  <a:lnTo>
                    <a:pt x="17721" y="22121"/>
                  </a:lnTo>
                  <a:lnTo>
                    <a:pt x="22122" y="17662"/>
                  </a:lnTo>
                  <a:lnTo>
                    <a:pt x="22122" y="8801"/>
                  </a:lnTo>
                  <a:lnTo>
                    <a:pt x="22122" y="4459"/>
                  </a:lnTo>
                  <a:lnTo>
                    <a:pt x="17721" y="0"/>
                  </a:lnTo>
                  <a:lnTo>
                    <a:pt x="8860" y="0"/>
                  </a:lnTo>
                  <a:lnTo>
                    <a:pt x="4518"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4" name="object 1164"/>
            <p:cNvSpPr/>
            <p:nvPr/>
          </p:nvSpPr>
          <p:spPr>
            <a:xfrm>
              <a:off x="7582488" y="4528399"/>
              <a:ext cx="22225" cy="22225"/>
            </a:xfrm>
            <a:custGeom>
              <a:avLst/>
              <a:gdLst/>
              <a:ahLst/>
              <a:cxnLst/>
              <a:rect l="l" t="t" r="r" b="b"/>
              <a:pathLst>
                <a:path w="22225" h="22225">
                  <a:moveTo>
                    <a:pt x="17604" y="0"/>
                  </a:moveTo>
                  <a:lnTo>
                    <a:pt x="4459" y="0"/>
                  </a:lnTo>
                  <a:lnTo>
                    <a:pt x="0" y="4342"/>
                  </a:lnTo>
                  <a:lnTo>
                    <a:pt x="0" y="8801"/>
                  </a:lnTo>
                  <a:lnTo>
                    <a:pt x="0" y="17662"/>
                  </a:lnTo>
                  <a:lnTo>
                    <a:pt x="4459" y="22004"/>
                  </a:lnTo>
                  <a:lnTo>
                    <a:pt x="17604" y="22004"/>
                  </a:lnTo>
                  <a:lnTo>
                    <a:pt x="22063" y="17662"/>
                  </a:lnTo>
                  <a:lnTo>
                    <a:pt x="22063"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5" name="object 1165"/>
            <p:cNvSpPr/>
            <p:nvPr/>
          </p:nvSpPr>
          <p:spPr>
            <a:xfrm>
              <a:off x="7582488" y="4528399"/>
              <a:ext cx="22225" cy="22225"/>
            </a:xfrm>
            <a:custGeom>
              <a:avLst/>
              <a:gdLst/>
              <a:ahLst/>
              <a:cxnLst/>
              <a:rect l="l" t="t" r="r" b="b"/>
              <a:pathLst>
                <a:path w="22225" h="22225">
                  <a:moveTo>
                    <a:pt x="0" y="8801"/>
                  </a:moveTo>
                  <a:lnTo>
                    <a:pt x="0" y="17662"/>
                  </a:lnTo>
                  <a:lnTo>
                    <a:pt x="4459" y="22004"/>
                  </a:lnTo>
                  <a:lnTo>
                    <a:pt x="8860" y="22004"/>
                  </a:lnTo>
                  <a:lnTo>
                    <a:pt x="17604" y="22004"/>
                  </a:lnTo>
                  <a:lnTo>
                    <a:pt x="22063" y="17662"/>
                  </a:lnTo>
                  <a:lnTo>
                    <a:pt x="22063" y="8801"/>
                  </a:lnTo>
                  <a:lnTo>
                    <a:pt x="22063" y="4342"/>
                  </a:lnTo>
                  <a:lnTo>
                    <a:pt x="17604" y="0"/>
                  </a:lnTo>
                  <a:lnTo>
                    <a:pt x="8860" y="0"/>
                  </a:lnTo>
                  <a:lnTo>
                    <a:pt x="4459"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6" name="object 1166"/>
            <p:cNvSpPr/>
            <p:nvPr/>
          </p:nvSpPr>
          <p:spPr>
            <a:xfrm>
              <a:off x="7591349" y="4510737"/>
              <a:ext cx="22225" cy="22225"/>
            </a:xfrm>
            <a:custGeom>
              <a:avLst/>
              <a:gdLst/>
              <a:ahLst/>
              <a:cxnLst/>
              <a:rect l="l" t="t" r="r" b="b"/>
              <a:pathLst>
                <a:path w="22225" h="22225">
                  <a:moveTo>
                    <a:pt x="17604" y="0"/>
                  </a:moveTo>
                  <a:lnTo>
                    <a:pt x="4342" y="0"/>
                  </a:lnTo>
                  <a:lnTo>
                    <a:pt x="0" y="4459"/>
                  </a:lnTo>
                  <a:lnTo>
                    <a:pt x="0" y="8801"/>
                  </a:lnTo>
                  <a:lnTo>
                    <a:pt x="0" y="17662"/>
                  </a:lnTo>
                  <a:lnTo>
                    <a:pt x="4342" y="22004"/>
                  </a:lnTo>
                  <a:lnTo>
                    <a:pt x="17604" y="22004"/>
                  </a:lnTo>
                  <a:lnTo>
                    <a:pt x="21946" y="17662"/>
                  </a:lnTo>
                  <a:lnTo>
                    <a:pt x="21946"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7" name="object 1167"/>
            <p:cNvSpPr/>
            <p:nvPr/>
          </p:nvSpPr>
          <p:spPr>
            <a:xfrm>
              <a:off x="7591349" y="4510737"/>
              <a:ext cx="22225" cy="22225"/>
            </a:xfrm>
            <a:custGeom>
              <a:avLst/>
              <a:gdLst/>
              <a:ahLst/>
              <a:cxnLst/>
              <a:rect l="l" t="t" r="r" b="b"/>
              <a:pathLst>
                <a:path w="22225" h="22225">
                  <a:moveTo>
                    <a:pt x="0" y="8801"/>
                  </a:moveTo>
                  <a:lnTo>
                    <a:pt x="0" y="17662"/>
                  </a:lnTo>
                  <a:lnTo>
                    <a:pt x="4342" y="22004"/>
                  </a:lnTo>
                  <a:lnTo>
                    <a:pt x="8743" y="22004"/>
                  </a:lnTo>
                  <a:lnTo>
                    <a:pt x="17604" y="22004"/>
                  </a:lnTo>
                  <a:lnTo>
                    <a:pt x="21946" y="17662"/>
                  </a:lnTo>
                  <a:lnTo>
                    <a:pt x="21946" y="8801"/>
                  </a:lnTo>
                  <a:lnTo>
                    <a:pt x="21946" y="4459"/>
                  </a:lnTo>
                  <a:lnTo>
                    <a:pt x="17604" y="0"/>
                  </a:lnTo>
                  <a:lnTo>
                    <a:pt x="8743" y="0"/>
                  </a:lnTo>
                  <a:lnTo>
                    <a:pt x="4342"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8" name="object 1168"/>
            <p:cNvSpPr/>
            <p:nvPr/>
          </p:nvSpPr>
          <p:spPr>
            <a:xfrm>
              <a:off x="7600092" y="4519539"/>
              <a:ext cx="22225" cy="22225"/>
            </a:xfrm>
            <a:custGeom>
              <a:avLst/>
              <a:gdLst/>
              <a:ahLst/>
              <a:cxnLst/>
              <a:rect l="l" t="t" r="r" b="b"/>
              <a:pathLst>
                <a:path w="22225" h="22225">
                  <a:moveTo>
                    <a:pt x="17721" y="0"/>
                  </a:moveTo>
                  <a:lnTo>
                    <a:pt x="4459" y="0"/>
                  </a:lnTo>
                  <a:lnTo>
                    <a:pt x="0" y="4518"/>
                  </a:lnTo>
                  <a:lnTo>
                    <a:pt x="0" y="8860"/>
                  </a:lnTo>
                  <a:lnTo>
                    <a:pt x="0" y="17662"/>
                  </a:lnTo>
                  <a:lnTo>
                    <a:pt x="4459" y="22004"/>
                  </a:lnTo>
                  <a:lnTo>
                    <a:pt x="17721" y="22004"/>
                  </a:lnTo>
                  <a:lnTo>
                    <a:pt x="22122" y="17662"/>
                  </a:lnTo>
                  <a:lnTo>
                    <a:pt x="22122" y="4518"/>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69" name="object 1169"/>
            <p:cNvSpPr/>
            <p:nvPr/>
          </p:nvSpPr>
          <p:spPr>
            <a:xfrm>
              <a:off x="7600092" y="4519539"/>
              <a:ext cx="22225" cy="22225"/>
            </a:xfrm>
            <a:custGeom>
              <a:avLst/>
              <a:gdLst/>
              <a:ahLst/>
              <a:cxnLst/>
              <a:rect l="l" t="t" r="r" b="b"/>
              <a:pathLst>
                <a:path w="22225" h="22225">
                  <a:moveTo>
                    <a:pt x="0" y="8860"/>
                  </a:moveTo>
                  <a:lnTo>
                    <a:pt x="0" y="17662"/>
                  </a:lnTo>
                  <a:lnTo>
                    <a:pt x="4459" y="22004"/>
                  </a:lnTo>
                  <a:lnTo>
                    <a:pt x="8860" y="22004"/>
                  </a:lnTo>
                  <a:lnTo>
                    <a:pt x="17721" y="22004"/>
                  </a:lnTo>
                  <a:lnTo>
                    <a:pt x="22122" y="17662"/>
                  </a:lnTo>
                  <a:lnTo>
                    <a:pt x="22122" y="8860"/>
                  </a:lnTo>
                  <a:lnTo>
                    <a:pt x="22122" y="4518"/>
                  </a:lnTo>
                  <a:lnTo>
                    <a:pt x="17721" y="0"/>
                  </a:lnTo>
                  <a:lnTo>
                    <a:pt x="8860" y="0"/>
                  </a:lnTo>
                  <a:lnTo>
                    <a:pt x="4459"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0" name="object 1170"/>
            <p:cNvSpPr/>
            <p:nvPr/>
          </p:nvSpPr>
          <p:spPr>
            <a:xfrm>
              <a:off x="7608953" y="4519539"/>
              <a:ext cx="22225" cy="22225"/>
            </a:xfrm>
            <a:custGeom>
              <a:avLst/>
              <a:gdLst/>
              <a:ahLst/>
              <a:cxnLst/>
              <a:rect l="l" t="t" r="r" b="b"/>
              <a:pathLst>
                <a:path w="22225" h="22225">
                  <a:moveTo>
                    <a:pt x="17604" y="0"/>
                  </a:moveTo>
                  <a:lnTo>
                    <a:pt x="4342" y="0"/>
                  </a:lnTo>
                  <a:lnTo>
                    <a:pt x="0" y="4518"/>
                  </a:lnTo>
                  <a:lnTo>
                    <a:pt x="0" y="8860"/>
                  </a:lnTo>
                  <a:lnTo>
                    <a:pt x="0" y="17662"/>
                  </a:lnTo>
                  <a:lnTo>
                    <a:pt x="4342" y="22004"/>
                  </a:lnTo>
                  <a:lnTo>
                    <a:pt x="17604" y="22004"/>
                  </a:lnTo>
                  <a:lnTo>
                    <a:pt x="21946" y="17662"/>
                  </a:lnTo>
                  <a:lnTo>
                    <a:pt x="21946"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1" name="object 1171"/>
            <p:cNvSpPr/>
            <p:nvPr/>
          </p:nvSpPr>
          <p:spPr>
            <a:xfrm>
              <a:off x="7608953" y="4519539"/>
              <a:ext cx="22225" cy="22225"/>
            </a:xfrm>
            <a:custGeom>
              <a:avLst/>
              <a:gdLst/>
              <a:ahLst/>
              <a:cxnLst/>
              <a:rect l="l" t="t" r="r" b="b"/>
              <a:pathLst>
                <a:path w="22225" h="22225">
                  <a:moveTo>
                    <a:pt x="0" y="8860"/>
                  </a:moveTo>
                  <a:lnTo>
                    <a:pt x="0" y="17662"/>
                  </a:lnTo>
                  <a:lnTo>
                    <a:pt x="4342" y="22004"/>
                  </a:lnTo>
                  <a:lnTo>
                    <a:pt x="8860" y="22004"/>
                  </a:lnTo>
                  <a:lnTo>
                    <a:pt x="17604" y="22004"/>
                  </a:lnTo>
                  <a:lnTo>
                    <a:pt x="21946" y="17662"/>
                  </a:lnTo>
                  <a:lnTo>
                    <a:pt x="21946" y="8860"/>
                  </a:lnTo>
                  <a:lnTo>
                    <a:pt x="21946" y="4518"/>
                  </a:lnTo>
                  <a:lnTo>
                    <a:pt x="17604" y="0"/>
                  </a:lnTo>
                  <a:lnTo>
                    <a:pt x="8860"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2" name="object 1172"/>
            <p:cNvSpPr/>
            <p:nvPr/>
          </p:nvSpPr>
          <p:spPr>
            <a:xfrm>
              <a:off x="7622215" y="4506336"/>
              <a:ext cx="22225" cy="22225"/>
            </a:xfrm>
            <a:custGeom>
              <a:avLst/>
              <a:gdLst/>
              <a:ahLst/>
              <a:cxnLst/>
              <a:rect l="l" t="t" r="r" b="b"/>
              <a:pathLst>
                <a:path w="22225" h="22225">
                  <a:moveTo>
                    <a:pt x="17604" y="0"/>
                  </a:moveTo>
                  <a:lnTo>
                    <a:pt x="4342" y="0"/>
                  </a:lnTo>
                  <a:lnTo>
                    <a:pt x="0" y="4400"/>
                  </a:lnTo>
                  <a:lnTo>
                    <a:pt x="0" y="8860"/>
                  </a:lnTo>
                  <a:lnTo>
                    <a:pt x="0" y="17720"/>
                  </a:lnTo>
                  <a:lnTo>
                    <a:pt x="4342" y="22063"/>
                  </a:lnTo>
                  <a:lnTo>
                    <a:pt x="17604" y="22063"/>
                  </a:lnTo>
                  <a:lnTo>
                    <a:pt x="21946" y="17720"/>
                  </a:lnTo>
                  <a:lnTo>
                    <a:pt x="21946" y="4400"/>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3" name="object 1173"/>
            <p:cNvSpPr/>
            <p:nvPr/>
          </p:nvSpPr>
          <p:spPr>
            <a:xfrm>
              <a:off x="7622215" y="4506336"/>
              <a:ext cx="22225" cy="22225"/>
            </a:xfrm>
            <a:custGeom>
              <a:avLst/>
              <a:gdLst/>
              <a:ahLst/>
              <a:cxnLst/>
              <a:rect l="l" t="t" r="r" b="b"/>
              <a:pathLst>
                <a:path w="22225" h="22225">
                  <a:moveTo>
                    <a:pt x="0" y="8860"/>
                  </a:moveTo>
                  <a:lnTo>
                    <a:pt x="0" y="17720"/>
                  </a:lnTo>
                  <a:lnTo>
                    <a:pt x="4342" y="22063"/>
                  </a:lnTo>
                  <a:lnTo>
                    <a:pt x="8684" y="22063"/>
                  </a:lnTo>
                  <a:lnTo>
                    <a:pt x="17604" y="22063"/>
                  </a:lnTo>
                  <a:lnTo>
                    <a:pt x="21946" y="17720"/>
                  </a:lnTo>
                  <a:lnTo>
                    <a:pt x="21946" y="8860"/>
                  </a:lnTo>
                  <a:lnTo>
                    <a:pt x="21946" y="4400"/>
                  </a:lnTo>
                  <a:lnTo>
                    <a:pt x="17604" y="0"/>
                  </a:lnTo>
                  <a:lnTo>
                    <a:pt x="8684" y="0"/>
                  </a:lnTo>
                  <a:lnTo>
                    <a:pt x="4342" y="0"/>
                  </a:lnTo>
                  <a:lnTo>
                    <a:pt x="0" y="4400"/>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4" name="object 1174"/>
            <p:cNvSpPr/>
            <p:nvPr/>
          </p:nvSpPr>
          <p:spPr>
            <a:xfrm>
              <a:off x="7630900" y="4484331"/>
              <a:ext cx="22225" cy="22225"/>
            </a:xfrm>
            <a:custGeom>
              <a:avLst/>
              <a:gdLst/>
              <a:ahLst/>
              <a:cxnLst/>
              <a:rect l="l" t="t" r="r" b="b"/>
              <a:pathLst>
                <a:path w="22225" h="22225">
                  <a:moveTo>
                    <a:pt x="17662" y="0"/>
                  </a:moveTo>
                  <a:lnTo>
                    <a:pt x="4518" y="0"/>
                  </a:lnTo>
                  <a:lnTo>
                    <a:pt x="0" y="4342"/>
                  </a:lnTo>
                  <a:lnTo>
                    <a:pt x="0" y="8860"/>
                  </a:lnTo>
                  <a:lnTo>
                    <a:pt x="0" y="17544"/>
                  </a:lnTo>
                  <a:lnTo>
                    <a:pt x="4518" y="22004"/>
                  </a:lnTo>
                  <a:lnTo>
                    <a:pt x="17662" y="22004"/>
                  </a:lnTo>
                  <a:lnTo>
                    <a:pt x="22122" y="17544"/>
                  </a:lnTo>
                  <a:lnTo>
                    <a:pt x="22122"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5" name="object 1175"/>
            <p:cNvSpPr/>
            <p:nvPr/>
          </p:nvSpPr>
          <p:spPr>
            <a:xfrm>
              <a:off x="7630900" y="4484331"/>
              <a:ext cx="22225" cy="22225"/>
            </a:xfrm>
            <a:custGeom>
              <a:avLst/>
              <a:gdLst/>
              <a:ahLst/>
              <a:cxnLst/>
              <a:rect l="l" t="t" r="r" b="b"/>
              <a:pathLst>
                <a:path w="22225" h="22225">
                  <a:moveTo>
                    <a:pt x="0" y="8860"/>
                  </a:moveTo>
                  <a:lnTo>
                    <a:pt x="0" y="17544"/>
                  </a:lnTo>
                  <a:lnTo>
                    <a:pt x="4518" y="22004"/>
                  </a:lnTo>
                  <a:lnTo>
                    <a:pt x="8919" y="22004"/>
                  </a:lnTo>
                  <a:lnTo>
                    <a:pt x="17662" y="22004"/>
                  </a:lnTo>
                  <a:lnTo>
                    <a:pt x="22122" y="17544"/>
                  </a:lnTo>
                  <a:lnTo>
                    <a:pt x="22122" y="8860"/>
                  </a:lnTo>
                  <a:lnTo>
                    <a:pt x="22122" y="4342"/>
                  </a:lnTo>
                  <a:lnTo>
                    <a:pt x="17662" y="0"/>
                  </a:lnTo>
                  <a:lnTo>
                    <a:pt x="8919"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6" name="object 1176"/>
            <p:cNvSpPr/>
            <p:nvPr/>
          </p:nvSpPr>
          <p:spPr>
            <a:xfrm>
              <a:off x="7639819" y="4488673"/>
              <a:ext cx="22225" cy="22225"/>
            </a:xfrm>
            <a:custGeom>
              <a:avLst/>
              <a:gdLst/>
              <a:ahLst/>
              <a:cxnLst/>
              <a:rect l="l" t="t" r="r" b="b"/>
              <a:pathLst>
                <a:path w="22225" h="22225">
                  <a:moveTo>
                    <a:pt x="17604" y="0"/>
                  </a:moveTo>
                  <a:lnTo>
                    <a:pt x="4342" y="0"/>
                  </a:lnTo>
                  <a:lnTo>
                    <a:pt x="0" y="4518"/>
                  </a:lnTo>
                  <a:lnTo>
                    <a:pt x="0" y="8860"/>
                  </a:lnTo>
                  <a:lnTo>
                    <a:pt x="0" y="17662"/>
                  </a:lnTo>
                  <a:lnTo>
                    <a:pt x="4342" y="22063"/>
                  </a:lnTo>
                  <a:lnTo>
                    <a:pt x="17604" y="22063"/>
                  </a:lnTo>
                  <a:lnTo>
                    <a:pt x="21946" y="17662"/>
                  </a:lnTo>
                  <a:lnTo>
                    <a:pt x="21946"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7" name="object 1177"/>
            <p:cNvSpPr/>
            <p:nvPr/>
          </p:nvSpPr>
          <p:spPr>
            <a:xfrm>
              <a:off x="7639819" y="4488673"/>
              <a:ext cx="22225" cy="22225"/>
            </a:xfrm>
            <a:custGeom>
              <a:avLst/>
              <a:gdLst/>
              <a:ahLst/>
              <a:cxnLst/>
              <a:rect l="l" t="t" r="r" b="b"/>
              <a:pathLst>
                <a:path w="22225" h="22225">
                  <a:moveTo>
                    <a:pt x="0" y="8860"/>
                  </a:moveTo>
                  <a:lnTo>
                    <a:pt x="0" y="17662"/>
                  </a:lnTo>
                  <a:lnTo>
                    <a:pt x="4342" y="22063"/>
                  </a:lnTo>
                  <a:lnTo>
                    <a:pt x="8743" y="22063"/>
                  </a:lnTo>
                  <a:lnTo>
                    <a:pt x="17604" y="22063"/>
                  </a:lnTo>
                  <a:lnTo>
                    <a:pt x="21946" y="17662"/>
                  </a:lnTo>
                  <a:lnTo>
                    <a:pt x="21946" y="8860"/>
                  </a:lnTo>
                  <a:lnTo>
                    <a:pt x="21946" y="4518"/>
                  </a:lnTo>
                  <a:lnTo>
                    <a:pt x="17604" y="0"/>
                  </a:lnTo>
                  <a:lnTo>
                    <a:pt x="8743"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8" name="object 1178"/>
            <p:cNvSpPr/>
            <p:nvPr/>
          </p:nvSpPr>
          <p:spPr>
            <a:xfrm>
              <a:off x="7648562" y="4506336"/>
              <a:ext cx="22225" cy="22225"/>
            </a:xfrm>
            <a:custGeom>
              <a:avLst/>
              <a:gdLst/>
              <a:ahLst/>
              <a:cxnLst/>
              <a:rect l="l" t="t" r="r" b="b"/>
              <a:pathLst>
                <a:path w="22225" h="22225">
                  <a:moveTo>
                    <a:pt x="17721" y="0"/>
                  </a:moveTo>
                  <a:lnTo>
                    <a:pt x="4459" y="0"/>
                  </a:lnTo>
                  <a:lnTo>
                    <a:pt x="0" y="4400"/>
                  </a:lnTo>
                  <a:lnTo>
                    <a:pt x="0" y="8860"/>
                  </a:lnTo>
                  <a:lnTo>
                    <a:pt x="0" y="17720"/>
                  </a:lnTo>
                  <a:lnTo>
                    <a:pt x="4459" y="22063"/>
                  </a:lnTo>
                  <a:lnTo>
                    <a:pt x="17721" y="22063"/>
                  </a:lnTo>
                  <a:lnTo>
                    <a:pt x="22122" y="17720"/>
                  </a:lnTo>
                  <a:lnTo>
                    <a:pt x="22122" y="4400"/>
                  </a:lnTo>
                  <a:lnTo>
                    <a:pt x="17721"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79" name="object 1179"/>
            <p:cNvSpPr/>
            <p:nvPr/>
          </p:nvSpPr>
          <p:spPr>
            <a:xfrm>
              <a:off x="7648562" y="4506336"/>
              <a:ext cx="22225" cy="22225"/>
            </a:xfrm>
            <a:custGeom>
              <a:avLst/>
              <a:gdLst/>
              <a:ahLst/>
              <a:cxnLst/>
              <a:rect l="l" t="t" r="r" b="b"/>
              <a:pathLst>
                <a:path w="22225" h="22225">
                  <a:moveTo>
                    <a:pt x="0" y="8860"/>
                  </a:moveTo>
                  <a:lnTo>
                    <a:pt x="0" y="17720"/>
                  </a:lnTo>
                  <a:lnTo>
                    <a:pt x="4459" y="22063"/>
                  </a:lnTo>
                  <a:lnTo>
                    <a:pt x="8860" y="22063"/>
                  </a:lnTo>
                  <a:lnTo>
                    <a:pt x="17721" y="22063"/>
                  </a:lnTo>
                  <a:lnTo>
                    <a:pt x="22122" y="17720"/>
                  </a:lnTo>
                  <a:lnTo>
                    <a:pt x="22122" y="8860"/>
                  </a:lnTo>
                  <a:lnTo>
                    <a:pt x="22122" y="4400"/>
                  </a:lnTo>
                  <a:lnTo>
                    <a:pt x="17721" y="0"/>
                  </a:lnTo>
                  <a:lnTo>
                    <a:pt x="8860" y="0"/>
                  </a:lnTo>
                  <a:lnTo>
                    <a:pt x="4459" y="0"/>
                  </a:lnTo>
                  <a:lnTo>
                    <a:pt x="0" y="4400"/>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0" name="object 1180"/>
            <p:cNvSpPr/>
            <p:nvPr/>
          </p:nvSpPr>
          <p:spPr>
            <a:xfrm>
              <a:off x="7661766" y="4537201"/>
              <a:ext cx="22225" cy="22225"/>
            </a:xfrm>
            <a:custGeom>
              <a:avLst/>
              <a:gdLst/>
              <a:ahLst/>
              <a:cxnLst/>
              <a:rect l="l" t="t" r="r" b="b"/>
              <a:pathLst>
                <a:path w="22225" h="22225">
                  <a:moveTo>
                    <a:pt x="17604" y="0"/>
                  </a:moveTo>
                  <a:lnTo>
                    <a:pt x="4518" y="0"/>
                  </a:lnTo>
                  <a:lnTo>
                    <a:pt x="0" y="4342"/>
                  </a:lnTo>
                  <a:lnTo>
                    <a:pt x="0" y="8860"/>
                  </a:lnTo>
                  <a:lnTo>
                    <a:pt x="0" y="17662"/>
                  </a:lnTo>
                  <a:lnTo>
                    <a:pt x="4518" y="22004"/>
                  </a:lnTo>
                  <a:lnTo>
                    <a:pt x="17604" y="22004"/>
                  </a:lnTo>
                  <a:lnTo>
                    <a:pt x="22122" y="17662"/>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1" name="object 1181"/>
            <p:cNvSpPr/>
            <p:nvPr/>
          </p:nvSpPr>
          <p:spPr>
            <a:xfrm>
              <a:off x="7661766" y="4537201"/>
              <a:ext cx="22225" cy="22225"/>
            </a:xfrm>
            <a:custGeom>
              <a:avLst/>
              <a:gdLst/>
              <a:ahLst/>
              <a:cxnLst/>
              <a:rect l="l" t="t" r="r" b="b"/>
              <a:pathLst>
                <a:path w="22225" h="22225">
                  <a:moveTo>
                    <a:pt x="0" y="8860"/>
                  </a:moveTo>
                  <a:lnTo>
                    <a:pt x="0" y="17662"/>
                  </a:lnTo>
                  <a:lnTo>
                    <a:pt x="4518" y="22004"/>
                  </a:lnTo>
                  <a:lnTo>
                    <a:pt x="8919" y="22004"/>
                  </a:lnTo>
                  <a:lnTo>
                    <a:pt x="17604" y="22004"/>
                  </a:lnTo>
                  <a:lnTo>
                    <a:pt x="22122" y="17662"/>
                  </a:lnTo>
                  <a:lnTo>
                    <a:pt x="22122" y="8860"/>
                  </a:lnTo>
                  <a:lnTo>
                    <a:pt x="22122" y="4342"/>
                  </a:lnTo>
                  <a:lnTo>
                    <a:pt x="17604" y="0"/>
                  </a:lnTo>
                  <a:lnTo>
                    <a:pt x="8919"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2" name="object 1182"/>
            <p:cNvSpPr/>
            <p:nvPr/>
          </p:nvSpPr>
          <p:spPr>
            <a:xfrm>
              <a:off x="7670685" y="4515196"/>
              <a:ext cx="22225" cy="22225"/>
            </a:xfrm>
            <a:custGeom>
              <a:avLst/>
              <a:gdLst/>
              <a:ahLst/>
              <a:cxnLst/>
              <a:rect l="l" t="t" r="r" b="b"/>
              <a:pathLst>
                <a:path w="22225" h="22225">
                  <a:moveTo>
                    <a:pt x="17604" y="0"/>
                  </a:moveTo>
                  <a:lnTo>
                    <a:pt x="4342" y="0"/>
                  </a:lnTo>
                  <a:lnTo>
                    <a:pt x="0" y="4342"/>
                  </a:lnTo>
                  <a:lnTo>
                    <a:pt x="0" y="8860"/>
                  </a:lnTo>
                  <a:lnTo>
                    <a:pt x="0" y="17544"/>
                  </a:lnTo>
                  <a:lnTo>
                    <a:pt x="4342" y="22004"/>
                  </a:lnTo>
                  <a:lnTo>
                    <a:pt x="17604" y="22004"/>
                  </a:lnTo>
                  <a:lnTo>
                    <a:pt x="21946" y="17544"/>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3" name="object 1183"/>
            <p:cNvSpPr/>
            <p:nvPr/>
          </p:nvSpPr>
          <p:spPr>
            <a:xfrm>
              <a:off x="7670685" y="4515196"/>
              <a:ext cx="22225" cy="22225"/>
            </a:xfrm>
            <a:custGeom>
              <a:avLst/>
              <a:gdLst/>
              <a:ahLst/>
              <a:cxnLst/>
              <a:rect l="l" t="t" r="r" b="b"/>
              <a:pathLst>
                <a:path w="22225" h="22225">
                  <a:moveTo>
                    <a:pt x="0" y="8860"/>
                  </a:moveTo>
                  <a:lnTo>
                    <a:pt x="0" y="17544"/>
                  </a:lnTo>
                  <a:lnTo>
                    <a:pt x="4342" y="22004"/>
                  </a:lnTo>
                  <a:lnTo>
                    <a:pt x="8684" y="22004"/>
                  </a:lnTo>
                  <a:lnTo>
                    <a:pt x="17604" y="22004"/>
                  </a:lnTo>
                  <a:lnTo>
                    <a:pt x="21946" y="17544"/>
                  </a:lnTo>
                  <a:lnTo>
                    <a:pt x="21946" y="8860"/>
                  </a:lnTo>
                  <a:lnTo>
                    <a:pt x="21946" y="4342"/>
                  </a:lnTo>
                  <a:lnTo>
                    <a:pt x="17604" y="0"/>
                  </a:lnTo>
                  <a:lnTo>
                    <a:pt x="8684" y="0"/>
                  </a:lnTo>
                  <a:lnTo>
                    <a:pt x="4342"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4" name="object 1184"/>
            <p:cNvSpPr/>
            <p:nvPr/>
          </p:nvSpPr>
          <p:spPr>
            <a:xfrm>
              <a:off x="7679370" y="4497534"/>
              <a:ext cx="22225" cy="22225"/>
            </a:xfrm>
            <a:custGeom>
              <a:avLst/>
              <a:gdLst/>
              <a:ahLst/>
              <a:cxnLst/>
              <a:rect l="l" t="t" r="r" b="b"/>
              <a:pathLst>
                <a:path w="22225" h="22225">
                  <a:moveTo>
                    <a:pt x="17662" y="0"/>
                  </a:moveTo>
                  <a:lnTo>
                    <a:pt x="4518" y="0"/>
                  </a:lnTo>
                  <a:lnTo>
                    <a:pt x="0" y="4342"/>
                  </a:lnTo>
                  <a:lnTo>
                    <a:pt x="0" y="8801"/>
                  </a:lnTo>
                  <a:lnTo>
                    <a:pt x="0" y="17662"/>
                  </a:lnTo>
                  <a:lnTo>
                    <a:pt x="4518" y="22004"/>
                  </a:lnTo>
                  <a:lnTo>
                    <a:pt x="17662" y="22004"/>
                  </a:lnTo>
                  <a:lnTo>
                    <a:pt x="22122" y="17662"/>
                  </a:lnTo>
                  <a:lnTo>
                    <a:pt x="22122"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5" name="object 1185"/>
            <p:cNvSpPr/>
            <p:nvPr/>
          </p:nvSpPr>
          <p:spPr>
            <a:xfrm>
              <a:off x="7679370" y="4497534"/>
              <a:ext cx="22225" cy="22225"/>
            </a:xfrm>
            <a:custGeom>
              <a:avLst/>
              <a:gdLst/>
              <a:ahLst/>
              <a:cxnLst/>
              <a:rect l="l" t="t" r="r" b="b"/>
              <a:pathLst>
                <a:path w="22225" h="22225">
                  <a:moveTo>
                    <a:pt x="0" y="8801"/>
                  </a:moveTo>
                  <a:lnTo>
                    <a:pt x="0" y="17662"/>
                  </a:lnTo>
                  <a:lnTo>
                    <a:pt x="4518" y="22004"/>
                  </a:lnTo>
                  <a:lnTo>
                    <a:pt x="8919" y="22004"/>
                  </a:lnTo>
                  <a:lnTo>
                    <a:pt x="17662" y="22004"/>
                  </a:lnTo>
                  <a:lnTo>
                    <a:pt x="22122" y="17662"/>
                  </a:lnTo>
                  <a:lnTo>
                    <a:pt x="22122" y="8801"/>
                  </a:lnTo>
                  <a:lnTo>
                    <a:pt x="22122" y="4342"/>
                  </a:lnTo>
                  <a:lnTo>
                    <a:pt x="17662" y="0"/>
                  </a:lnTo>
                  <a:lnTo>
                    <a:pt x="8919" y="0"/>
                  </a:lnTo>
                  <a:lnTo>
                    <a:pt x="4518"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6" name="object 1186"/>
            <p:cNvSpPr/>
            <p:nvPr/>
          </p:nvSpPr>
          <p:spPr>
            <a:xfrm>
              <a:off x="7692632" y="4462327"/>
              <a:ext cx="22225" cy="22225"/>
            </a:xfrm>
            <a:custGeom>
              <a:avLst/>
              <a:gdLst/>
              <a:ahLst/>
              <a:cxnLst/>
              <a:rect l="l" t="t" r="r" b="b"/>
              <a:pathLst>
                <a:path w="22225" h="22225">
                  <a:moveTo>
                    <a:pt x="17604" y="0"/>
                  </a:moveTo>
                  <a:lnTo>
                    <a:pt x="4401" y="0"/>
                  </a:lnTo>
                  <a:lnTo>
                    <a:pt x="0" y="4342"/>
                  </a:lnTo>
                  <a:lnTo>
                    <a:pt x="0" y="8684"/>
                  </a:lnTo>
                  <a:lnTo>
                    <a:pt x="0" y="17544"/>
                  </a:lnTo>
                  <a:lnTo>
                    <a:pt x="4401" y="22004"/>
                  </a:lnTo>
                  <a:lnTo>
                    <a:pt x="17604" y="22004"/>
                  </a:lnTo>
                  <a:lnTo>
                    <a:pt x="22122" y="17544"/>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7" name="object 1187"/>
            <p:cNvSpPr/>
            <p:nvPr/>
          </p:nvSpPr>
          <p:spPr>
            <a:xfrm>
              <a:off x="7692632" y="4462327"/>
              <a:ext cx="22225" cy="22225"/>
            </a:xfrm>
            <a:custGeom>
              <a:avLst/>
              <a:gdLst/>
              <a:ahLst/>
              <a:cxnLst/>
              <a:rect l="l" t="t" r="r" b="b"/>
              <a:pathLst>
                <a:path w="22225" h="22225">
                  <a:moveTo>
                    <a:pt x="0" y="8684"/>
                  </a:moveTo>
                  <a:lnTo>
                    <a:pt x="0" y="17544"/>
                  </a:lnTo>
                  <a:lnTo>
                    <a:pt x="4401" y="22004"/>
                  </a:lnTo>
                  <a:lnTo>
                    <a:pt x="8860" y="22004"/>
                  </a:lnTo>
                  <a:lnTo>
                    <a:pt x="17604" y="22004"/>
                  </a:lnTo>
                  <a:lnTo>
                    <a:pt x="22122" y="17544"/>
                  </a:lnTo>
                  <a:lnTo>
                    <a:pt x="22122" y="8684"/>
                  </a:lnTo>
                  <a:lnTo>
                    <a:pt x="22122" y="4342"/>
                  </a:lnTo>
                  <a:lnTo>
                    <a:pt x="17604" y="0"/>
                  </a:lnTo>
                  <a:lnTo>
                    <a:pt x="8860" y="0"/>
                  </a:lnTo>
                  <a:lnTo>
                    <a:pt x="4401"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8" name="object 1188"/>
            <p:cNvSpPr/>
            <p:nvPr/>
          </p:nvSpPr>
          <p:spPr>
            <a:xfrm>
              <a:off x="7701492" y="4471011"/>
              <a:ext cx="22225" cy="22225"/>
            </a:xfrm>
            <a:custGeom>
              <a:avLst/>
              <a:gdLst/>
              <a:ahLst/>
              <a:cxnLst/>
              <a:rect l="l" t="t" r="r" b="b"/>
              <a:pathLst>
                <a:path w="22225" h="22225">
                  <a:moveTo>
                    <a:pt x="17662" y="0"/>
                  </a:moveTo>
                  <a:lnTo>
                    <a:pt x="4401" y="0"/>
                  </a:lnTo>
                  <a:lnTo>
                    <a:pt x="0" y="4518"/>
                  </a:lnTo>
                  <a:lnTo>
                    <a:pt x="0" y="8860"/>
                  </a:lnTo>
                  <a:lnTo>
                    <a:pt x="0" y="17662"/>
                  </a:lnTo>
                  <a:lnTo>
                    <a:pt x="4401" y="22180"/>
                  </a:lnTo>
                  <a:lnTo>
                    <a:pt x="17662" y="22180"/>
                  </a:lnTo>
                  <a:lnTo>
                    <a:pt x="22005" y="17662"/>
                  </a:lnTo>
                  <a:lnTo>
                    <a:pt x="22005" y="4518"/>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89" name="object 1189"/>
            <p:cNvSpPr/>
            <p:nvPr/>
          </p:nvSpPr>
          <p:spPr>
            <a:xfrm>
              <a:off x="7701492" y="4471011"/>
              <a:ext cx="22225" cy="22225"/>
            </a:xfrm>
            <a:custGeom>
              <a:avLst/>
              <a:gdLst/>
              <a:ahLst/>
              <a:cxnLst/>
              <a:rect l="l" t="t" r="r" b="b"/>
              <a:pathLst>
                <a:path w="22225" h="22225">
                  <a:moveTo>
                    <a:pt x="0" y="8860"/>
                  </a:moveTo>
                  <a:lnTo>
                    <a:pt x="0" y="17662"/>
                  </a:lnTo>
                  <a:lnTo>
                    <a:pt x="4401" y="22180"/>
                  </a:lnTo>
                  <a:lnTo>
                    <a:pt x="8743" y="22180"/>
                  </a:lnTo>
                  <a:lnTo>
                    <a:pt x="17662" y="22180"/>
                  </a:lnTo>
                  <a:lnTo>
                    <a:pt x="22005" y="17662"/>
                  </a:lnTo>
                  <a:lnTo>
                    <a:pt x="22005" y="8860"/>
                  </a:lnTo>
                  <a:lnTo>
                    <a:pt x="22005" y="4518"/>
                  </a:lnTo>
                  <a:lnTo>
                    <a:pt x="17662" y="0"/>
                  </a:lnTo>
                  <a:lnTo>
                    <a:pt x="8743" y="0"/>
                  </a:lnTo>
                  <a:lnTo>
                    <a:pt x="4401"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0" name="object 1190"/>
            <p:cNvSpPr/>
            <p:nvPr/>
          </p:nvSpPr>
          <p:spPr>
            <a:xfrm>
              <a:off x="7710236" y="4440146"/>
              <a:ext cx="22225" cy="22225"/>
            </a:xfrm>
            <a:custGeom>
              <a:avLst/>
              <a:gdLst/>
              <a:ahLst/>
              <a:cxnLst/>
              <a:rect l="l" t="t" r="r" b="b"/>
              <a:pathLst>
                <a:path w="22225" h="22225">
                  <a:moveTo>
                    <a:pt x="17604" y="0"/>
                  </a:moveTo>
                  <a:lnTo>
                    <a:pt x="4518" y="0"/>
                  </a:lnTo>
                  <a:lnTo>
                    <a:pt x="0" y="4518"/>
                  </a:lnTo>
                  <a:lnTo>
                    <a:pt x="0" y="8860"/>
                  </a:lnTo>
                  <a:lnTo>
                    <a:pt x="0" y="17720"/>
                  </a:lnTo>
                  <a:lnTo>
                    <a:pt x="4518" y="22180"/>
                  </a:lnTo>
                  <a:lnTo>
                    <a:pt x="17604" y="22180"/>
                  </a:lnTo>
                  <a:lnTo>
                    <a:pt x="22122" y="17720"/>
                  </a:lnTo>
                  <a:lnTo>
                    <a:pt x="22122"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1" name="object 1191"/>
            <p:cNvSpPr/>
            <p:nvPr/>
          </p:nvSpPr>
          <p:spPr>
            <a:xfrm>
              <a:off x="7710236" y="4440146"/>
              <a:ext cx="22225" cy="22225"/>
            </a:xfrm>
            <a:custGeom>
              <a:avLst/>
              <a:gdLst/>
              <a:ahLst/>
              <a:cxnLst/>
              <a:rect l="l" t="t" r="r" b="b"/>
              <a:pathLst>
                <a:path w="22225" h="22225">
                  <a:moveTo>
                    <a:pt x="0" y="8860"/>
                  </a:moveTo>
                  <a:lnTo>
                    <a:pt x="0" y="17720"/>
                  </a:lnTo>
                  <a:lnTo>
                    <a:pt x="4518" y="22180"/>
                  </a:lnTo>
                  <a:lnTo>
                    <a:pt x="8919" y="22180"/>
                  </a:lnTo>
                  <a:lnTo>
                    <a:pt x="17604" y="22180"/>
                  </a:lnTo>
                  <a:lnTo>
                    <a:pt x="22122" y="17720"/>
                  </a:lnTo>
                  <a:lnTo>
                    <a:pt x="22122" y="8860"/>
                  </a:lnTo>
                  <a:lnTo>
                    <a:pt x="22122" y="4518"/>
                  </a:lnTo>
                  <a:lnTo>
                    <a:pt x="17604" y="0"/>
                  </a:lnTo>
                  <a:lnTo>
                    <a:pt x="8919" y="0"/>
                  </a:lnTo>
                  <a:lnTo>
                    <a:pt x="4518"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2" name="object 1192"/>
            <p:cNvSpPr/>
            <p:nvPr/>
          </p:nvSpPr>
          <p:spPr>
            <a:xfrm>
              <a:off x="7719155" y="4462327"/>
              <a:ext cx="22225" cy="22225"/>
            </a:xfrm>
            <a:custGeom>
              <a:avLst/>
              <a:gdLst/>
              <a:ahLst/>
              <a:cxnLst/>
              <a:rect l="l" t="t" r="r" b="b"/>
              <a:pathLst>
                <a:path w="22225" h="22225">
                  <a:moveTo>
                    <a:pt x="17604" y="0"/>
                  </a:moveTo>
                  <a:lnTo>
                    <a:pt x="4342" y="0"/>
                  </a:lnTo>
                  <a:lnTo>
                    <a:pt x="0" y="4342"/>
                  </a:lnTo>
                  <a:lnTo>
                    <a:pt x="0" y="8684"/>
                  </a:lnTo>
                  <a:lnTo>
                    <a:pt x="0" y="17544"/>
                  </a:lnTo>
                  <a:lnTo>
                    <a:pt x="4342" y="22004"/>
                  </a:lnTo>
                  <a:lnTo>
                    <a:pt x="17604" y="22004"/>
                  </a:lnTo>
                  <a:lnTo>
                    <a:pt x="21946" y="17544"/>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3" name="object 1193"/>
            <p:cNvSpPr/>
            <p:nvPr/>
          </p:nvSpPr>
          <p:spPr>
            <a:xfrm>
              <a:off x="7719155" y="4462327"/>
              <a:ext cx="22225" cy="22225"/>
            </a:xfrm>
            <a:custGeom>
              <a:avLst/>
              <a:gdLst/>
              <a:ahLst/>
              <a:cxnLst/>
              <a:rect l="l" t="t" r="r" b="b"/>
              <a:pathLst>
                <a:path w="22225" h="22225">
                  <a:moveTo>
                    <a:pt x="0" y="8684"/>
                  </a:moveTo>
                  <a:lnTo>
                    <a:pt x="0" y="17544"/>
                  </a:lnTo>
                  <a:lnTo>
                    <a:pt x="4342" y="22004"/>
                  </a:lnTo>
                  <a:lnTo>
                    <a:pt x="8684" y="22004"/>
                  </a:lnTo>
                  <a:lnTo>
                    <a:pt x="17604" y="22004"/>
                  </a:lnTo>
                  <a:lnTo>
                    <a:pt x="21946" y="17544"/>
                  </a:lnTo>
                  <a:lnTo>
                    <a:pt x="21946" y="8684"/>
                  </a:lnTo>
                  <a:lnTo>
                    <a:pt x="21946" y="4342"/>
                  </a:lnTo>
                  <a:lnTo>
                    <a:pt x="17604" y="0"/>
                  </a:lnTo>
                  <a:lnTo>
                    <a:pt x="8684" y="0"/>
                  </a:lnTo>
                  <a:lnTo>
                    <a:pt x="4342"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4" name="object 1194"/>
            <p:cNvSpPr/>
            <p:nvPr/>
          </p:nvSpPr>
          <p:spPr>
            <a:xfrm>
              <a:off x="7732358" y="4475529"/>
              <a:ext cx="22225" cy="22225"/>
            </a:xfrm>
            <a:custGeom>
              <a:avLst/>
              <a:gdLst/>
              <a:ahLst/>
              <a:cxnLst/>
              <a:rect l="l" t="t" r="r" b="b"/>
              <a:pathLst>
                <a:path w="22225" h="22225">
                  <a:moveTo>
                    <a:pt x="17604" y="0"/>
                  </a:moveTo>
                  <a:lnTo>
                    <a:pt x="4401" y="0"/>
                  </a:lnTo>
                  <a:lnTo>
                    <a:pt x="0" y="4342"/>
                  </a:lnTo>
                  <a:lnTo>
                    <a:pt x="0" y="8801"/>
                  </a:lnTo>
                  <a:lnTo>
                    <a:pt x="0" y="17662"/>
                  </a:lnTo>
                  <a:lnTo>
                    <a:pt x="4401" y="22004"/>
                  </a:lnTo>
                  <a:lnTo>
                    <a:pt x="17604" y="22004"/>
                  </a:lnTo>
                  <a:lnTo>
                    <a:pt x="22005" y="17662"/>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5" name="object 1195"/>
            <p:cNvSpPr/>
            <p:nvPr/>
          </p:nvSpPr>
          <p:spPr>
            <a:xfrm>
              <a:off x="7732358" y="4475529"/>
              <a:ext cx="22225" cy="22225"/>
            </a:xfrm>
            <a:custGeom>
              <a:avLst/>
              <a:gdLst/>
              <a:ahLst/>
              <a:cxnLst/>
              <a:rect l="l" t="t" r="r" b="b"/>
              <a:pathLst>
                <a:path w="22225" h="22225">
                  <a:moveTo>
                    <a:pt x="0" y="8801"/>
                  </a:moveTo>
                  <a:lnTo>
                    <a:pt x="0" y="17662"/>
                  </a:lnTo>
                  <a:lnTo>
                    <a:pt x="4401" y="22004"/>
                  </a:lnTo>
                  <a:lnTo>
                    <a:pt x="8743" y="22004"/>
                  </a:lnTo>
                  <a:lnTo>
                    <a:pt x="17604" y="22004"/>
                  </a:lnTo>
                  <a:lnTo>
                    <a:pt x="22005" y="17662"/>
                  </a:lnTo>
                  <a:lnTo>
                    <a:pt x="22005" y="8801"/>
                  </a:lnTo>
                  <a:lnTo>
                    <a:pt x="22005" y="4342"/>
                  </a:lnTo>
                  <a:lnTo>
                    <a:pt x="17604" y="0"/>
                  </a:lnTo>
                  <a:lnTo>
                    <a:pt x="8743" y="0"/>
                  </a:lnTo>
                  <a:lnTo>
                    <a:pt x="4401"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6" name="object 1196"/>
            <p:cNvSpPr/>
            <p:nvPr/>
          </p:nvSpPr>
          <p:spPr>
            <a:xfrm>
              <a:off x="7741102" y="4457867"/>
              <a:ext cx="22225" cy="22225"/>
            </a:xfrm>
            <a:custGeom>
              <a:avLst/>
              <a:gdLst/>
              <a:ahLst/>
              <a:cxnLst/>
              <a:rect l="l" t="t" r="r" b="b"/>
              <a:pathLst>
                <a:path w="22225" h="22225">
                  <a:moveTo>
                    <a:pt x="17604" y="0"/>
                  </a:moveTo>
                  <a:lnTo>
                    <a:pt x="4518" y="0"/>
                  </a:lnTo>
                  <a:lnTo>
                    <a:pt x="0" y="4459"/>
                  </a:lnTo>
                  <a:lnTo>
                    <a:pt x="0" y="8801"/>
                  </a:lnTo>
                  <a:lnTo>
                    <a:pt x="0" y="17662"/>
                  </a:lnTo>
                  <a:lnTo>
                    <a:pt x="4518" y="22004"/>
                  </a:lnTo>
                  <a:lnTo>
                    <a:pt x="17604" y="22004"/>
                  </a:lnTo>
                  <a:lnTo>
                    <a:pt x="22122" y="17662"/>
                  </a:lnTo>
                  <a:lnTo>
                    <a:pt x="22122"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7" name="object 1197"/>
            <p:cNvSpPr/>
            <p:nvPr/>
          </p:nvSpPr>
          <p:spPr>
            <a:xfrm>
              <a:off x="7741102" y="4457867"/>
              <a:ext cx="22225" cy="22225"/>
            </a:xfrm>
            <a:custGeom>
              <a:avLst/>
              <a:gdLst/>
              <a:ahLst/>
              <a:cxnLst/>
              <a:rect l="l" t="t" r="r" b="b"/>
              <a:pathLst>
                <a:path w="22225" h="22225">
                  <a:moveTo>
                    <a:pt x="0" y="8801"/>
                  </a:moveTo>
                  <a:lnTo>
                    <a:pt x="0" y="17662"/>
                  </a:lnTo>
                  <a:lnTo>
                    <a:pt x="4518" y="22004"/>
                  </a:lnTo>
                  <a:lnTo>
                    <a:pt x="8860" y="22004"/>
                  </a:lnTo>
                  <a:lnTo>
                    <a:pt x="17604" y="22004"/>
                  </a:lnTo>
                  <a:lnTo>
                    <a:pt x="22122" y="17662"/>
                  </a:lnTo>
                  <a:lnTo>
                    <a:pt x="22122" y="8801"/>
                  </a:lnTo>
                  <a:lnTo>
                    <a:pt x="22122" y="4459"/>
                  </a:lnTo>
                  <a:lnTo>
                    <a:pt x="17604" y="0"/>
                  </a:lnTo>
                  <a:lnTo>
                    <a:pt x="8860" y="0"/>
                  </a:lnTo>
                  <a:lnTo>
                    <a:pt x="4518"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8" name="object 1198"/>
            <p:cNvSpPr/>
            <p:nvPr/>
          </p:nvSpPr>
          <p:spPr>
            <a:xfrm>
              <a:off x="7749962" y="4462327"/>
              <a:ext cx="22225" cy="22225"/>
            </a:xfrm>
            <a:custGeom>
              <a:avLst/>
              <a:gdLst/>
              <a:ahLst/>
              <a:cxnLst/>
              <a:rect l="l" t="t" r="r" b="b"/>
              <a:pathLst>
                <a:path w="22225" h="22225">
                  <a:moveTo>
                    <a:pt x="17662" y="0"/>
                  </a:moveTo>
                  <a:lnTo>
                    <a:pt x="4401" y="0"/>
                  </a:lnTo>
                  <a:lnTo>
                    <a:pt x="0" y="4342"/>
                  </a:lnTo>
                  <a:lnTo>
                    <a:pt x="0" y="8684"/>
                  </a:lnTo>
                  <a:lnTo>
                    <a:pt x="0" y="17544"/>
                  </a:lnTo>
                  <a:lnTo>
                    <a:pt x="4401" y="22004"/>
                  </a:lnTo>
                  <a:lnTo>
                    <a:pt x="17662" y="22004"/>
                  </a:lnTo>
                  <a:lnTo>
                    <a:pt x="22005" y="17544"/>
                  </a:lnTo>
                  <a:lnTo>
                    <a:pt x="22005"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99" name="object 1199"/>
            <p:cNvSpPr/>
            <p:nvPr/>
          </p:nvSpPr>
          <p:spPr>
            <a:xfrm>
              <a:off x="7749962" y="4462327"/>
              <a:ext cx="22225" cy="22225"/>
            </a:xfrm>
            <a:custGeom>
              <a:avLst/>
              <a:gdLst/>
              <a:ahLst/>
              <a:cxnLst/>
              <a:rect l="l" t="t" r="r" b="b"/>
              <a:pathLst>
                <a:path w="22225" h="22225">
                  <a:moveTo>
                    <a:pt x="0" y="8684"/>
                  </a:moveTo>
                  <a:lnTo>
                    <a:pt x="0" y="17544"/>
                  </a:lnTo>
                  <a:lnTo>
                    <a:pt x="4401" y="22004"/>
                  </a:lnTo>
                  <a:lnTo>
                    <a:pt x="8743" y="22004"/>
                  </a:lnTo>
                  <a:lnTo>
                    <a:pt x="17662" y="22004"/>
                  </a:lnTo>
                  <a:lnTo>
                    <a:pt x="22005" y="17544"/>
                  </a:lnTo>
                  <a:lnTo>
                    <a:pt x="22005" y="8684"/>
                  </a:lnTo>
                  <a:lnTo>
                    <a:pt x="22005" y="4342"/>
                  </a:lnTo>
                  <a:lnTo>
                    <a:pt x="17662" y="0"/>
                  </a:lnTo>
                  <a:lnTo>
                    <a:pt x="8743" y="0"/>
                  </a:lnTo>
                  <a:lnTo>
                    <a:pt x="4401"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0" name="object 1200"/>
            <p:cNvSpPr/>
            <p:nvPr/>
          </p:nvSpPr>
          <p:spPr>
            <a:xfrm>
              <a:off x="7758706" y="4409340"/>
              <a:ext cx="22225" cy="22225"/>
            </a:xfrm>
            <a:custGeom>
              <a:avLst/>
              <a:gdLst/>
              <a:ahLst/>
              <a:cxnLst/>
              <a:rect l="l" t="t" r="r" b="b"/>
              <a:pathLst>
                <a:path w="22225" h="22225">
                  <a:moveTo>
                    <a:pt x="17604" y="0"/>
                  </a:moveTo>
                  <a:lnTo>
                    <a:pt x="4518" y="0"/>
                  </a:lnTo>
                  <a:lnTo>
                    <a:pt x="0" y="4459"/>
                  </a:lnTo>
                  <a:lnTo>
                    <a:pt x="0" y="8801"/>
                  </a:lnTo>
                  <a:lnTo>
                    <a:pt x="0" y="17662"/>
                  </a:lnTo>
                  <a:lnTo>
                    <a:pt x="4518" y="22004"/>
                  </a:lnTo>
                  <a:lnTo>
                    <a:pt x="17604" y="22004"/>
                  </a:lnTo>
                  <a:lnTo>
                    <a:pt x="22122" y="17662"/>
                  </a:lnTo>
                  <a:lnTo>
                    <a:pt x="22122"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1" name="object 1201"/>
            <p:cNvSpPr/>
            <p:nvPr/>
          </p:nvSpPr>
          <p:spPr>
            <a:xfrm>
              <a:off x="7758706" y="4409340"/>
              <a:ext cx="22225" cy="22225"/>
            </a:xfrm>
            <a:custGeom>
              <a:avLst/>
              <a:gdLst/>
              <a:ahLst/>
              <a:cxnLst/>
              <a:rect l="l" t="t" r="r" b="b"/>
              <a:pathLst>
                <a:path w="22225" h="22225">
                  <a:moveTo>
                    <a:pt x="0" y="8801"/>
                  </a:moveTo>
                  <a:lnTo>
                    <a:pt x="0" y="17662"/>
                  </a:lnTo>
                  <a:lnTo>
                    <a:pt x="4518" y="22004"/>
                  </a:lnTo>
                  <a:lnTo>
                    <a:pt x="8919" y="22004"/>
                  </a:lnTo>
                  <a:lnTo>
                    <a:pt x="17604" y="22004"/>
                  </a:lnTo>
                  <a:lnTo>
                    <a:pt x="22122" y="17662"/>
                  </a:lnTo>
                  <a:lnTo>
                    <a:pt x="22122" y="8801"/>
                  </a:lnTo>
                  <a:lnTo>
                    <a:pt x="22122" y="4459"/>
                  </a:lnTo>
                  <a:lnTo>
                    <a:pt x="17604" y="0"/>
                  </a:lnTo>
                  <a:lnTo>
                    <a:pt x="8919" y="0"/>
                  </a:lnTo>
                  <a:lnTo>
                    <a:pt x="4518"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2" name="object 1202"/>
            <p:cNvSpPr/>
            <p:nvPr/>
          </p:nvSpPr>
          <p:spPr>
            <a:xfrm>
              <a:off x="7771968" y="4471011"/>
              <a:ext cx="22225" cy="22225"/>
            </a:xfrm>
            <a:custGeom>
              <a:avLst/>
              <a:gdLst/>
              <a:ahLst/>
              <a:cxnLst/>
              <a:rect l="l" t="t" r="r" b="b"/>
              <a:pathLst>
                <a:path w="22225" h="22225">
                  <a:moveTo>
                    <a:pt x="17604" y="0"/>
                  </a:moveTo>
                  <a:lnTo>
                    <a:pt x="4342" y="0"/>
                  </a:lnTo>
                  <a:lnTo>
                    <a:pt x="0" y="4518"/>
                  </a:lnTo>
                  <a:lnTo>
                    <a:pt x="0" y="8860"/>
                  </a:lnTo>
                  <a:lnTo>
                    <a:pt x="0" y="17662"/>
                  </a:lnTo>
                  <a:lnTo>
                    <a:pt x="4342" y="22180"/>
                  </a:lnTo>
                  <a:lnTo>
                    <a:pt x="17604" y="22180"/>
                  </a:lnTo>
                  <a:lnTo>
                    <a:pt x="22122" y="17662"/>
                  </a:lnTo>
                  <a:lnTo>
                    <a:pt x="22122"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3" name="object 1203"/>
            <p:cNvSpPr/>
            <p:nvPr/>
          </p:nvSpPr>
          <p:spPr>
            <a:xfrm>
              <a:off x="7771968" y="4471011"/>
              <a:ext cx="22225" cy="22225"/>
            </a:xfrm>
            <a:custGeom>
              <a:avLst/>
              <a:gdLst/>
              <a:ahLst/>
              <a:cxnLst/>
              <a:rect l="l" t="t" r="r" b="b"/>
              <a:pathLst>
                <a:path w="22225" h="22225">
                  <a:moveTo>
                    <a:pt x="0" y="8860"/>
                  </a:moveTo>
                  <a:lnTo>
                    <a:pt x="0" y="17662"/>
                  </a:lnTo>
                  <a:lnTo>
                    <a:pt x="4342" y="22180"/>
                  </a:lnTo>
                  <a:lnTo>
                    <a:pt x="8860" y="22180"/>
                  </a:lnTo>
                  <a:lnTo>
                    <a:pt x="17604" y="22180"/>
                  </a:lnTo>
                  <a:lnTo>
                    <a:pt x="22122" y="17662"/>
                  </a:lnTo>
                  <a:lnTo>
                    <a:pt x="22122" y="8860"/>
                  </a:lnTo>
                  <a:lnTo>
                    <a:pt x="22122" y="4518"/>
                  </a:lnTo>
                  <a:lnTo>
                    <a:pt x="17604" y="0"/>
                  </a:lnTo>
                  <a:lnTo>
                    <a:pt x="8860"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4" name="object 1204"/>
            <p:cNvSpPr/>
            <p:nvPr/>
          </p:nvSpPr>
          <p:spPr>
            <a:xfrm>
              <a:off x="7780828" y="4453466"/>
              <a:ext cx="22225" cy="22225"/>
            </a:xfrm>
            <a:custGeom>
              <a:avLst/>
              <a:gdLst/>
              <a:ahLst/>
              <a:cxnLst/>
              <a:rect l="l" t="t" r="r" b="b"/>
              <a:pathLst>
                <a:path w="22225" h="22225">
                  <a:moveTo>
                    <a:pt x="17604" y="0"/>
                  </a:moveTo>
                  <a:lnTo>
                    <a:pt x="4401" y="0"/>
                  </a:lnTo>
                  <a:lnTo>
                    <a:pt x="0" y="4400"/>
                  </a:lnTo>
                  <a:lnTo>
                    <a:pt x="0" y="8860"/>
                  </a:lnTo>
                  <a:lnTo>
                    <a:pt x="0" y="17544"/>
                  </a:lnTo>
                  <a:lnTo>
                    <a:pt x="4401" y="22063"/>
                  </a:lnTo>
                  <a:lnTo>
                    <a:pt x="17604" y="22063"/>
                  </a:lnTo>
                  <a:lnTo>
                    <a:pt x="22005" y="17544"/>
                  </a:lnTo>
                  <a:lnTo>
                    <a:pt x="22005" y="4400"/>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5" name="object 1205"/>
            <p:cNvSpPr/>
            <p:nvPr/>
          </p:nvSpPr>
          <p:spPr>
            <a:xfrm>
              <a:off x="7780828" y="4453466"/>
              <a:ext cx="22225" cy="22225"/>
            </a:xfrm>
            <a:custGeom>
              <a:avLst/>
              <a:gdLst/>
              <a:ahLst/>
              <a:cxnLst/>
              <a:rect l="l" t="t" r="r" b="b"/>
              <a:pathLst>
                <a:path w="22225" h="22225">
                  <a:moveTo>
                    <a:pt x="0" y="8860"/>
                  </a:moveTo>
                  <a:lnTo>
                    <a:pt x="0" y="17544"/>
                  </a:lnTo>
                  <a:lnTo>
                    <a:pt x="4401" y="22063"/>
                  </a:lnTo>
                  <a:lnTo>
                    <a:pt x="8743" y="22063"/>
                  </a:lnTo>
                  <a:lnTo>
                    <a:pt x="17604" y="22063"/>
                  </a:lnTo>
                  <a:lnTo>
                    <a:pt x="22005" y="17544"/>
                  </a:lnTo>
                  <a:lnTo>
                    <a:pt x="22005" y="8860"/>
                  </a:lnTo>
                  <a:lnTo>
                    <a:pt x="22005" y="4400"/>
                  </a:lnTo>
                  <a:lnTo>
                    <a:pt x="17604" y="0"/>
                  </a:lnTo>
                  <a:lnTo>
                    <a:pt x="8743" y="0"/>
                  </a:lnTo>
                  <a:lnTo>
                    <a:pt x="4401" y="0"/>
                  </a:lnTo>
                  <a:lnTo>
                    <a:pt x="0" y="4400"/>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6" name="object 1206"/>
            <p:cNvSpPr/>
            <p:nvPr/>
          </p:nvSpPr>
          <p:spPr>
            <a:xfrm>
              <a:off x="7789572" y="4435804"/>
              <a:ext cx="22225" cy="22225"/>
            </a:xfrm>
            <a:custGeom>
              <a:avLst/>
              <a:gdLst/>
              <a:ahLst/>
              <a:cxnLst/>
              <a:rect l="l" t="t" r="r" b="b"/>
              <a:pathLst>
                <a:path w="22225" h="22225">
                  <a:moveTo>
                    <a:pt x="17604" y="0"/>
                  </a:moveTo>
                  <a:lnTo>
                    <a:pt x="4518" y="0"/>
                  </a:lnTo>
                  <a:lnTo>
                    <a:pt x="0" y="4342"/>
                  </a:lnTo>
                  <a:lnTo>
                    <a:pt x="0" y="8860"/>
                  </a:lnTo>
                  <a:lnTo>
                    <a:pt x="0" y="17662"/>
                  </a:lnTo>
                  <a:lnTo>
                    <a:pt x="4518" y="22063"/>
                  </a:lnTo>
                  <a:lnTo>
                    <a:pt x="17604" y="22063"/>
                  </a:lnTo>
                  <a:lnTo>
                    <a:pt x="22122" y="17662"/>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7" name="object 1207"/>
            <p:cNvSpPr/>
            <p:nvPr/>
          </p:nvSpPr>
          <p:spPr>
            <a:xfrm>
              <a:off x="7789572" y="4435804"/>
              <a:ext cx="22225" cy="22225"/>
            </a:xfrm>
            <a:custGeom>
              <a:avLst/>
              <a:gdLst/>
              <a:ahLst/>
              <a:cxnLst/>
              <a:rect l="l" t="t" r="r" b="b"/>
              <a:pathLst>
                <a:path w="22225" h="22225">
                  <a:moveTo>
                    <a:pt x="0" y="8860"/>
                  </a:moveTo>
                  <a:lnTo>
                    <a:pt x="0" y="17662"/>
                  </a:lnTo>
                  <a:lnTo>
                    <a:pt x="4518" y="22063"/>
                  </a:lnTo>
                  <a:lnTo>
                    <a:pt x="8860" y="22063"/>
                  </a:lnTo>
                  <a:lnTo>
                    <a:pt x="17604" y="22063"/>
                  </a:lnTo>
                  <a:lnTo>
                    <a:pt x="22122" y="17662"/>
                  </a:lnTo>
                  <a:lnTo>
                    <a:pt x="22122" y="8860"/>
                  </a:lnTo>
                  <a:lnTo>
                    <a:pt x="22122" y="4342"/>
                  </a:lnTo>
                  <a:lnTo>
                    <a:pt x="17604" y="0"/>
                  </a:lnTo>
                  <a:lnTo>
                    <a:pt x="8860"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8" name="object 1208"/>
            <p:cNvSpPr/>
            <p:nvPr/>
          </p:nvSpPr>
          <p:spPr>
            <a:xfrm>
              <a:off x="7798433" y="4457867"/>
              <a:ext cx="22225" cy="22225"/>
            </a:xfrm>
            <a:custGeom>
              <a:avLst/>
              <a:gdLst/>
              <a:ahLst/>
              <a:cxnLst/>
              <a:rect l="l" t="t" r="r" b="b"/>
              <a:pathLst>
                <a:path w="22225" h="22225">
                  <a:moveTo>
                    <a:pt x="17604" y="0"/>
                  </a:moveTo>
                  <a:lnTo>
                    <a:pt x="4401" y="0"/>
                  </a:lnTo>
                  <a:lnTo>
                    <a:pt x="0" y="4459"/>
                  </a:lnTo>
                  <a:lnTo>
                    <a:pt x="0" y="8801"/>
                  </a:lnTo>
                  <a:lnTo>
                    <a:pt x="0" y="17662"/>
                  </a:lnTo>
                  <a:lnTo>
                    <a:pt x="4401" y="22004"/>
                  </a:lnTo>
                  <a:lnTo>
                    <a:pt x="17604" y="22004"/>
                  </a:lnTo>
                  <a:lnTo>
                    <a:pt x="22005" y="17662"/>
                  </a:lnTo>
                  <a:lnTo>
                    <a:pt x="22005"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09" name="object 1209"/>
            <p:cNvSpPr/>
            <p:nvPr/>
          </p:nvSpPr>
          <p:spPr>
            <a:xfrm>
              <a:off x="7798433" y="4457867"/>
              <a:ext cx="22225" cy="22225"/>
            </a:xfrm>
            <a:custGeom>
              <a:avLst/>
              <a:gdLst/>
              <a:ahLst/>
              <a:cxnLst/>
              <a:rect l="l" t="t" r="r" b="b"/>
              <a:pathLst>
                <a:path w="22225" h="22225">
                  <a:moveTo>
                    <a:pt x="0" y="8801"/>
                  </a:moveTo>
                  <a:lnTo>
                    <a:pt x="0" y="17662"/>
                  </a:lnTo>
                  <a:lnTo>
                    <a:pt x="4401" y="22004"/>
                  </a:lnTo>
                  <a:lnTo>
                    <a:pt x="8743" y="22004"/>
                  </a:lnTo>
                  <a:lnTo>
                    <a:pt x="17604" y="22004"/>
                  </a:lnTo>
                  <a:lnTo>
                    <a:pt x="22005" y="17662"/>
                  </a:lnTo>
                  <a:lnTo>
                    <a:pt x="22005" y="8801"/>
                  </a:lnTo>
                  <a:lnTo>
                    <a:pt x="22005" y="4459"/>
                  </a:lnTo>
                  <a:lnTo>
                    <a:pt x="17604" y="0"/>
                  </a:lnTo>
                  <a:lnTo>
                    <a:pt x="8743" y="0"/>
                  </a:lnTo>
                  <a:lnTo>
                    <a:pt x="4401"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0" name="object 1210"/>
            <p:cNvSpPr/>
            <p:nvPr/>
          </p:nvSpPr>
          <p:spPr>
            <a:xfrm>
              <a:off x="7811694" y="4515196"/>
              <a:ext cx="22225" cy="22225"/>
            </a:xfrm>
            <a:custGeom>
              <a:avLst/>
              <a:gdLst/>
              <a:ahLst/>
              <a:cxnLst/>
              <a:rect l="l" t="t" r="r" b="b"/>
              <a:pathLst>
                <a:path w="22225" h="22225">
                  <a:moveTo>
                    <a:pt x="17604" y="0"/>
                  </a:moveTo>
                  <a:lnTo>
                    <a:pt x="4342" y="0"/>
                  </a:lnTo>
                  <a:lnTo>
                    <a:pt x="0" y="4342"/>
                  </a:lnTo>
                  <a:lnTo>
                    <a:pt x="0" y="8860"/>
                  </a:lnTo>
                  <a:lnTo>
                    <a:pt x="0" y="17544"/>
                  </a:lnTo>
                  <a:lnTo>
                    <a:pt x="4342" y="22004"/>
                  </a:lnTo>
                  <a:lnTo>
                    <a:pt x="17604" y="22004"/>
                  </a:lnTo>
                  <a:lnTo>
                    <a:pt x="22005" y="17544"/>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1" name="object 1211"/>
            <p:cNvSpPr/>
            <p:nvPr/>
          </p:nvSpPr>
          <p:spPr>
            <a:xfrm>
              <a:off x="7811694" y="4515196"/>
              <a:ext cx="22225" cy="22225"/>
            </a:xfrm>
            <a:custGeom>
              <a:avLst/>
              <a:gdLst/>
              <a:ahLst/>
              <a:cxnLst/>
              <a:rect l="l" t="t" r="r" b="b"/>
              <a:pathLst>
                <a:path w="22225" h="22225">
                  <a:moveTo>
                    <a:pt x="0" y="8860"/>
                  </a:moveTo>
                  <a:lnTo>
                    <a:pt x="0" y="17544"/>
                  </a:lnTo>
                  <a:lnTo>
                    <a:pt x="4342" y="22004"/>
                  </a:lnTo>
                  <a:lnTo>
                    <a:pt x="8743" y="22004"/>
                  </a:lnTo>
                  <a:lnTo>
                    <a:pt x="17604" y="22004"/>
                  </a:lnTo>
                  <a:lnTo>
                    <a:pt x="22005" y="17544"/>
                  </a:lnTo>
                  <a:lnTo>
                    <a:pt x="22005" y="8860"/>
                  </a:lnTo>
                  <a:lnTo>
                    <a:pt x="22005" y="4342"/>
                  </a:lnTo>
                  <a:lnTo>
                    <a:pt x="17604" y="0"/>
                  </a:lnTo>
                  <a:lnTo>
                    <a:pt x="8743" y="0"/>
                  </a:lnTo>
                  <a:lnTo>
                    <a:pt x="4342"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2" name="object 1212"/>
            <p:cNvSpPr/>
            <p:nvPr/>
          </p:nvSpPr>
          <p:spPr>
            <a:xfrm>
              <a:off x="7820438" y="4594589"/>
              <a:ext cx="22225" cy="22225"/>
            </a:xfrm>
            <a:custGeom>
              <a:avLst/>
              <a:gdLst/>
              <a:ahLst/>
              <a:cxnLst/>
              <a:rect l="l" t="t" r="r" b="b"/>
              <a:pathLst>
                <a:path w="22225" h="22225">
                  <a:moveTo>
                    <a:pt x="17604" y="0"/>
                  </a:moveTo>
                  <a:lnTo>
                    <a:pt x="4518" y="0"/>
                  </a:lnTo>
                  <a:lnTo>
                    <a:pt x="0" y="4342"/>
                  </a:lnTo>
                  <a:lnTo>
                    <a:pt x="0" y="8684"/>
                  </a:lnTo>
                  <a:lnTo>
                    <a:pt x="0" y="17486"/>
                  </a:lnTo>
                  <a:lnTo>
                    <a:pt x="4518" y="22004"/>
                  </a:lnTo>
                  <a:lnTo>
                    <a:pt x="17604" y="22004"/>
                  </a:lnTo>
                  <a:lnTo>
                    <a:pt x="22122" y="17486"/>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3" name="object 1213"/>
            <p:cNvSpPr/>
            <p:nvPr/>
          </p:nvSpPr>
          <p:spPr>
            <a:xfrm>
              <a:off x="7820438" y="4594589"/>
              <a:ext cx="22225" cy="22225"/>
            </a:xfrm>
            <a:custGeom>
              <a:avLst/>
              <a:gdLst/>
              <a:ahLst/>
              <a:cxnLst/>
              <a:rect l="l" t="t" r="r" b="b"/>
              <a:pathLst>
                <a:path w="22225" h="22225">
                  <a:moveTo>
                    <a:pt x="0" y="8684"/>
                  </a:moveTo>
                  <a:lnTo>
                    <a:pt x="0" y="17486"/>
                  </a:lnTo>
                  <a:lnTo>
                    <a:pt x="4518" y="22004"/>
                  </a:lnTo>
                  <a:lnTo>
                    <a:pt x="8860" y="22004"/>
                  </a:lnTo>
                  <a:lnTo>
                    <a:pt x="17604" y="22004"/>
                  </a:lnTo>
                  <a:lnTo>
                    <a:pt x="22122" y="17486"/>
                  </a:lnTo>
                  <a:lnTo>
                    <a:pt x="22122" y="8684"/>
                  </a:lnTo>
                  <a:lnTo>
                    <a:pt x="22122" y="4342"/>
                  </a:lnTo>
                  <a:lnTo>
                    <a:pt x="17604" y="0"/>
                  </a:lnTo>
                  <a:lnTo>
                    <a:pt x="8860" y="0"/>
                  </a:lnTo>
                  <a:lnTo>
                    <a:pt x="4518" y="0"/>
                  </a:lnTo>
                  <a:lnTo>
                    <a:pt x="0" y="4342"/>
                  </a:lnTo>
                  <a:lnTo>
                    <a:pt x="0" y="8684"/>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4" name="object 1214"/>
            <p:cNvSpPr/>
            <p:nvPr/>
          </p:nvSpPr>
          <p:spPr>
            <a:xfrm>
              <a:off x="7829299" y="4656260"/>
              <a:ext cx="22225" cy="22225"/>
            </a:xfrm>
            <a:custGeom>
              <a:avLst/>
              <a:gdLst/>
              <a:ahLst/>
              <a:cxnLst/>
              <a:rect l="l" t="t" r="r" b="b"/>
              <a:pathLst>
                <a:path w="22225" h="22225">
                  <a:moveTo>
                    <a:pt x="17604" y="0"/>
                  </a:moveTo>
                  <a:lnTo>
                    <a:pt x="4401" y="0"/>
                  </a:lnTo>
                  <a:lnTo>
                    <a:pt x="0" y="4342"/>
                  </a:lnTo>
                  <a:lnTo>
                    <a:pt x="0" y="8860"/>
                  </a:lnTo>
                  <a:lnTo>
                    <a:pt x="0" y="17544"/>
                  </a:lnTo>
                  <a:lnTo>
                    <a:pt x="4401" y="22004"/>
                  </a:lnTo>
                  <a:lnTo>
                    <a:pt x="17604" y="22004"/>
                  </a:lnTo>
                  <a:lnTo>
                    <a:pt x="22005" y="17544"/>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5" name="object 1215"/>
            <p:cNvSpPr/>
            <p:nvPr/>
          </p:nvSpPr>
          <p:spPr>
            <a:xfrm>
              <a:off x="7829299" y="4656260"/>
              <a:ext cx="22225" cy="22225"/>
            </a:xfrm>
            <a:custGeom>
              <a:avLst/>
              <a:gdLst/>
              <a:ahLst/>
              <a:cxnLst/>
              <a:rect l="l" t="t" r="r" b="b"/>
              <a:pathLst>
                <a:path w="22225" h="22225">
                  <a:moveTo>
                    <a:pt x="0" y="8860"/>
                  </a:moveTo>
                  <a:lnTo>
                    <a:pt x="0" y="17544"/>
                  </a:lnTo>
                  <a:lnTo>
                    <a:pt x="4401" y="22004"/>
                  </a:lnTo>
                  <a:lnTo>
                    <a:pt x="8743" y="22004"/>
                  </a:lnTo>
                  <a:lnTo>
                    <a:pt x="17604" y="22004"/>
                  </a:lnTo>
                  <a:lnTo>
                    <a:pt x="22005" y="17544"/>
                  </a:lnTo>
                  <a:lnTo>
                    <a:pt x="22005" y="8860"/>
                  </a:lnTo>
                  <a:lnTo>
                    <a:pt x="22005" y="4342"/>
                  </a:lnTo>
                  <a:lnTo>
                    <a:pt x="17604"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6" name="object 1216"/>
            <p:cNvSpPr/>
            <p:nvPr/>
          </p:nvSpPr>
          <p:spPr>
            <a:xfrm>
              <a:off x="7838042" y="4735476"/>
              <a:ext cx="22225" cy="22225"/>
            </a:xfrm>
            <a:custGeom>
              <a:avLst/>
              <a:gdLst/>
              <a:ahLst/>
              <a:cxnLst/>
              <a:rect l="l" t="t" r="r" b="b"/>
              <a:pathLst>
                <a:path w="22225" h="22225">
                  <a:moveTo>
                    <a:pt x="17604" y="0"/>
                  </a:moveTo>
                  <a:lnTo>
                    <a:pt x="4518" y="0"/>
                  </a:lnTo>
                  <a:lnTo>
                    <a:pt x="0" y="4518"/>
                  </a:lnTo>
                  <a:lnTo>
                    <a:pt x="0" y="8860"/>
                  </a:lnTo>
                  <a:lnTo>
                    <a:pt x="0" y="17720"/>
                  </a:lnTo>
                  <a:lnTo>
                    <a:pt x="4518" y="22180"/>
                  </a:lnTo>
                  <a:lnTo>
                    <a:pt x="17604" y="22180"/>
                  </a:lnTo>
                  <a:lnTo>
                    <a:pt x="22122" y="17720"/>
                  </a:lnTo>
                  <a:lnTo>
                    <a:pt x="22122"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7" name="object 1217"/>
            <p:cNvSpPr/>
            <p:nvPr/>
          </p:nvSpPr>
          <p:spPr>
            <a:xfrm>
              <a:off x="7838042" y="4735476"/>
              <a:ext cx="22225" cy="22225"/>
            </a:xfrm>
            <a:custGeom>
              <a:avLst/>
              <a:gdLst/>
              <a:ahLst/>
              <a:cxnLst/>
              <a:rect l="l" t="t" r="r" b="b"/>
              <a:pathLst>
                <a:path w="22225" h="22225">
                  <a:moveTo>
                    <a:pt x="0" y="8860"/>
                  </a:moveTo>
                  <a:lnTo>
                    <a:pt x="0" y="17720"/>
                  </a:lnTo>
                  <a:lnTo>
                    <a:pt x="4518" y="22180"/>
                  </a:lnTo>
                  <a:lnTo>
                    <a:pt x="8860" y="22180"/>
                  </a:lnTo>
                  <a:lnTo>
                    <a:pt x="17604" y="22180"/>
                  </a:lnTo>
                  <a:lnTo>
                    <a:pt x="22122" y="17720"/>
                  </a:lnTo>
                  <a:lnTo>
                    <a:pt x="22122" y="8860"/>
                  </a:lnTo>
                  <a:lnTo>
                    <a:pt x="22122" y="4518"/>
                  </a:lnTo>
                  <a:lnTo>
                    <a:pt x="17604" y="0"/>
                  </a:lnTo>
                  <a:lnTo>
                    <a:pt x="8860" y="0"/>
                  </a:lnTo>
                  <a:lnTo>
                    <a:pt x="4518"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8" name="object 1218"/>
            <p:cNvSpPr/>
            <p:nvPr/>
          </p:nvSpPr>
          <p:spPr>
            <a:xfrm>
              <a:off x="7851304" y="4810527"/>
              <a:ext cx="22225" cy="22225"/>
            </a:xfrm>
            <a:custGeom>
              <a:avLst/>
              <a:gdLst/>
              <a:ahLst/>
              <a:cxnLst/>
              <a:rect l="l" t="t" r="r" b="b"/>
              <a:pathLst>
                <a:path w="22225" h="22225">
                  <a:moveTo>
                    <a:pt x="17604" y="0"/>
                  </a:moveTo>
                  <a:lnTo>
                    <a:pt x="4342" y="0"/>
                  </a:lnTo>
                  <a:lnTo>
                    <a:pt x="0" y="4342"/>
                  </a:lnTo>
                  <a:lnTo>
                    <a:pt x="0" y="8860"/>
                  </a:lnTo>
                  <a:lnTo>
                    <a:pt x="0" y="17662"/>
                  </a:lnTo>
                  <a:lnTo>
                    <a:pt x="4342" y="22004"/>
                  </a:lnTo>
                  <a:lnTo>
                    <a:pt x="17604" y="22004"/>
                  </a:lnTo>
                  <a:lnTo>
                    <a:pt x="22122" y="17662"/>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19" name="object 1219"/>
            <p:cNvSpPr/>
            <p:nvPr/>
          </p:nvSpPr>
          <p:spPr>
            <a:xfrm>
              <a:off x="7851304" y="4810527"/>
              <a:ext cx="22225" cy="22225"/>
            </a:xfrm>
            <a:custGeom>
              <a:avLst/>
              <a:gdLst/>
              <a:ahLst/>
              <a:cxnLst/>
              <a:rect l="l" t="t" r="r" b="b"/>
              <a:pathLst>
                <a:path w="22225" h="22225">
                  <a:moveTo>
                    <a:pt x="0" y="8860"/>
                  </a:moveTo>
                  <a:lnTo>
                    <a:pt x="0" y="17662"/>
                  </a:lnTo>
                  <a:lnTo>
                    <a:pt x="4342" y="22004"/>
                  </a:lnTo>
                  <a:lnTo>
                    <a:pt x="8860" y="22004"/>
                  </a:lnTo>
                  <a:lnTo>
                    <a:pt x="17604" y="22004"/>
                  </a:lnTo>
                  <a:lnTo>
                    <a:pt x="22122" y="17662"/>
                  </a:lnTo>
                  <a:lnTo>
                    <a:pt x="22122" y="8860"/>
                  </a:lnTo>
                  <a:lnTo>
                    <a:pt x="22122" y="4342"/>
                  </a:lnTo>
                  <a:lnTo>
                    <a:pt x="17604" y="0"/>
                  </a:lnTo>
                  <a:lnTo>
                    <a:pt x="8860" y="0"/>
                  </a:lnTo>
                  <a:lnTo>
                    <a:pt x="4342"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0" name="object 1220"/>
            <p:cNvSpPr/>
            <p:nvPr/>
          </p:nvSpPr>
          <p:spPr>
            <a:xfrm>
              <a:off x="7860165" y="4885401"/>
              <a:ext cx="22225" cy="22225"/>
            </a:xfrm>
            <a:custGeom>
              <a:avLst/>
              <a:gdLst/>
              <a:ahLst/>
              <a:cxnLst/>
              <a:rect l="l" t="t" r="r" b="b"/>
              <a:pathLst>
                <a:path w="22225" h="22225">
                  <a:moveTo>
                    <a:pt x="17604" y="0"/>
                  </a:moveTo>
                  <a:lnTo>
                    <a:pt x="4342" y="0"/>
                  </a:lnTo>
                  <a:lnTo>
                    <a:pt x="0" y="4518"/>
                  </a:lnTo>
                  <a:lnTo>
                    <a:pt x="0" y="8860"/>
                  </a:lnTo>
                  <a:lnTo>
                    <a:pt x="0" y="17662"/>
                  </a:lnTo>
                  <a:lnTo>
                    <a:pt x="4342" y="22004"/>
                  </a:lnTo>
                  <a:lnTo>
                    <a:pt x="17604" y="22004"/>
                  </a:lnTo>
                  <a:lnTo>
                    <a:pt x="22005" y="17662"/>
                  </a:lnTo>
                  <a:lnTo>
                    <a:pt x="22005" y="451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1" name="object 1221"/>
            <p:cNvSpPr/>
            <p:nvPr/>
          </p:nvSpPr>
          <p:spPr>
            <a:xfrm>
              <a:off x="7860165" y="4885401"/>
              <a:ext cx="22225" cy="22225"/>
            </a:xfrm>
            <a:custGeom>
              <a:avLst/>
              <a:gdLst/>
              <a:ahLst/>
              <a:cxnLst/>
              <a:rect l="l" t="t" r="r" b="b"/>
              <a:pathLst>
                <a:path w="22225" h="22225">
                  <a:moveTo>
                    <a:pt x="0" y="8860"/>
                  </a:moveTo>
                  <a:lnTo>
                    <a:pt x="0" y="17662"/>
                  </a:lnTo>
                  <a:lnTo>
                    <a:pt x="4342" y="22004"/>
                  </a:lnTo>
                  <a:lnTo>
                    <a:pt x="8743" y="22004"/>
                  </a:lnTo>
                  <a:lnTo>
                    <a:pt x="17604" y="22004"/>
                  </a:lnTo>
                  <a:lnTo>
                    <a:pt x="22005" y="17662"/>
                  </a:lnTo>
                  <a:lnTo>
                    <a:pt x="22005" y="8860"/>
                  </a:lnTo>
                  <a:lnTo>
                    <a:pt x="22005" y="4518"/>
                  </a:lnTo>
                  <a:lnTo>
                    <a:pt x="17604" y="0"/>
                  </a:lnTo>
                  <a:lnTo>
                    <a:pt x="8743" y="0"/>
                  </a:lnTo>
                  <a:lnTo>
                    <a:pt x="4342" y="0"/>
                  </a:lnTo>
                  <a:lnTo>
                    <a:pt x="0" y="4518"/>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2" name="object 1222"/>
            <p:cNvSpPr/>
            <p:nvPr/>
          </p:nvSpPr>
          <p:spPr>
            <a:xfrm>
              <a:off x="7868908" y="4951590"/>
              <a:ext cx="22225" cy="22225"/>
            </a:xfrm>
            <a:custGeom>
              <a:avLst/>
              <a:gdLst/>
              <a:ahLst/>
              <a:cxnLst/>
              <a:rect l="l" t="t" r="r" b="b"/>
              <a:pathLst>
                <a:path w="22225" h="22225">
                  <a:moveTo>
                    <a:pt x="17604" y="0"/>
                  </a:moveTo>
                  <a:lnTo>
                    <a:pt x="4518" y="0"/>
                  </a:lnTo>
                  <a:lnTo>
                    <a:pt x="0" y="4342"/>
                  </a:lnTo>
                  <a:lnTo>
                    <a:pt x="0" y="8860"/>
                  </a:lnTo>
                  <a:lnTo>
                    <a:pt x="0" y="17544"/>
                  </a:lnTo>
                  <a:lnTo>
                    <a:pt x="4518" y="22004"/>
                  </a:lnTo>
                  <a:lnTo>
                    <a:pt x="17604" y="22004"/>
                  </a:lnTo>
                  <a:lnTo>
                    <a:pt x="22122" y="17544"/>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3" name="object 1223"/>
            <p:cNvSpPr/>
            <p:nvPr/>
          </p:nvSpPr>
          <p:spPr>
            <a:xfrm>
              <a:off x="7868908" y="4951590"/>
              <a:ext cx="22225" cy="22225"/>
            </a:xfrm>
            <a:custGeom>
              <a:avLst/>
              <a:gdLst/>
              <a:ahLst/>
              <a:cxnLst/>
              <a:rect l="l" t="t" r="r" b="b"/>
              <a:pathLst>
                <a:path w="22225" h="22225">
                  <a:moveTo>
                    <a:pt x="0" y="8860"/>
                  </a:moveTo>
                  <a:lnTo>
                    <a:pt x="0" y="17544"/>
                  </a:lnTo>
                  <a:lnTo>
                    <a:pt x="4518" y="22004"/>
                  </a:lnTo>
                  <a:lnTo>
                    <a:pt x="8860" y="22004"/>
                  </a:lnTo>
                  <a:lnTo>
                    <a:pt x="17604" y="22004"/>
                  </a:lnTo>
                  <a:lnTo>
                    <a:pt x="22122" y="17544"/>
                  </a:lnTo>
                  <a:lnTo>
                    <a:pt x="22122" y="8860"/>
                  </a:lnTo>
                  <a:lnTo>
                    <a:pt x="22122" y="4342"/>
                  </a:lnTo>
                  <a:lnTo>
                    <a:pt x="17604" y="0"/>
                  </a:lnTo>
                  <a:lnTo>
                    <a:pt x="8860" y="0"/>
                  </a:lnTo>
                  <a:lnTo>
                    <a:pt x="4518"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4" name="object 1224"/>
            <p:cNvSpPr/>
            <p:nvPr/>
          </p:nvSpPr>
          <p:spPr>
            <a:xfrm>
              <a:off x="7877769" y="5022122"/>
              <a:ext cx="22225" cy="22225"/>
            </a:xfrm>
            <a:custGeom>
              <a:avLst/>
              <a:gdLst/>
              <a:ahLst/>
              <a:cxnLst/>
              <a:rect l="l" t="t" r="r" b="b"/>
              <a:pathLst>
                <a:path w="22225" h="22225">
                  <a:moveTo>
                    <a:pt x="17604" y="0"/>
                  </a:moveTo>
                  <a:lnTo>
                    <a:pt x="4401" y="0"/>
                  </a:lnTo>
                  <a:lnTo>
                    <a:pt x="0" y="4342"/>
                  </a:lnTo>
                  <a:lnTo>
                    <a:pt x="0" y="8860"/>
                  </a:lnTo>
                  <a:lnTo>
                    <a:pt x="0" y="17544"/>
                  </a:lnTo>
                  <a:lnTo>
                    <a:pt x="4401" y="22004"/>
                  </a:lnTo>
                  <a:lnTo>
                    <a:pt x="17604" y="22004"/>
                  </a:lnTo>
                  <a:lnTo>
                    <a:pt x="22005" y="17544"/>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5" name="object 1225"/>
            <p:cNvSpPr/>
            <p:nvPr/>
          </p:nvSpPr>
          <p:spPr>
            <a:xfrm>
              <a:off x="7877769" y="5022122"/>
              <a:ext cx="22225" cy="22225"/>
            </a:xfrm>
            <a:custGeom>
              <a:avLst/>
              <a:gdLst/>
              <a:ahLst/>
              <a:cxnLst/>
              <a:rect l="l" t="t" r="r" b="b"/>
              <a:pathLst>
                <a:path w="22225" h="22225">
                  <a:moveTo>
                    <a:pt x="0" y="8860"/>
                  </a:moveTo>
                  <a:lnTo>
                    <a:pt x="0" y="17544"/>
                  </a:lnTo>
                  <a:lnTo>
                    <a:pt x="4401" y="22004"/>
                  </a:lnTo>
                  <a:lnTo>
                    <a:pt x="8743" y="22004"/>
                  </a:lnTo>
                  <a:lnTo>
                    <a:pt x="17604" y="22004"/>
                  </a:lnTo>
                  <a:lnTo>
                    <a:pt x="22005" y="17544"/>
                  </a:lnTo>
                  <a:lnTo>
                    <a:pt x="22005" y="8860"/>
                  </a:lnTo>
                  <a:lnTo>
                    <a:pt x="22005" y="4342"/>
                  </a:lnTo>
                  <a:lnTo>
                    <a:pt x="17604"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6" name="object 1226"/>
            <p:cNvSpPr/>
            <p:nvPr/>
          </p:nvSpPr>
          <p:spPr>
            <a:xfrm>
              <a:off x="7899774" y="4995658"/>
              <a:ext cx="22225" cy="22225"/>
            </a:xfrm>
            <a:custGeom>
              <a:avLst/>
              <a:gdLst/>
              <a:ahLst/>
              <a:cxnLst/>
              <a:rect l="l" t="t" r="r" b="b"/>
              <a:pathLst>
                <a:path w="22225" h="22225">
                  <a:moveTo>
                    <a:pt x="17604" y="0"/>
                  </a:moveTo>
                  <a:lnTo>
                    <a:pt x="4518" y="0"/>
                  </a:lnTo>
                  <a:lnTo>
                    <a:pt x="0" y="4459"/>
                  </a:lnTo>
                  <a:lnTo>
                    <a:pt x="0" y="8801"/>
                  </a:lnTo>
                  <a:lnTo>
                    <a:pt x="0" y="17662"/>
                  </a:lnTo>
                  <a:lnTo>
                    <a:pt x="4518" y="22004"/>
                  </a:lnTo>
                  <a:lnTo>
                    <a:pt x="17604" y="22004"/>
                  </a:lnTo>
                  <a:lnTo>
                    <a:pt x="22122" y="17662"/>
                  </a:lnTo>
                  <a:lnTo>
                    <a:pt x="22122"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7" name="object 1227"/>
            <p:cNvSpPr/>
            <p:nvPr/>
          </p:nvSpPr>
          <p:spPr>
            <a:xfrm>
              <a:off x="7899774" y="4995658"/>
              <a:ext cx="22225" cy="22225"/>
            </a:xfrm>
            <a:custGeom>
              <a:avLst/>
              <a:gdLst/>
              <a:ahLst/>
              <a:cxnLst/>
              <a:rect l="l" t="t" r="r" b="b"/>
              <a:pathLst>
                <a:path w="22225" h="22225">
                  <a:moveTo>
                    <a:pt x="0" y="8801"/>
                  </a:moveTo>
                  <a:lnTo>
                    <a:pt x="0" y="17662"/>
                  </a:lnTo>
                  <a:lnTo>
                    <a:pt x="4518" y="22004"/>
                  </a:lnTo>
                  <a:lnTo>
                    <a:pt x="8860" y="22004"/>
                  </a:lnTo>
                  <a:lnTo>
                    <a:pt x="17604" y="22004"/>
                  </a:lnTo>
                  <a:lnTo>
                    <a:pt x="22122" y="17662"/>
                  </a:lnTo>
                  <a:lnTo>
                    <a:pt x="22122" y="8801"/>
                  </a:lnTo>
                  <a:lnTo>
                    <a:pt x="22122" y="4459"/>
                  </a:lnTo>
                  <a:lnTo>
                    <a:pt x="17604" y="0"/>
                  </a:lnTo>
                  <a:lnTo>
                    <a:pt x="8860" y="0"/>
                  </a:lnTo>
                  <a:lnTo>
                    <a:pt x="4518"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8" name="object 1228"/>
            <p:cNvSpPr/>
            <p:nvPr/>
          </p:nvSpPr>
          <p:spPr>
            <a:xfrm>
              <a:off x="7921897" y="5083852"/>
              <a:ext cx="22225" cy="22225"/>
            </a:xfrm>
            <a:custGeom>
              <a:avLst/>
              <a:gdLst/>
              <a:ahLst/>
              <a:cxnLst/>
              <a:rect l="l" t="t" r="r" b="b"/>
              <a:pathLst>
                <a:path w="22225" h="22225">
                  <a:moveTo>
                    <a:pt x="17604" y="0"/>
                  </a:moveTo>
                  <a:lnTo>
                    <a:pt x="4342" y="0"/>
                  </a:lnTo>
                  <a:lnTo>
                    <a:pt x="0" y="4342"/>
                  </a:lnTo>
                  <a:lnTo>
                    <a:pt x="0" y="8801"/>
                  </a:lnTo>
                  <a:lnTo>
                    <a:pt x="0" y="17662"/>
                  </a:lnTo>
                  <a:lnTo>
                    <a:pt x="4342" y="22004"/>
                  </a:lnTo>
                  <a:lnTo>
                    <a:pt x="17604" y="22004"/>
                  </a:lnTo>
                  <a:lnTo>
                    <a:pt x="21946" y="17662"/>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29" name="object 1229"/>
            <p:cNvSpPr/>
            <p:nvPr/>
          </p:nvSpPr>
          <p:spPr>
            <a:xfrm>
              <a:off x="7921897" y="5083852"/>
              <a:ext cx="22225" cy="22225"/>
            </a:xfrm>
            <a:custGeom>
              <a:avLst/>
              <a:gdLst/>
              <a:ahLst/>
              <a:cxnLst/>
              <a:rect l="l" t="t" r="r" b="b"/>
              <a:pathLst>
                <a:path w="22225" h="22225">
                  <a:moveTo>
                    <a:pt x="0" y="8801"/>
                  </a:moveTo>
                  <a:lnTo>
                    <a:pt x="0" y="17662"/>
                  </a:lnTo>
                  <a:lnTo>
                    <a:pt x="4342" y="22004"/>
                  </a:lnTo>
                  <a:lnTo>
                    <a:pt x="8743" y="22004"/>
                  </a:lnTo>
                  <a:lnTo>
                    <a:pt x="17604" y="22004"/>
                  </a:lnTo>
                  <a:lnTo>
                    <a:pt x="21946" y="17662"/>
                  </a:lnTo>
                  <a:lnTo>
                    <a:pt x="21946" y="8801"/>
                  </a:lnTo>
                  <a:lnTo>
                    <a:pt x="21946" y="4342"/>
                  </a:lnTo>
                  <a:lnTo>
                    <a:pt x="17604" y="0"/>
                  </a:lnTo>
                  <a:lnTo>
                    <a:pt x="8743" y="0"/>
                  </a:lnTo>
                  <a:lnTo>
                    <a:pt x="4342"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0" name="object 1230"/>
            <p:cNvSpPr/>
            <p:nvPr/>
          </p:nvSpPr>
          <p:spPr>
            <a:xfrm>
              <a:off x="7939501" y="5163186"/>
              <a:ext cx="22225" cy="22225"/>
            </a:xfrm>
            <a:custGeom>
              <a:avLst/>
              <a:gdLst/>
              <a:ahLst/>
              <a:cxnLst/>
              <a:rect l="l" t="t" r="r" b="b"/>
              <a:pathLst>
                <a:path w="22225" h="22225">
                  <a:moveTo>
                    <a:pt x="17604" y="0"/>
                  </a:moveTo>
                  <a:lnTo>
                    <a:pt x="4342" y="0"/>
                  </a:lnTo>
                  <a:lnTo>
                    <a:pt x="0" y="4342"/>
                  </a:lnTo>
                  <a:lnTo>
                    <a:pt x="0" y="8743"/>
                  </a:lnTo>
                  <a:lnTo>
                    <a:pt x="0" y="17544"/>
                  </a:lnTo>
                  <a:lnTo>
                    <a:pt x="4342" y="22063"/>
                  </a:lnTo>
                  <a:lnTo>
                    <a:pt x="17604" y="22063"/>
                  </a:lnTo>
                  <a:lnTo>
                    <a:pt x="21946" y="17544"/>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1" name="object 1231"/>
            <p:cNvSpPr/>
            <p:nvPr/>
          </p:nvSpPr>
          <p:spPr>
            <a:xfrm>
              <a:off x="7939501" y="5163186"/>
              <a:ext cx="22225" cy="22225"/>
            </a:xfrm>
            <a:custGeom>
              <a:avLst/>
              <a:gdLst/>
              <a:ahLst/>
              <a:cxnLst/>
              <a:rect l="l" t="t" r="r" b="b"/>
              <a:pathLst>
                <a:path w="22225" h="22225">
                  <a:moveTo>
                    <a:pt x="0" y="8743"/>
                  </a:moveTo>
                  <a:lnTo>
                    <a:pt x="0" y="17544"/>
                  </a:lnTo>
                  <a:lnTo>
                    <a:pt x="4342" y="22063"/>
                  </a:lnTo>
                  <a:lnTo>
                    <a:pt x="8743" y="22063"/>
                  </a:lnTo>
                  <a:lnTo>
                    <a:pt x="17604" y="22063"/>
                  </a:lnTo>
                  <a:lnTo>
                    <a:pt x="21946" y="17544"/>
                  </a:lnTo>
                  <a:lnTo>
                    <a:pt x="21946" y="8743"/>
                  </a:lnTo>
                  <a:lnTo>
                    <a:pt x="21946" y="4342"/>
                  </a:lnTo>
                  <a:lnTo>
                    <a:pt x="17604" y="0"/>
                  </a:lnTo>
                  <a:lnTo>
                    <a:pt x="8743" y="0"/>
                  </a:lnTo>
                  <a:lnTo>
                    <a:pt x="4342" y="0"/>
                  </a:lnTo>
                  <a:lnTo>
                    <a:pt x="0" y="4342"/>
                  </a:lnTo>
                  <a:lnTo>
                    <a:pt x="0" y="8743"/>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2" name="object 1232"/>
            <p:cNvSpPr/>
            <p:nvPr/>
          </p:nvSpPr>
          <p:spPr>
            <a:xfrm>
              <a:off x="7961448" y="5211596"/>
              <a:ext cx="22225" cy="22225"/>
            </a:xfrm>
            <a:custGeom>
              <a:avLst/>
              <a:gdLst/>
              <a:ahLst/>
              <a:cxnLst/>
              <a:rect l="l" t="t" r="r" b="b"/>
              <a:pathLst>
                <a:path w="22225" h="22225">
                  <a:moveTo>
                    <a:pt x="17662" y="0"/>
                  </a:moveTo>
                  <a:lnTo>
                    <a:pt x="4401" y="0"/>
                  </a:lnTo>
                  <a:lnTo>
                    <a:pt x="0" y="4459"/>
                  </a:lnTo>
                  <a:lnTo>
                    <a:pt x="0" y="8801"/>
                  </a:lnTo>
                  <a:lnTo>
                    <a:pt x="0" y="17662"/>
                  </a:lnTo>
                  <a:lnTo>
                    <a:pt x="4401" y="22121"/>
                  </a:lnTo>
                  <a:lnTo>
                    <a:pt x="17662" y="22121"/>
                  </a:lnTo>
                  <a:lnTo>
                    <a:pt x="22122" y="17662"/>
                  </a:lnTo>
                  <a:lnTo>
                    <a:pt x="22122" y="4459"/>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3" name="object 1233"/>
            <p:cNvSpPr/>
            <p:nvPr/>
          </p:nvSpPr>
          <p:spPr>
            <a:xfrm>
              <a:off x="7961448" y="5211596"/>
              <a:ext cx="22225" cy="22225"/>
            </a:xfrm>
            <a:custGeom>
              <a:avLst/>
              <a:gdLst/>
              <a:ahLst/>
              <a:cxnLst/>
              <a:rect l="l" t="t" r="r" b="b"/>
              <a:pathLst>
                <a:path w="22225" h="22225">
                  <a:moveTo>
                    <a:pt x="0" y="8801"/>
                  </a:moveTo>
                  <a:lnTo>
                    <a:pt x="0" y="17662"/>
                  </a:lnTo>
                  <a:lnTo>
                    <a:pt x="4401" y="22121"/>
                  </a:lnTo>
                  <a:lnTo>
                    <a:pt x="8919" y="22121"/>
                  </a:lnTo>
                  <a:lnTo>
                    <a:pt x="17662" y="22121"/>
                  </a:lnTo>
                  <a:lnTo>
                    <a:pt x="22122" y="17662"/>
                  </a:lnTo>
                  <a:lnTo>
                    <a:pt x="22122" y="8801"/>
                  </a:lnTo>
                  <a:lnTo>
                    <a:pt x="22122" y="4459"/>
                  </a:lnTo>
                  <a:lnTo>
                    <a:pt x="17662" y="0"/>
                  </a:lnTo>
                  <a:lnTo>
                    <a:pt x="8919" y="0"/>
                  </a:lnTo>
                  <a:lnTo>
                    <a:pt x="4401" y="0"/>
                  </a:lnTo>
                  <a:lnTo>
                    <a:pt x="0" y="4459"/>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4" name="object 1234"/>
            <p:cNvSpPr/>
            <p:nvPr/>
          </p:nvSpPr>
          <p:spPr>
            <a:xfrm>
              <a:off x="7987971" y="5268925"/>
              <a:ext cx="22225" cy="22225"/>
            </a:xfrm>
            <a:custGeom>
              <a:avLst/>
              <a:gdLst/>
              <a:ahLst/>
              <a:cxnLst/>
              <a:rect l="l" t="t" r="r" b="b"/>
              <a:pathLst>
                <a:path w="22225" h="22225">
                  <a:moveTo>
                    <a:pt x="17604" y="0"/>
                  </a:moveTo>
                  <a:lnTo>
                    <a:pt x="4342" y="0"/>
                  </a:lnTo>
                  <a:lnTo>
                    <a:pt x="0" y="4342"/>
                  </a:lnTo>
                  <a:lnTo>
                    <a:pt x="0" y="8860"/>
                  </a:lnTo>
                  <a:lnTo>
                    <a:pt x="0" y="17662"/>
                  </a:lnTo>
                  <a:lnTo>
                    <a:pt x="4342" y="22063"/>
                  </a:lnTo>
                  <a:lnTo>
                    <a:pt x="17604" y="22063"/>
                  </a:lnTo>
                  <a:lnTo>
                    <a:pt x="21946" y="17662"/>
                  </a:lnTo>
                  <a:lnTo>
                    <a:pt x="21946"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5" name="object 1235"/>
            <p:cNvSpPr/>
            <p:nvPr/>
          </p:nvSpPr>
          <p:spPr>
            <a:xfrm>
              <a:off x="7987971" y="5268925"/>
              <a:ext cx="22225" cy="22225"/>
            </a:xfrm>
            <a:custGeom>
              <a:avLst/>
              <a:gdLst/>
              <a:ahLst/>
              <a:cxnLst/>
              <a:rect l="l" t="t" r="r" b="b"/>
              <a:pathLst>
                <a:path w="22225" h="22225">
                  <a:moveTo>
                    <a:pt x="0" y="8860"/>
                  </a:moveTo>
                  <a:lnTo>
                    <a:pt x="0" y="17662"/>
                  </a:lnTo>
                  <a:lnTo>
                    <a:pt x="4342" y="22063"/>
                  </a:lnTo>
                  <a:lnTo>
                    <a:pt x="8743" y="22063"/>
                  </a:lnTo>
                  <a:lnTo>
                    <a:pt x="17604" y="22063"/>
                  </a:lnTo>
                  <a:lnTo>
                    <a:pt x="21946" y="17662"/>
                  </a:lnTo>
                  <a:lnTo>
                    <a:pt x="21946" y="8860"/>
                  </a:lnTo>
                  <a:lnTo>
                    <a:pt x="21946" y="4342"/>
                  </a:lnTo>
                  <a:lnTo>
                    <a:pt x="17604" y="0"/>
                  </a:lnTo>
                  <a:lnTo>
                    <a:pt x="8743" y="0"/>
                  </a:lnTo>
                  <a:lnTo>
                    <a:pt x="4342"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6" name="object 1236"/>
            <p:cNvSpPr/>
            <p:nvPr/>
          </p:nvSpPr>
          <p:spPr>
            <a:xfrm>
              <a:off x="8018837" y="5282128"/>
              <a:ext cx="22225" cy="22225"/>
            </a:xfrm>
            <a:custGeom>
              <a:avLst/>
              <a:gdLst/>
              <a:ahLst/>
              <a:cxnLst/>
              <a:rect l="l" t="t" r="r" b="b"/>
              <a:pathLst>
                <a:path w="22225" h="22225">
                  <a:moveTo>
                    <a:pt x="17604" y="0"/>
                  </a:moveTo>
                  <a:lnTo>
                    <a:pt x="4342" y="0"/>
                  </a:lnTo>
                  <a:lnTo>
                    <a:pt x="0" y="4459"/>
                  </a:lnTo>
                  <a:lnTo>
                    <a:pt x="0" y="8860"/>
                  </a:lnTo>
                  <a:lnTo>
                    <a:pt x="0" y="17662"/>
                  </a:lnTo>
                  <a:lnTo>
                    <a:pt x="4342" y="22180"/>
                  </a:lnTo>
                  <a:lnTo>
                    <a:pt x="17604" y="22180"/>
                  </a:lnTo>
                  <a:lnTo>
                    <a:pt x="21946" y="17662"/>
                  </a:lnTo>
                  <a:lnTo>
                    <a:pt x="21946" y="4459"/>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7" name="object 1237"/>
            <p:cNvSpPr/>
            <p:nvPr/>
          </p:nvSpPr>
          <p:spPr>
            <a:xfrm>
              <a:off x="8018837" y="5282128"/>
              <a:ext cx="22225" cy="22225"/>
            </a:xfrm>
            <a:custGeom>
              <a:avLst/>
              <a:gdLst/>
              <a:ahLst/>
              <a:cxnLst/>
              <a:rect l="l" t="t" r="r" b="b"/>
              <a:pathLst>
                <a:path w="22225" h="22225">
                  <a:moveTo>
                    <a:pt x="0" y="8860"/>
                  </a:moveTo>
                  <a:lnTo>
                    <a:pt x="0" y="17662"/>
                  </a:lnTo>
                  <a:lnTo>
                    <a:pt x="4342" y="22180"/>
                  </a:lnTo>
                  <a:lnTo>
                    <a:pt x="8684" y="22180"/>
                  </a:lnTo>
                  <a:lnTo>
                    <a:pt x="17604" y="22180"/>
                  </a:lnTo>
                  <a:lnTo>
                    <a:pt x="21946" y="17662"/>
                  </a:lnTo>
                  <a:lnTo>
                    <a:pt x="21946" y="8860"/>
                  </a:lnTo>
                  <a:lnTo>
                    <a:pt x="21946" y="4459"/>
                  </a:lnTo>
                  <a:lnTo>
                    <a:pt x="17604" y="0"/>
                  </a:lnTo>
                  <a:lnTo>
                    <a:pt x="8684" y="0"/>
                  </a:lnTo>
                  <a:lnTo>
                    <a:pt x="4342" y="0"/>
                  </a:lnTo>
                  <a:lnTo>
                    <a:pt x="0" y="4459"/>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8" name="object 1238"/>
            <p:cNvSpPr/>
            <p:nvPr/>
          </p:nvSpPr>
          <p:spPr>
            <a:xfrm>
              <a:off x="8049645" y="5348318"/>
              <a:ext cx="22225" cy="22225"/>
            </a:xfrm>
            <a:custGeom>
              <a:avLst/>
              <a:gdLst/>
              <a:ahLst/>
              <a:cxnLst/>
              <a:rect l="l" t="t" r="r" b="b"/>
              <a:pathLst>
                <a:path w="22225" h="22225">
                  <a:moveTo>
                    <a:pt x="17662" y="0"/>
                  </a:moveTo>
                  <a:lnTo>
                    <a:pt x="4401" y="0"/>
                  </a:lnTo>
                  <a:lnTo>
                    <a:pt x="0" y="4342"/>
                  </a:lnTo>
                  <a:lnTo>
                    <a:pt x="0" y="8860"/>
                  </a:lnTo>
                  <a:lnTo>
                    <a:pt x="0" y="17662"/>
                  </a:lnTo>
                  <a:lnTo>
                    <a:pt x="4401" y="22004"/>
                  </a:lnTo>
                  <a:lnTo>
                    <a:pt x="17662" y="22004"/>
                  </a:lnTo>
                  <a:lnTo>
                    <a:pt x="22005" y="17662"/>
                  </a:lnTo>
                  <a:lnTo>
                    <a:pt x="22005"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39" name="object 1239"/>
            <p:cNvSpPr/>
            <p:nvPr/>
          </p:nvSpPr>
          <p:spPr>
            <a:xfrm>
              <a:off x="8049645" y="5348318"/>
              <a:ext cx="22225" cy="22225"/>
            </a:xfrm>
            <a:custGeom>
              <a:avLst/>
              <a:gdLst/>
              <a:ahLst/>
              <a:cxnLst/>
              <a:rect l="l" t="t" r="r" b="b"/>
              <a:pathLst>
                <a:path w="22225" h="22225">
                  <a:moveTo>
                    <a:pt x="0" y="8860"/>
                  </a:moveTo>
                  <a:lnTo>
                    <a:pt x="0" y="17662"/>
                  </a:lnTo>
                  <a:lnTo>
                    <a:pt x="4401" y="22004"/>
                  </a:lnTo>
                  <a:lnTo>
                    <a:pt x="8743" y="22004"/>
                  </a:lnTo>
                  <a:lnTo>
                    <a:pt x="17662" y="22004"/>
                  </a:lnTo>
                  <a:lnTo>
                    <a:pt x="22005" y="17662"/>
                  </a:lnTo>
                  <a:lnTo>
                    <a:pt x="22005" y="8860"/>
                  </a:lnTo>
                  <a:lnTo>
                    <a:pt x="22005" y="4342"/>
                  </a:lnTo>
                  <a:lnTo>
                    <a:pt x="17662"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0" name="object 1240"/>
            <p:cNvSpPr/>
            <p:nvPr/>
          </p:nvSpPr>
          <p:spPr>
            <a:xfrm>
              <a:off x="8098115" y="5396845"/>
              <a:ext cx="22225" cy="22225"/>
            </a:xfrm>
            <a:custGeom>
              <a:avLst/>
              <a:gdLst/>
              <a:ahLst/>
              <a:cxnLst/>
              <a:rect l="l" t="t" r="r" b="b"/>
              <a:pathLst>
                <a:path w="22225" h="22225">
                  <a:moveTo>
                    <a:pt x="17662" y="0"/>
                  </a:moveTo>
                  <a:lnTo>
                    <a:pt x="4401" y="0"/>
                  </a:lnTo>
                  <a:lnTo>
                    <a:pt x="0" y="4342"/>
                  </a:lnTo>
                  <a:lnTo>
                    <a:pt x="0" y="8801"/>
                  </a:lnTo>
                  <a:lnTo>
                    <a:pt x="0" y="17544"/>
                  </a:lnTo>
                  <a:lnTo>
                    <a:pt x="4401" y="22004"/>
                  </a:lnTo>
                  <a:lnTo>
                    <a:pt x="17662" y="22004"/>
                  </a:lnTo>
                  <a:lnTo>
                    <a:pt x="22005" y="17544"/>
                  </a:lnTo>
                  <a:lnTo>
                    <a:pt x="22005" y="4342"/>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1" name="object 1241"/>
            <p:cNvSpPr/>
            <p:nvPr/>
          </p:nvSpPr>
          <p:spPr>
            <a:xfrm>
              <a:off x="8098115" y="5396845"/>
              <a:ext cx="22225" cy="22225"/>
            </a:xfrm>
            <a:custGeom>
              <a:avLst/>
              <a:gdLst/>
              <a:ahLst/>
              <a:cxnLst/>
              <a:rect l="l" t="t" r="r" b="b"/>
              <a:pathLst>
                <a:path w="22225" h="22225">
                  <a:moveTo>
                    <a:pt x="0" y="8801"/>
                  </a:moveTo>
                  <a:lnTo>
                    <a:pt x="0" y="17544"/>
                  </a:lnTo>
                  <a:lnTo>
                    <a:pt x="4401" y="22004"/>
                  </a:lnTo>
                  <a:lnTo>
                    <a:pt x="8743" y="22004"/>
                  </a:lnTo>
                  <a:lnTo>
                    <a:pt x="17662" y="22004"/>
                  </a:lnTo>
                  <a:lnTo>
                    <a:pt x="22005" y="17544"/>
                  </a:lnTo>
                  <a:lnTo>
                    <a:pt x="22005" y="8801"/>
                  </a:lnTo>
                  <a:lnTo>
                    <a:pt x="22005" y="4342"/>
                  </a:lnTo>
                  <a:lnTo>
                    <a:pt x="17662" y="0"/>
                  </a:lnTo>
                  <a:lnTo>
                    <a:pt x="8743" y="0"/>
                  </a:lnTo>
                  <a:lnTo>
                    <a:pt x="4401" y="0"/>
                  </a:lnTo>
                  <a:lnTo>
                    <a:pt x="0" y="4342"/>
                  </a:lnTo>
                  <a:lnTo>
                    <a:pt x="0" y="880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2" name="object 1242"/>
            <p:cNvSpPr/>
            <p:nvPr/>
          </p:nvSpPr>
          <p:spPr>
            <a:xfrm>
              <a:off x="8146585" y="5471719"/>
              <a:ext cx="22225" cy="22225"/>
            </a:xfrm>
            <a:custGeom>
              <a:avLst/>
              <a:gdLst/>
              <a:ahLst/>
              <a:cxnLst/>
              <a:rect l="l" t="t" r="r" b="b"/>
              <a:pathLst>
                <a:path w="22225" h="22225">
                  <a:moveTo>
                    <a:pt x="17604" y="0"/>
                  </a:moveTo>
                  <a:lnTo>
                    <a:pt x="4401" y="0"/>
                  </a:lnTo>
                  <a:lnTo>
                    <a:pt x="0" y="4342"/>
                  </a:lnTo>
                  <a:lnTo>
                    <a:pt x="0" y="8860"/>
                  </a:lnTo>
                  <a:lnTo>
                    <a:pt x="0" y="17662"/>
                  </a:lnTo>
                  <a:lnTo>
                    <a:pt x="4401" y="22004"/>
                  </a:lnTo>
                  <a:lnTo>
                    <a:pt x="17604" y="22004"/>
                  </a:lnTo>
                  <a:lnTo>
                    <a:pt x="22005" y="17662"/>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3" name="object 1243"/>
            <p:cNvSpPr/>
            <p:nvPr/>
          </p:nvSpPr>
          <p:spPr>
            <a:xfrm>
              <a:off x="8146585" y="5471719"/>
              <a:ext cx="22225" cy="22225"/>
            </a:xfrm>
            <a:custGeom>
              <a:avLst/>
              <a:gdLst/>
              <a:ahLst/>
              <a:cxnLst/>
              <a:rect l="l" t="t" r="r" b="b"/>
              <a:pathLst>
                <a:path w="22225" h="22225">
                  <a:moveTo>
                    <a:pt x="0" y="8860"/>
                  </a:moveTo>
                  <a:lnTo>
                    <a:pt x="0" y="17662"/>
                  </a:lnTo>
                  <a:lnTo>
                    <a:pt x="4401" y="22004"/>
                  </a:lnTo>
                  <a:lnTo>
                    <a:pt x="8743" y="22004"/>
                  </a:lnTo>
                  <a:lnTo>
                    <a:pt x="17604" y="22004"/>
                  </a:lnTo>
                  <a:lnTo>
                    <a:pt x="22005" y="17662"/>
                  </a:lnTo>
                  <a:lnTo>
                    <a:pt x="22005" y="8860"/>
                  </a:lnTo>
                  <a:lnTo>
                    <a:pt x="22005" y="4342"/>
                  </a:lnTo>
                  <a:lnTo>
                    <a:pt x="17604"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4" name="object 1244"/>
            <p:cNvSpPr/>
            <p:nvPr/>
          </p:nvSpPr>
          <p:spPr>
            <a:xfrm>
              <a:off x="8247926" y="5489381"/>
              <a:ext cx="22225" cy="22225"/>
            </a:xfrm>
            <a:custGeom>
              <a:avLst/>
              <a:gdLst/>
              <a:ahLst/>
              <a:cxnLst/>
              <a:rect l="l" t="t" r="r" b="b"/>
              <a:pathLst>
                <a:path w="22225" h="22225">
                  <a:moveTo>
                    <a:pt x="17604" y="0"/>
                  </a:moveTo>
                  <a:lnTo>
                    <a:pt x="4342" y="0"/>
                  </a:lnTo>
                  <a:lnTo>
                    <a:pt x="0" y="4342"/>
                  </a:lnTo>
                  <a:lnTo>
                    <a:pt x="0" y="8860"/>
                  </a:lnTo>
                  <a:lnTo>
                    <a:pt x="0" y="17539"/>
                  </a:lnTo>
                  <a:lnTo>
                    <a:pt x="4342" y="22028"/>
                  </a:lnTo>
                  <a:lnTo>
                    <a:pt x="17604" y="22028"/>
                  </a:lnTo>
                  <a:lnTo>
                    <a:pt x="22122" y="17539"/>
                  </a:lnTo>
                  <a:lnTo>
                    <a:pt x="22122"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5" name="object 1245"/>
            <p:cNvSpPr/>
            <p:nvPr/>
          </p:nvSpPr>
          <p:spPr>
            <a:xfrm>
              <a:off x="8247926" y="5489381"/>
              <a:ext cx="22225" cy="22225"/>
            </a:xfrm>
            <a:custGeom>
              <a:avLst/>
              <a:gdLst/>
              <a:ahLst/>
              <a:cxnLst/>
              <a:rect l="l" t="t" r="r" b="b"/>
              <a:pathLst>
                <a:path w="22225" h="22225">
                  <a:moveTo>
                    <a:pt x="0" y="8860"/>
                  </a:moveTo>
                  <a:lnTo>
                    <a:pt x="0" y="17539"/>
                  </a:lnTo>
                  <a:lnTo>
                    <a:pt x="4342" y="22028"/>
                  </a:lnTo>
                  <a:lnTo>
                    <a:pt x="8860" y="22028"/>
                  </a:lnTo>
                  <a:lnTo>
                    <a:pt x="17604" y="22028"/>
                  </a:lnTo>
                  <a:lnTo>
                    <a:pt x="22122" y="17539"/>
                  </a:lnTo>
                  <a:lnTo>
                    <a:pt x="22122" y="8860"/>
                  </a:lnTo>
                  <a:lnTo>
                    <a:pt x="22122" y="4342"/>
                  </a:lnTo>
                  <a:lnTo>
                    <a:pt x="17604" y="0"/>
                  </a:lnTo>
                  <a:lnTo>
                    <a:pt x="8860" y="0"/>
                  </a:lnTo>
                  <a:lnTo>
                    <a:pt x="4342"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6" name="object 1246"/>
            <p:cNvSpPr/>
            <p:nvPr/>
          </p:nvSpPr>
          <p:spPr>
            <a:xfrm>
              <a:off x="8349326" y="5617143"/>
              <a:ext cx="22225" cy="22225"/>
            </a:xfrm>
            <a:custGeom>
              <a:avLst/>
              <a:gdLst/>
              <a:ahLst/>
              <a:cxnLst/>
              <a:rect l="l" t="t" r="r" b="b"/>
              <a:pathLst>
                <a:path w="22225" h="22225">
                  <a:moveTo>
                    <a:pt x="17662" y="0"/>
                  </a:moveTo>
                  <a:lnTo>
                    <a:pt x="4401" y="0"/>
                  </a:lnTo>
                  <a:lnTo>
                    <a:pt x="0" y="4488"/>
                  </a:lnTo>
                  <a:lnTo>
                    <a:pt x="0" y="8837"/>
                  </a:lnTo>
                  <a:lnTo>
                    <a:pt x="0" y="17668"/>
                  </a:lnTo>
                  <a:lnTo>
                    <a:pt x="4401" y="22157"/>
                  </a:lnTo>
                  <a:lnTo>
                    <a:pt x="17662" y="22157"/>
                  </a:lnTo>
                  <a:lnTo>
                    <a:pt x="22005" y="17668"/>
                  </a:lnTo>
                  <a:lnTo>
                    <a:pt x="22005" y="4488"/>
                  </a:lnTo>
                  <a:lnTo>
                    <a:pt x="17662"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7" name="object 1247"/>
            <p:cNvSpPr/>
            <p:nvPr/>
          </p:nvSpPr>
          <p:spPr>
            <a:xfrm>
              <a:off x="8349326" y="5617143"/>
              <a:ext cx="22225" cy="22225"/>
            </a:xfrm>
            <a:custGeom>
              <a:avLst/>
              <a:gdLst/>
              <a:ahLst/>
              <a:cxnLst/>
              <a:rect l="l" t="t" r="r" b="b"/>
              <a:pathLst>
                <a:path w="22225" h="22225">
                  <a:moveTo>
                    <a:pt x="0" y="8837"/>
                  </a:moveTo>
                  <a:lnTo>
                    <a:pt x="0" y="17668"/>
                  </a:lnTo>
                  <a:lnTo>
                    <a:pt x="4401" y="22157"/>
                  </a:lnTo>
                  <a:lnTo>
                    <a:pt x="8743" y="22157"/>
                  </a:lnTo>
                  <a:lnTo>
                    <a:pt x="17662" y="22157"/>
                  </a:lnTo>
                  <a:lnTo>
                    <a:pt x="22005" y="17668"/>
                  </a:lnTo>
                  <a:lnTo>
                    <a:pt x="22005" y="8837"/>
                  </a:lnTo>
                  <a:lnTo>
                    <a:pt x="22005" y="4488"/>
                  </a:lnTo>
                  <a:lnTo>
                    <a:pt x="17662" y="0"/>
                  </a:lnTo>
                  <a:lnTo>
                    <a:pt x="8743" y="0"/>
                  </a:lnTo>
                  <a:lnTo>
                    <a:pt x="4401" y="0"/>
                  </a:lnTo>
                  <a:lnTo>
                    <a:pt x="0" y="4488"/>
                  </a:lnTo>
                  <a:lnTo>
                    <a:pt x="0" y="8837"/>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8" name="object 1248"/>
            <p:cNvSpPr/>
            <p:nvPr/>
          </p:nvSpPr>
          <p:spPr>
            <a:xfrm>
              <a:off x="8547608" y="5665664"/>
              <a:ext cx="22225" cy="22225"/>
            </a:xfrm>
            <a:custGeom>
              <a:avLst/>
              <a:gdLst/>
              <a:ahLst/>
              <a:cxnLst/>
              <a:rect l="l" t="t" r="r" b="b"/>
              <a:pathLst>
                <a:path w="22225" h="22225">
                  <a:moveTo>
                    <a:pt x="17604" y="0"/>
                  </a:moveTo>
                  <a:lnTo>
                    <a:pt x="4342" y="0"/>
                  </a:lnTo>
                  <a:lnTo>
                    <a:pt x="0" y="4488"/>
                  </a:lnTo>
                  <a:lnTo>
                    <a:pt x="0" y="8831"/>
                  </a:lnTo>
                  <a:lnTo>
                    <a:pt x="0" y="17668"/>
                  </a:lnTo>
                  <a:lnTo>
                    <a:pt x="4342" y="22016"/>
                  </a:lnTo>
                  <a:lnTo>
                    <a:pt x="17604" y="22016"/>
                  </a:lnTo>
                  <a:lnTo>
                    <a:pt x="21946" y="17668"/>
                  </a:lnTo>
                  <a:lnTo>
                    <a:pt x="21946" y="4488"/>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49" name="object 1249"/>
            <p:cNvSpPr/>
            <p:nvPr/>
          </p:nvSpPr>
          <p:spPr>
            <a:xfrm>
              <a:off x="8547608" y="5665664"/>
              <a:ext cx="22225" cy="22225"/>
            </a:xfrm>
            <a:custGeom>
              <a:avLst/>
              <a:gdLst/>
              <a:ahLst/>
              <a:cxnLst/>
              <a:rect l="l" t="t" r="r" b="b"/>
              <a:pathLst>
                <a:path w="22225" h="22225">
                  <a:moveTo>
                    <a:pt x="0" y="8831"/>
                  </a:moveTo>
                  <a:lnTo>
                    <a:pt x="0" y="17668"/>
                  </a:lnTo>
                  <a:lnTo>
                    <a:pt x="4342" y="22016"/>
                  </a:lnTo>
                  <a:lnTo>
                    <a:pt x="8860" y="22016"/>
                  </a:lnTo>
                  <a:lnTo>
                    <a:pt x="17604" y="22016"/>
                  </a:lnTo>
                  <a:lnTo>
                    <a:pt x="21946" y="17668"/>
                  </a:lnTo>
                  <a:lnTo>
                    <a:pt x="21946" y="8831"/>
                  </a:lnTo>
                  <a:lnTo>
                    <a:pt x="21946" y="4488"/>
                  </a:lnTo>
                  <a:lnTo>
                    <a:pt x="17604" y="0"/>
                  </a:lnTo>
                  <a:lnTo>
                    <a:pt x="8860" y="0"/>
                  </a:lnTo>
                  <a:lnTo>
                    <a:pt x="4342" y="0"/>
                  </a:lnTo>
                  <a:lnTo>
                    <a:pt x="0" y="4488"/>
                  </a:lnTo>
                  <a:lnTo>
                    <a:pt x="0" y="8831"/>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0" name="object 1250"/>
          <p:cNvSpPr txBox="1"/>
          <p:nvPr/>
        </p:nvSpPr>
        <p:spPr>
          <a:xfrm>
            <a:off x="6590980" y="4255281"/>
            <a:ext cx="66040" cy="9461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60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51" name="object 1251"/>
          <p:cNvSpPr txBox="1"/>
          <p:nvPr/>
        </p:nvSpPr>
        <p:spPr>
          <a:xfrm>
            <a:off x="6590980" y="4497742"/>
            <a:ext cx="2165985" cy="1499235"/>
          </a:xfrm>
          <a:prstGeom prst="rect">
            <a:avLst/>
          </a:prstGeom>
        </p:spPr>
        <p:txBody>
          <a:bodyPr vert="horz" wrap="square" lIns="0" tIns="12700" rIns="0" bIns="0" rtlCol="0">
            <a:spAutoFit/>
          </a:bodyPr>
          <a:lstStyle/>
          <a:p>
            <a:pPr marL="0" marR="0" lvl="0" indent="0" algn="l" defTabSz="914400" rtl="0" eaLnBrk="1" fontAlgn="auto" latinLnBrk="0" hangingPunct="1">
              <a:lnSpc>
                <a:spcPct val="100000"/>
              </a:lnSpc>
              <a:spcBef>
                <a:spcPts val="100"/>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50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5"/>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40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30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20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45"/>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50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10"/>
              </a:spcBef>
              <a:spcAft>
                <a:spcPts val="0"/>
              </a:spcAft>
              <a:buClrTx/>
              <a:buSzTx/>
              <a:buFontTx/>
              <a:buNone/>
              <a:tabLst/>
              <a:defRPr/>
            </a:pPr>
            <a:endParaRPr kumimoji="0" sz="650" b="0" i="0" u="none" strike="noStrike" kern="1200" cap="none" spc="0" normalizeH="0" baseline="0" noProof="0">
              <a:ln>
                <a:noFill/>
              </a:ln>
              <a:solidFill>
                <a:prstClr val="black"/>
              </a:solidFill>
              <a:effectLst/>
              <a:uLnTx/>
              <a:uFillTx/>
              <a:latin typeface="Times New Roman"/>
              <a:ea typeface="+mn-ea"/>
              <a:cs typeface="Times New Roman"/>
            </a:endParaRPr>
          </a:p>
          <a:p>
            <a:pPr marL="26034" marR="0" lvl="0" indent="0" algn="l" defTabSz="914400" rtl="0" eaLnBrk="1" fontAlgn="auto" latinLnBrk="0" hangingPunct="1">
              <a:lnSpc>
                <a:spcPct val="100000"/>
              </a:lnSpc>
              <a:spcBef>
                <a:spcPts val="0"/>
              </a:spcBef>
              <a:spcAft>
                <a:spcPts val="0"/>
              </a:spcAft>
              <a:buClrTx/>
              <a:buSzTx/>
              <a:buFontTx/>
              <a:buNone/>
              <a:tabLst/>
              <a:defRPr/>
            </a:pPr>
            <a:r>
              <a:rPr kumimoji="0" sz="450" b="0" i="0" u="none" strike="noStrike" kern="1200" cap="none" spc="0" normalizeH="0" baseline="0" noProof="0" dirty="0">
                <a:ln>
                  <a:noFill/>
                </a:ln>
                <a:solidFill>
                  <a:prstClr val="black"/>
                </a:solidFill>
                <a:effectLst/>
                <a:uLnTx/>
                <a:uFillTx/>
                <a:latin typeface="Times New Roman"/>
                <a:ea typeface="+mn-ea"/>
                <a:cs typeface="Times New Roman"/>
              </a:rPr>
              <a:t>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39370" marR="0" lvl="0" indent="0" algn="l" defTabSz="914400" rtl="0" eaLnBrk="1" fontAlgn="auto" latinLnBrk="0" hangingPunct="1">
              <a:lnSpc>
                <a:spcPct val="100000"/>
              </a:lnSpc>
              <a:spcBef>
                <a:spcPts val="120"/>
              </a:spcBef>
              <a:spcAft>
                <a:spcPts val="0"/>
              </a:spcAft>
              <a:buClrTx/>
              <a:buSzTx/>
              <a:buFontTx/>
              <a:buNone/>
              <a:tabLst/>
              <a:defRPr/>
            </a:pP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12:00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12:20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12:40</a:t>
            </a:r>
            <a:r>
              <a:rPr kumimoji="0" sz="450" b="0" i="0" u="none" strike="noStrike" kern="1200" cap="none" spc="10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13:00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100"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13:20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13:40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14:00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14:20</a:t>
            </a:r>
            <a:r>
              <a:rPr kumimoji="0" sz="450" b="0" i="0" u="none" strike="noStrike" kern="1200" cap="none" spc="10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110"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14:40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15:00</a:t>
            </a:r>
            <a:r>
              <a:rPr kumimoji="0" sz="450" b="0" i="0" u="none" strike="noStrike" kern="1200" cap="none" spc="95" normalizeH="0" baseline="0" noProof="0" dirty="0">
                <a:ln>
                  <a:noFill/>
                </a:ln>
                <a:solidFill>
                  <a:prstClr val="black"/>
                </a:solidFill>
                <a:effectLst/>
                <a:uLnTx/>
                <a:uFillTx/>
                <a:latin typeface="Times New Roman"/>
                <a:ea typeface="+mn-ea"/>
                <a:cs typeface="Times New Roman"/>
              </a:rPr>
              <a:t>   </a:t>
            </a:r>
            <a:r>
              <a:rPr kumimoji="0" sz="450" b="0" i="0" u="none" strike="noStrike" kern="1200" cap="none" spc="-20" normalizeH="0" baseline="0" noProof="0" dirty="0">
                <a:ln>
                  <a:noFill/>
                </a:ln>
                <a:solidFill>
                  <a:prstClr val="black"/>
                </a:solidFill>
                <a:effectLst/>
                <a:uLnTx/>
                <a:uFillTx/>
                <a:latin typeface="Times New Roman"/>
                <a:ea typeface="+mn-ea"/>
                <a:cs typeface="Times New Roman"/>
              </a:rPr>
              <a:t>15:20</a:t>
            </a:r>
            <a:endParaRPr kumimoji="0" sz="450" b="0" i="0" u="none" strike="noStrike" kern="1200" cap="none" spc="0" normalizeH="0" baseline="0" noProof="0">
              <a:ln>
                <a:noFill/>
              </a:ln>
              <a:solidFill>
                <a:prstClr val="black"/>
              </a:solidFill>
              <a:effectLst/>
              <a:uLnTx/>
              <a:uFillTx/>
              <a:latin typeface="Times New Roman"/>
              <a:ea typeface="+mn-ea"/>
              <a:cs typeface="Times New Roman"/>
            </a:endParaRPr>
          </a:p>
          <a:p>
            <a:pPr marL="20955" marR="0" lvl="0" indent="0" algn="ctr" defTabSz="914400" rtl="0" eaLnBrk="1" fontAlgn="auto" latinLnBrk="0" hangingPunct="1">
              <a:lnSpc>
                <a:spcPct val="100000"/>
              </a:lnSpc>
              <a:spcBef>
                <a:spcPts val="300"/>
              </a:spcBef>
              <a:spcAft>
                <a:spcPts val="0"/>
              </a:spcAft>
              <a:buClrTx/>
              <a:buSzTx/>
              <a:buFontTx/>
              <a:buNone/>
              <a:tabLst/>
              <a:defRPr/>
            </a:pPr>
            <a:r>
              <a:rPr kumimoji="0" sz="550" b="1" i="0" u="none" strike="noStrike" kern="1200" cap="none" spc="-15" normalizeH="0" baseline="0" noProof="0" dirty="0">
                <a:ln>
                  <a:noFill/>
                </a:ln>
                <a:solidFill>
                  <a:prstClr val="black"/>
                </a:solidFill>
                <a:effectLst/>
                <a:uLnTx/>
                <a:uFillTx/>
                <a:latin typeface="Times New Roman"/>
                <a:ea typeface="+mn-ea"/>
                <a:cs typeface="Times New Roman"/>
              </a:rPr>
              <a:t>temps [h]</a:t>
            </a:r>
            <a:endParaRPr kumimoji="0" sz="5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52" name="object 1252"/>
          <p:cNvSpPr txBox="1"/>
          <p:nvPr/>
        </p:nvSpPr>
        <p:spPr>
          <a:xfrm>
            <a:off x="6462292" y="4825775"/>
            <a:ext cx="104139" cy="385445"/>
          </a:xfrm>
          <a:prstGeom prst="rect">
            <a:avLst/>
          </a:prstGeom>
        </p:spPr>
        <p:txBody>
          <a:bodyPr vert="vert270" wrap="square" lIns="0" tIns="5715" rIns="0" bIns="0" rtlCol="0">
            <a:spAutoFit/>
          </a:bodyPr>
          <a:lstStyle/>
          <a:p>
            <a:pPr marL="12700" marR="0" lvl="0" indent="0" algn="l" defTabSz="914400" rtl="0" eaLnBrk="1" fontAlgn="auto" latinLnBrk="0" hangingPunct="1">
              <a:lnSpc>
                <a:spcPct val="100000"/>
              </a:lnSpc>
              <a:spcBef>
                <a:spcPts val="45"/>
              </a:spcBef>
              <a:spcAft>
                <a:spcPts val="0"/>
              </a:spcAft>
              <a:buClrTx/>
              <a:buSzTx/>
              <a:buFontTx/>
              <a:buNone/>
              <a:tabLst/>
              <a:defRPr/>
            </a:pPr>
            <a:r>
              <a:rPr kumimoji="0" sz="550" b="1" i="0" u="none" strike="noStrike" kern="1200" cap="none" spc="0" normalizeH="0" baseline="0" noProof="0" dirty="0">
                <a:ln>
                  <a:noFill/>
                </a:ln>
                <a:solidFill>
                  <a:prstClr val="black"/>
                </a:solidFill>
                <a:effectLst/>
                <a:uLnTx/>
                <a:uFillTx/>
                <a:latin typeface="Times New Roman"/>
                <a:ea typeface="+mn-ea"/>
                <a:cs typeface="Times New Roman"/>
              </a:rPr>
              <a:t>flux</a:t>
            </a:r>
            <a:r>
              <a:rPr kumimoji="0" sz="550" b="1" i="0" u="none" strike="noStrike" kern="1200" cap="none" spc="-35" normalizeH="0" baseline="0" noProof="0" dirty="0">
                <a:ln>
                  <a:noFill/>
                </a:ln>
                <a:solidFill>
                  <a:prstClr val="black"/>
                </a:solidFill>
                <a:effectLst/>
                <a:uLnTx/>
                <a:uFillTx/>
                <a:latin typeface="Times New Roman"/>
                <a:ea typeface="+mn-ea"/>
                <a:cs typeface="Times New Roman"/>
              </a:rPr>
              <a:t> </a:t>
            </a:r>
            <a:r>
              <a:rPr kumimoji="0" sz="550" b="1" i="0" u="none" strike="noStrike" kern="1200" cap="none" spc="-5" normalizeH="0" baseline="0" noProof="0" dirty="0">
                <a:ln>
                  <a:noFill/>
                </a:ln>
                <a:solidFill>
                  <a:prstClr val="black"/>
                </a:solidFill>
                <a:effectLst/>
                <a:uLnTx/>
                <a:uFillTx/>
                <a:latin typeface="Times New Roman"/>
                <a:ea typeface="+mn-ea"/>
                <a:cs typeface="Times New Roman"/>
              </a:rPr>
              <a:t>[mm/h]</a:t>
            </a:r>
            <a:endParaRPr kumimoji="0" sz="550" b="0" i="0" u="none" strike="noStrike" kern="1200" cap="none" spc="0" normalizeH="0" baseline="0" noProof="0">
              <a:ln>
                <a:noFill/>
              </a:ln>
              <a:solidFill>
                <a:prstClr val="black"/>
              </a:solidFill>
              <a:effectLst/>
              <a:uLnTx/>
              <a:uFillTx/>
              <a:latin typeface="Times New Roman"/>
              <a:ea typeface="+mn-ea"/>
              <a:cs typeface="Times New Roman"/>
            </a:endParaRPr>
          </a:p>
        </p:txBody>
      </p:sp>
      <p:grpSp>
        <p:nvGrpSpPr>
          <p:cNvPr id="1253" name="object 1253"/>
          <p:cNvGrpSpPr/>
          <p:nvPr/>
        </p:nvGrpSpPr>
        <p:grpSpPr>
          <a:xfrm>
            <a:off x="7987869" y="4325503"/>
            <a:ext cx="114935" cy="165735"/>
            <a:chOff x="7987869" y="4325503"/>
            <a:chExt cx="114935" cy="165735"/>
          </a:xfrm>
        </p:grpSpPr>
        <p:sp>
          <p:nvSpPr>
            <p:cNvPr id="1254" name="object 1254"/>
            <p:cNvSpPr/>
            <p:nvPr/>
          </p:nvSpPr>
          <p:spPr>
            <a:xfrm>
              <a:off x="7992314" y="4329948"/>
              <a:ext cx="106045" cy="0"/>
            </a:xfrm>
            <a:custGeom>
              <a:avLst/>
              <a:gdLst/>
              <a:ahLst/>
              <a:cxnLst/>
              <a:rect l="l" t="t" r="r" b="b"/>
              <a:pathLst>
                <a:path w="106045">
                  <a:moveTo>
                    <a:pt x="0" y="0"/>
                  </a:moveTo>
                  <a:lnTo>
                    <a:pt x="105801" y="0"/>
                  </a:lnTo>
                </a:path>
              </a:pathLst>
            </a:custGeom>
            <a:ln w="8876">
              <a:solidFill>
                <a:srgbClr val="00008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5" name="object 1255"/>
            <p:cNvSpPr/>
            <p:nvPr/>
          </p:nvSpPr>
          <p:spPr>
            <a:xfrm>
              <a:off x="8032040" y="4466669"/>
              <a:ext cx="22225" cy="22225"/>
            </a:xfrm>
            <a:custGeom>
              <a:avLst/>
              <a:gdLst/>
              <a:ahLst/>
              <a:cxnLst/>
              <a:rect l="l" t="t" r="r" b="b"/>
              <a:pathLst>
                <a:path w="22225" h="22225">
                  <a:moveTo>
                    <a:pt x="17604" y="0"/>
                  </a:moveTo>
                  <a:lnTo>
                    <a:pt x="4401" y="0"/>
                  </a:lnTo>
                  <a:lnTo>
                    <a:pt x="0" y="4342"/>
                  </a:lnTo>
                  <a:lnTo>
                    <a:pt x="0" y="8860"/>
                  </a:lnTo>
                  <a:lnTo>
                    <a:pt x="0" y="17662"/>
                  </a:lnTo>
                  <a:lnTo>
                    <a:pt x="4401" y="22004"/>
                  </a:lnTo>
                  <a:lnTo>
                    <a:pt x="17604" y="22004"/>
                  </a:lnTo>
                  <a:lnTo>
                    <a:pt x="22005" y="17662"/>
                  </a:lnTo>
                  <a:lnTo>
                    <a:pt x="22005" y="4342"/>
                  </a:lnTo>
                  <a:lnTo>
                    <a:pt x="17604" y="0"/>
                  </a:lnTo>
                  <a:close/>
                </a:path>
              </a:pathLst>
            </a:custGeom>
            <a:solidFill>
              <a:srgbClr val="000000"/>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56" name="object 1256"/>
            <p:cNvSpPr/>
            <p:nvPr/>
          </p:nvSpPr>
          <p:spPr>
            <a:xfrm>
              <a:off x="8032040" y="4466669"/>
              <a:ext cx="22225" cy="22225"/>
            </a:xfrm>
            <a:custGeom>
              <a:avLst/>
              <a:gdLst/>
              <a:ahLst/>
              <a:cxnLst/>
              <a:rect l="l" t="t" r="r" b="b"/>
              <a:pathLst>
                <a:path w="22225" h="22225">
                  <a:moveTo>
                    <a:pt x="0" y="8860"/>
                  </a:moveTo>
                  <a:lnTo>
                    <a:pt x="0" y="17662"/>
                  </a:lnTo>
                  <a:lnTo>
                    <a:pt x="4401" y="22004"/>
                  </a:lnTo>
                  <a:lnTo>
                    <a:pt x="8743" y="22004"/>
                  </a:lnTo>
                  <a:lnTo>
                    <a:pt x="17604" y="22004"/>
                  </a:lnTo>
                  <a:lnTo>
                    <a:pt x="22005" y="17662"/>
                  </a:lnTo>
                  <a:lnTo>
                    <a:pt x="22005" y="8860"/>
                  </a:lnTo>
                  <a:lnTo>
                    <a:pt x="22005" y="4342"/>
                  </a:lnTo>
                  <a:lnTo>
                    <a:pt x="17604" y="0"/>
                  </a:lnTo>
                  <a:lnTo>
                    <a:pt x="8743" y="0"/>
                  </a:lnTo>
                  <a:lnTo>
                    <a:pt x="4401" y="0"/>
                  </a:lnTo>
                  <a:lnTo>
                    <a:pt x="0" y="4342"/>
                  </a:lnTo>
                  <a:lnTo>
                    <a:pt x="0" y="8860"/>
                  </a:lnTo>
                  <a:close/>
                </a:path>
              </a:pathLst>
            </a:custGeom>
            <a:ln w="4367">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1257" name="object 1257"/>
          <p:cNvSpPr txBox="1"/>
          <p:nvPr/>
        </p:nvSpPr>
        <p:spPr>
          <a:xfrm>
            <a:off x="8115778" y="4268562"/>
            <a:ext cx="737235" cy="260350"/>
          </a:xfrm>
          <a:prstGeom prst="rect">
            <a:avLst/>
          </a:prstGeom>
        </p:spPr>
        <p:txBody>
          <a:bodyPr vert="horz" wrap="square" lIns="0" tIns="13335" rIns="0" bIns="0" rtlCol="0">
            <a:spAutoFit/>
          </a:bodyPr>
          <a:lstStyle/>
          <a:p>
            <a:pPr marL="0" marR="0" lvl="0" indent="0" algn="l" defTabSz="914400" rtl="0" eaLnBrk="1" fontAlgn="auto" latinLnBrk="0" hangingPunct="1">
              <a:lnSpc>
                <a:spcPct val="100000"/>
              </a:lnSpc>
              <a:spcBef>
                <a:spcPts val="105"/>
              </a:spcBef>
              <a:spcAft>
                <a:spcPts val="0"/>
              </a:spcAft>
              <a:buClrTx/>
              <a:buSzTx/>
              <a:buFontTx/>
              <a:buNone/>
              <a:tabLst/>
              <a:defRPr/>
            </a:pP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hy</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d</a:t>
            </a:r>
            <a:r>
              <a:rPr kumimoji="0" sz="550" b="0" i="0" u="none" strike="noStrike" kern="1200" cap="none" spc="-15" normalizeH="0" baseline="0" noProof="0" dirty="0">
                <a:ln>
                  <a:noFill/>
                </a:ln>
                <a:solidFill>
                  <a:prstClr val="black"/>
                </a:solidFill>
                <a:effectLst/>
                <a:uLnTx/>
                <a:uFillTx/>
                <a:latin typeface="Times New Roman"/>
                <a:ea typeface="+mn-ea"/>
                <a:cs typeface="Times New Roman"/>
              </a:rPr>
              <a:t>r</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o</a:t>
            </a: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g</a:t>
            </a:r>
            <a:r>
              <a:rPr kumimoji="0" sz="550" b="0" i="0" u="none" strike="noStrike" kern="1200" cap="none" spc="-15" normalizeH="0" baseline="0" noProof="0" dirty="0">
                <a:ln>
                  <a:noFill/>
                </a:ln>
                <a:solidFill>
                  <a:prstClr val="black"/>
                </a:solidFill>
                <a:effectLst/>
                <a:uLnTx/>
                <a:uFillTx/>
                <a:latin typeface="Times New Roman"/>
                <a:ea typeface="+mn-ea"/>
                <a:cs typeface="Times New Roman"/>
              </a:rPr>
              <a:t>r</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a</a:t>
            </a:r>
            <a:r>
              <a:rPr kumimoji="0" sz="550" b="0" i="0" u="none" strike="noStrike" kern="1200" cap="none" spc="-50" normalizeH="0" baseline="0" noProof="0" dirty="0">
                <a:ln>
                  <a:noFill/>
                </a:ln>
                <a:solidFill>
                  <a:prstClr val="black"/>
                </a:solidFill>
                <a:effectLst/>
                <a:uLnTx/>
                <a:uFillTx/>
                <a:latin typeface="Times New Roman"/>
                <a:ea typeface="+mn-ea"/>
                <a:cs typeface="Times New Roman"/>
              </a:rPr>
              <a:t>mm</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e</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550" b="0" i="0" u="none" strike="noStrike" kern="1200" cap="none" spc="-10" normalizeH="0" baseline="0" noProof="0" dirty="0">
                <a:ln>
                  <a:noFill/>
                </a:ln>
                <a:solidFill>
                  <a:prstClr val="black"/>
                </a:solidFill>
                <a:effectLst/>
                <a:uLnTx/>
                <a:uFillTx/>
                <a:latin typeface="Times New Roman"/>
                <a:ea typeface="+mn-ea"/>
                <a:cs typeface="Times New Roman"/>
              </a:rPr>
              <a:t>c</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a</a:t>
            </a:r>
            <a:r>
              <a:rPr kumimoji="0" sz="550" b="0" i="0" u="none" strike="noStrike" kern="1200" cap="none" spc="-55" normalizeH="0" baseline="0" noProof="0" dirty="0">
                <a:ln>
                  <a:noFill/>
                </a:ln>
                <a:solidFill>
                  <a:prstClr val="black"/>
                </a:solidFill>
                <a:effectLst/>
                <a:uLnTx/>
                <a:uFillTx/>
                <a:latin typeface="Times New Roman"/>
                <a:ea typeface="+mn-ea"/>
                <a:cs typeface="Times New Roman"/>
              </a:rPr>
              <a:t>l</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c</a:t>
            </a: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u</a:t>
            </a:r>
            <a:r>
              <a:rPr kumimoji="0" sz="550" b="0" i="0" u="none" strike="noStrike" kern="1200" cap="none" spc="-55" normalizeH="0" baseline="0" noProof="0" dirty="0">
                <a:ln>
                  <a:noFill/>
                </a:ln>
                <a:solidFill>
                  <a:prstClr val="black"/>
                </a:solidFill>
                <a:effectLst/>
                <a:uLnTx/>
                <a:uFillTx/>
                <a:latin typeface="Times New Roman"/>
                <a:ea typeface="+mn-ea"/>
                <a:cs typeface="Times New Roman"/>
              </a:rPr>
              <a:t>l</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é</a:t>
            </a:r>
            <a:endParaRPr kumimoji="0" sz="550" b="0" i="0" u="none" strike="noStrike" kern="1200" cap="none" spc="0" normalizeH="0" baseline="0" noProof="0">
              <a:ln>
                <a:noFill/>
              </a:ln>
              <a:solidFill>
                <a:prstClr val="black"/>
              </a:solidFill>
              <a:effectLst/>
              <a:uLnTx/>
              <a:uFillTx/>
              <a:latin typeface="Times New Roman"/>
              <a:ea typeface="+mn-ea"/>
              <a:cs typeface="Times New Roman"/>
            </a:endParaRPr>
          </a:p>
          <a:p>
            <a:pPr marL="0" marR="0" lvl="0" indent="0" algn="l" defTabSz="914400" rtl="0" eaLnBrk="1" fontAlgn="auto" latinLnBrk="0" hangingPunct="1">
              <a:lnSpc>
                <a:spcPct val="100000"/>
              </a:lnSpc>
              <a:spcBef>
                <a:spcPts val="520"/>
              </a:spcBef>
              <a:spcAft>
                <a:spcPts val="0"/>
              </a:spcAft>
              <a:buClrTx/>
              <a:buSzTx/>
              <a:buFontTx/>
              <a:buNone/>
              <a:tabLst/>
              <a:defRPr/>
            </a:pP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hy</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d</a:t>
            </a:r>
            <a:r>
              <a:rPr kumimoji="0" sz="550" b="0" i="0" u="none" strike="noStrike" kern="1200" cap="none" spc="-15" normalizeH="0" baseline="0" noProof="0" dirty="0">
                <a:ln>
                  <a:noFill/>
                </a:ln>
                <a:solidFill>
                  <a:prstClr val="black"/>
                </a:solidFill>
                <a:effectLst/>
                <a:uLnTx/>
                <a:uFillTx/>
                <a:latin typeface="Times New Roman"/>
                <a:ea typeface="+mn-ea"/>
                <a:cs typeface="Times New Roman"/>
              </a:rPr>
              <a:t>r</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o</a:t>
            </a: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g</a:t>
            </a:r>
            <a:r>
              <a:rPr kumimoji="0" sz="550" b="0" i="0" u="none" strike="noStrike" kern="1200" cap="none" spc="-15" normalizeH="0" baseline="0" noProof="0" dirty="0">
                <a:ln>
                  <a:noFill/>
                </a:ln>
                <a:solidFill>
                  <a:prstClr val="black"/>
                </a:solidFill>
                <a:effectLst/>
                <a:uLnTx/>
                <a:uFillTx/>
                <a:latin typeface="Times New Roman"/>
                <a:ea typeface="+mn-ea"/>
                <a:cs typeface="Times New Roman"/>
              </a:rPr>
              <a:t>r</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a</a:t>
            </a:r>
            <a:r>
              <a:rPr kumimoji="0" sz="550" b="0" i="0" u="none" strike="noStrike" kern="1200" cap="none" spc="-50" normalizeH="0" baseline="0" noProof="0" dirty="0">
                <a:ln>
                  <a:noFill/>
                </a:ln>
                <a:solidFill>
                  <a:prstClr val="black"/>
                </a:solidFill>
                <a:effectLst/>
                <a:uLnTx/>
                <a:uFillTx/>
                <a:latin typeface="Times New Roman"/>
                <a:ea typeface="+mn-ea"/>
                <a:cs typeface="Times New Roman"/>
              </a:rPr>
              <a:t>mm</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e</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 </a:t>
            </a:r>
            <a:r>
              <a:rPr kumimoji="0" sz="550" b="0" i="0" u="none" strike="noStrike" kern="1200" cap="none" spc="-10" normalizeH="0" baseline="0" noProof="0" dirty="0">
                <a:ln>
                  <a:noFill/>
                </a:ln>
                <a:solidFill>
                  <a:prstClr val="black"/>
                </a:solidFill>
                <a:effectLst/>
                <a:uLnTx/>
                <a:uFillTx/>
                <a:latin typeface="Times New Roman"/>
                <a:ea typeface="+mn-ea"/>
                <a:cs typeface="Times New Roman"/>
              </a:rPr>
              <a:t>e</a:t>
            </a: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x</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p</a:t>
            </a:r>
            <a:r>
              <a:rPr kumimoji="0" sz="550" b="0" i="0" u="none" strike="noStrike" kern="1200" cap="none" spc="-10" normalizeH="0" baseline="0" noProof="0" dirty="0">
                <a:ln>
                  <a:noFill/>
                </a:ln>
                <a:solidFill>
                  <a:prstClr val="black"/>
                </a:solidFill>
                <a:effectLst/>
                <a:uLnTx/>
                <a:uFillTx/>
                <a:latin typeface="Times New Roman"/>
                <a:ea typeface="+mn-ea"/>
                <a:cs typeface="Times New Roman"/>
              </a:rPr>
              <a:t>é</a:t>
            </a:r>
            <a:r>
              <a:rPr kumimoji="0" sz="550" b="0" i="0" u="none" strike="noStrike" kern="1200" cap="none" spc="-15" normalizeH="0" baseline="0" noProof="0" dirty="0">
                <a:ln>
                  <a:noFill/>
                </a:ln>
                <a:solidFill>
                  <a:prstClr val="black"/>
                </a:solidFill>
                <a:effectLst/>
                <a:uLnTx/>
                <a:uFillTx/>
                <a:latin typeface="Times New Roman"/>
                <a:ea typeface="+mn-ea"/>
                <a:cs typeface="Times New Roman"/>
              </a:rPr>
              <a:t>r</a:t>
            </a:r>
            <a:r>
              <a:rPr kumimoji="0" sz="550" b="0" i="0" u="none" strike="noStrike" kern="1200" cap="none" spc="-55" normalizeH="0" baseline="0" noProof="0" dirty="0">
                <a:ln>
                  <a:noFill/>
                </a:ln>
                <a:solidFill>
                  <a:prstClr val="black"/>
                </a:solidFill>
                <a:effectLst/>
                <a:uLnTx/>
                <a:uFillTx/>
                <a:latin typeface="Times New Roman"/>
                <a:ea typeface="+mn-ea"/>
                <a:cs typeface="Times New Roman"/>
              </a:rPr>
              <a:t>im</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e</a:t>
            </a:r>
            <a:r>
              <a:rPr kumimoji="0" sz="550" b="0" i="0" u="none" strike="noStrike" kern="1200" cap="none" spc="-40" normalizeH="0" baseline="0" noProof="0" dirty="0">
                <a:ln>
                  <a:noFill/>
                </a:ln>
                <a:solidFill>
                  <a:prstClr val="black"/>
                </a:solidFill>
                <a:effectLst/>
                <a:uLnTx/>
                <a:uFillTx/>
                <a:latin typeface="Times New Roman"/>
                <a:ea typeface="+mn-ea"/>
                <a:cs typeface="Times New Roman"/>
              </a:rPr>
              <a:t>n</a:t>
            </a:r>
            <a:r>
              <a:rPr kumimoji="0" sz="550" b="0" i="0" u="none" strike="noStrike" kern="1200" cap="none" spc="-20" normalizeH="0" baseline="0" noProof="0" dirty="0">
                <a:ln>
                  <a:noFill/>
                </a:ln>
                <a:solidFill>
                  <a:prstClr val="black"/>
                </a:solidFill>
                <a:effectLst/>
                <a:uLnTx/>
                <a:uFillTx/>
                <a:latin typeface="Times New Roman"/>
                <a:ea typeface="+mn-ea"/>
                <a:cs typeface="Times New Roman"/>
              </a:rPr>
              <a:t>t</a:t>
            </a:r>
            <a:r>
              <a:rPr kumimoji="0" sz="550" b="0" i="0" u="none" strike="noStrike" kern="1200" cap="none" spc="-5" normalizeH="0" baseline="0" noProof="0" dirty="0">
                <a:ln>
                  <a:noFill/>
                </a:ln>
                <a:solidFill>
                  <a:prstClr val="black"/>
                </a:solidFill>
                <a:effectLst/>
                <a:uLnTx/>
                <a:uFillTx/>
                <a:latin typeface="Times New Roman"/>
                <a:ea typeface="+mn-ea"/>
                <a:cs typeface="Times New Roman"/>
              </a:rPr>
              <a:t>a</a:t>
            </a:r>
            <a:r>
              <a:rPr kumimoji="0" sz="550" b="0" i="0" u="none" strike="noStrike" kern="1200" cap="none" spc="0" normalizeH="0" baseline="0" noProof="0" dirty="0">
                <a:ln>
                  <a:noFill/>
                </a:ln>
                <a:solidFill>
                  <a:prstClr val="black"/>
                </a:solidFill>
                <a:effectLst/>
                <a:uLnTx/>
                <a:uFillTx/>
                <a:latin typeface="Times New Roman"/>
                <a:ea typeface="+mn-ea"/>
                <a:cs typeface="Times New Roman"/>
              </a:rPr>
              <a:t>l</a:t>
            </a:r>
            <a:endParaRPr kumimoji="0" sz="550" b="0" i="0" u="none" strike="noStrike" kern="1200" cap="none" spc="0" normalizeH="0" baseline="0" noProof="0">
              <a:ln>
                <a:noFill/>
              </a:ln>
              <a:solidFill>
                <a:prstClr val="black"/>
              </a:solidFill>
              <a:effectLst/>
              <a:uLnTx/>
              <a:uFillTx/>
              <a:latin typeface="Times New Roman"/>
              <a:ea typeface="+mn-ea"/>
              <a:cs typeface="Times New Roman"/>
            </a:endParaRPr>
          </a:p>
        </p:txBody>
      </p:sp>
      <p:sp>
        <p:nvSpPr>
          <p:cNvPr id="1258" name="object 1258"/>
          <p:cNvSpPr/>
          <p:nvPr/>
        </p:nvSpPr>
        <p:spPr>
          <a:xfrm>
            <a:off x="6414515" y="4087367"/>
            <a:ext cx="2560320" cy="2010410"/>
          </a:xfrm>
          <a:custGeom>
            <a:avLst/>
            <a:gdLst/>
            <a:ahLst/>
            <a:cxnLst/>
            <a:rect l="l" t="t" r="r" b="b"/>
            <a:pathLst>
              <a:path w="2560320" h="2010410">
                <a:moveTo>
                  <a:pt x="0" y="2010155"/>
                </a:moveTo>
                <a:lnTo>
                  <a:pt x="2560319" y="2010155"/>
                </a:lnTo>
                <a:lnTo>
                  <a:pt x="2560319" y="0"/>
                </a:lnTo>
                <a:lnTo>
                  <a:pt x="0" y="0"/>
                </a:lnTo>
                <a:lnTo>
                  <a:pt x="0" y="2010155"/>
                </a:lnTo>
                <a:close/>
              </a:path>
            </a:pathLst>
          </a:custGeom>
          <a:ln w="9144">
            <a:solidFill>
              <a:srgbClr val="000000"/>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pic>
        <p:nvPicPr>
          <p:cNvPr id="1259" name="object 1259"/>
          <p:cNvPicPr/>
          <p:nvPr/>
        </p:nvPicPr>
        <p:blipFill>
          <a:blip r:embed="rId9" cstate="print"/>
          <a:stretch>
            <a:fillRect/>
          </a:stretch>
        </p:blipFill>
        <p:spPr>
          <a:xfrm>
            <a:off x="9160600" y="4143411"/>
            <a:ext cx="2922477" cy="1920534"/>
          </a:xfrm>
          <a:prstGeom prst="rect">
            <a:avLst/>
          </a:prstGeom>
        </p:spPr>
      </p:pic>
      <p:sp>
        <p:nvSpPr>
          <p:cNvPr id="1260" name="object 1260"/>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145"/>
              </a:lnSpc>
              <a:spcBef>
                <a:spcPts val="0"/>
              </a:spcBef>
              <a:spcAft>
                <a:spcPts val="0"/>
              </a:spcAft>
              <a:buClrTx/>
              <a:buSzTx/>
              <a:buFontTx/>
              <a:buNone/>
              <a:tabLst/>
              <a:defRPr/>
            </a:pPr>
            <a:r>
              <a:rPr kumimoji="0" sz="3200" b="0" i="0" u="none" strike="noStrike" kern="1200" cap="none" spc="-10" normalizeH="0" baseline="0" noProof="0" dirty="0">
                <a:ln>
                  <a:noFill/>
                </a:ln>
                <a:solidFill>
                  <a:prstClr val="white"/>
                </a:solidFill>
                <a:effectLst/>
                <a:uLnTx/>
                <a:uFillTx/>
                <a:latin typeface="Calibri"/>
                <a:ea typeface="+mn-ea"/>
                <a:cs typeface="Calibri"/>
              </a:rPr>
              <a:t>Avignon</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5"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Site</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25" normalizeH="0" baseline="0" noProof="0" dirty="0">
                <a:ln>
                  <a:noFill/>
                </a:ln>
                <a:solidFill>
                  <a:prstClr val="white"/>
                </a:solidFill>
                <a:effectLst/>
                <a:uLnTx/>
                <a:uFillTx/>
                <a:latin typeface="Calibri"/>
                <a:ea typeface="+mn-ea"/>
                <a:cs typeface="Calibri"/>
              </a:rPr>
              <a:t>Atelier</a:t>
            </a:r>
            <a:r>
              <a:rPr kumimoji="0" sz="3200" b="0" i="0" u="none" strike="noStrike" kern="1200" cap="none" spc="10"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Fontanille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78739" y="8965"/>
            <a:ext cx="328295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0" normalizeH="0" baseline="0" noProof="0" dirty="0">
                <a:ln>
                  <a:noFill/>
                </a:ln>
                <a:solidFill>
                  <a:srgbClr val="FFFFFF"/>
                </a:solidFill>
                <a:effectLst/>
                <a:uLnTx/>
                <a:uFillTx/>
                <a:latin typeface="Calibri"/>
                <a:ea typeface="+mn-ea"/>
                <a:cs typeface="Calibri"/>
              </a:rPr>
              <a:t>Réseau</a:t>
            </a:r>
            <a:r>
              <a:rPr kumimoji="0" sz="1800" b="0" i="0" u="none" strike="noStrike" kern="1200" cap="none" spc="-5"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Lysimétrique</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français</a:t>
            </a:r>
            <a:r>
              <a:rPr kumimoji="0" sz="1800" b="0" i="0" u="none" strike="noStrike" kern="1200" cap="none" spc="0" normalizeH="0" baseline="0" noProof="0" dirty="0">
                <a:ln>
                  <a:noFill/>
                </a:ln>
                <a:solidFill>
                  <a:srgbClr val="FFFFFF"/>
                </a:solidFill>
                <a:effectLst/>
                <a:uLnTx/>
                <a:uFillTx/>
                <a:latin typeface="Calibri"/>
                <a:ea typeface="+mn-ea"/>
                <a:cs typeface="Calibri"/>
              </a:rPr>
              <a:t> –</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PC2</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3" name="object 3"/>
          <p:cNvSpPr txBox="1"/>
          <p:nvPr/>
        </p:nvSpPr>
        <p:spPr>
          <a:xfrm>
            <a:off x="4539354" y="8965"/>
            <a:ext cx="261874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15" normalizeH="0" baseline="0" noProof="0" dirty="0">
                <a:ln>
                  <a:noFill/>
                </a:ln>
                <a:solidFill>
                  <a:srgbClr val="FFFFFF"/>
                </a:solidFill>
                <a:effectLst/>
                <a:uLnTx/>
                <a:uFillTx/>
                <a:latin typeface="Calibri"/>
                <a:ea typeface="+mn-ea"/>
                <a:cs typeface="Calibri"/>
              </a:rPr>
              <a:t>Workshop</a:t>
            </a:r>
            <a:r>
              <a:rPr kumimoji="0" sz="1800" b="0" i="0" u="none" strike="noStrike" kern="1200" cap="none" spc="-2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7-8</a:t>
            </a:r>
            <a:r>
              <a:rPr kumimoji="0" sz="1800" b="0" i="0" u="none" strike="noStrike" kern="1200" cap="none" spc="-20" normalizeH="0" baseline="0" noProof="0" dirty="0">
                <a:ln>
                  <a:noFill/>
                </a:ln>
                <a:solidFill>
                  <a:srgbClr val="FFFFFF"/>
                </a:solidFill>
                <a:effectLst/>
                <a:uLnTx/>
                <a:uFillTx/>
                <a:latin typeface="Calibri"/>
                <a:ea typeface="+mn-ea"/>
                <a:cs typeface="Calibri"/>
              </a:rPr>
              <a:t> </a:t>
            </a:r>
            <a:r>
              <a:rPr kumimoji="0" sz="1800" b="0" i="0" u="none" strike="noStrike" kern="1200" cap="none" spc="-10" normalizeH="0" baseline="0" noProof="0" dirty="0">
                <a:ln>
                  <a:noFill/>
                </a:ln>
                <a:solidFill>
                  <a:srgbClr val="FFFFFF"/>
                </a:solidFill>
                <a:effectLst/>
                <a:uLnTx/>
                <a:uFillTx/>
                <a:latin typeface="Calibri"/>
                <a:ea typeface="+mn-ea"/>
                <a:cs typeface="Calibri"/>
              </a:rPr>
              <a:t>octobre</a:t>
            </a:r>
            <a:r>
              <a:rPr kumimoji="0" sz="1800" b="0" i="0" u="none" strike="noStrike" kern="1200" cap="none" spc="-15" normalizeH="0" baseline="0" noProof="0" dirty="0">
                <a:ln>
                  <a:noFill/>
                </a:ln>
                <a:solidFill>
                  <a:srgbClr val="FFFFFF"/>
                </a:solidFill>
                <a:effectLst/>
                <a:uLnTx/>
                <a:uFillTx/>
                <a:latin typeface="Calibri"/>
                <a:ea typeface="+mn-ea"/>
                <a:cs typeface="Calibri"/>
              </a:rPr>
              <a:t> </a:t>
            </a:r>
            <a:r>
              <a:rPr kumimoji="0" sz="1800" b="0" i="0" u="none" strike="noStrike" kern="1200" cap="none" spc="-5" normalizeH="0" baseline="0" noProof="0" dirty="0">
                <a:ln>
                  <a:noFill/>
                </a:ln>
                <a:solidFill>
                  <a:srgbClr val="FFFFFF"/>
                </a:solidFill>
                <a:effectLst/>
                <a:uLnTx/>
                <a:uFillTx/>
                <a:latin typeface="Calibri"/>
                <a:ea typeface="+mn-ea"/>
                <a:cs typeface="Calibri"/>
              </a:rPr>
              <a:t>2024</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4" name="object 4"/>
          <p:cNvSpPr txBox="1"/>
          <p:nvPr/>
        </p:nvSpPr>
        <p:spPr>
          <a:xfrm>
            <a:off x="11481307" y="8965"/>
            <a:ext cx="468630" cy="300355"/>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800" b="0" i="0" u="none" strike="noStrike" kern="1200" cap="none" spc="-45" normalizeH="0" baseline="0" noProof="0" dirty="0">
                <a:ln>
                  <a:noFill/>
                </a:ln>
                <a:solidFill>
                  <a:srgbClr val="FFFFFF"/>
                </a:solidFill>
                <a:effectLst/>
                <a:uLnTx/>
                <a:uFillTx/>
                <a:latin typeface="Calibri"/>
                <a:ea typeface="+mn-ea"/>
                <a:cs typeface="Calibri"/>
              </a:rPr>
              <a:t>P</a:t>
            </a:r>
            <a:r>
              <a:rPr kumimoji="0" sz="1800" b="0" i="0" u="none" strike="noStrike" kern="1200" cap="none" spc="0" normalizeH="0" baseline="0" noProof="0" dirty="0">
                <a:ln>
                  <a:noFill/>
                </a:ln>
                <a:solidFill>
                  <a:srgbClr val="FFFFFF"/>
                </a:solidFill>
                <a:effectLst/>
                <a:uLnTx/>
                <a:uFillTx/>
                <a:latin typeface="Calibri"/>
                <a:ea typeface="+mn-ea"/>
                <a:cs typeface="Calibri"/>
              </a:rPr>
              <a:t>ar</a:t>
            </a:r>
            <a:r>
              <a:rPr kumimoji="0" sz="1800" b="0" i="0" u="none" strike="noStrike" kern="1200" cap="none" spc="-15" normalizeH="0" baseline="0" noProof="0" dirty="0">
                <a:ln>
                  <a:noFill/>
                </a:ln>
                <a:solidFill>
                  <a:srgbClr val="FFFFFF"/>
                </a:solidFill>
                <a:effectLst/>
                <a:uLnTx/>
                <a:uFillTx/>
                <a:latin typeface="Calibri"/>
                <a:ea typeface="+mn-ea"/>
                <a:cs typeface="Calibri"/>
              </a:rPr>
              <a:t>i</a:t>
            </a:r>
            <a:r>
              <a:rPr kumimoji="0" sz="1800" b="0" i="0" u="none" strike="noStrike" kern="1200" cap="none" spc="0" normalizeH="0" baseline="0" noProof="0" dirty="0">
                <a:ln>
                  <a:noFill/>
                </a:ln>
                <a:solidFill>
                  <a:srgbClr val="FFFFFF"/>
                </a:solidFill>
                <a:effectLst/>
                <a:uLnTx/>
                <a:uFillTx/>
                <a:latin typeface="Calibri"/>
                <a:ea typeface="+mn-ea"/>
                <a:cs typeface="Calibri"/>
              </a:rPr>
              <a:t>s</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sp>
        <p:nvSpPr>
          <p:cNvPr id="5" name="object 5"/>
          <p:cNvSpPr txBox="1"/>
          <p:nvPr/>
        </p:nvSpPr>
        <p:spPr>
          <a:xfrm>
            <a:off x="152196" y="463422"/>
            <a:ext cx="3134995" cy="513715"/>
          </a:xfrm>
          <a:prstGeom prst="rect">
            <a:avLst/>
          </a:prstGeom>
        </p:spPr>
        <p:txBody>
          <a:bodyPr vert="horz" wrap="square" lIns="0" tIns="13335" rIns="0" bIns="0" rtlCol="0">
            <a:spAutoFit/>
          </a:bodyPr>
          <a:lstStyle/>
          <a:p>
            <a:pPr marL="12700" marR="0" lvl="0" indent="0" algn="l" defTabSz="914400" rtl="0" eaLnBrk="1" fontAlgn="auto" latinLnBrk="0" hangingPunct="1">
              <a:lnSpc>
                <a:spcPct val="100000"/>
              </a:lnSpc>
              <a:spcBef>
                <a:spcPts val="105"/>
              </a:spcBef>
              <a:spcAft>
                <a:spcPts val="0"/>
              </a:spcAft>
              <a:buClrTx/>
              <a:buSzTx/>
              <a:buFontTx/>
              <a:buNone/>
              <a:tabLst/>
              <a:defRPr/>
            </a:pPr>
            <a:r>
              <a:rPr kumimoji="0" sz="3200" b="1" i="0" u="none" strike="noStrike" kern="1200" cap="none" spc="-5" normalizeH="0" baseline="0" noProof="0" dirty="0">
                <a:ln>
                  <a:noFill/>
                </a:ln>
                <a:solidFill>
                  <a:prstClr val="black"/>
                </a:solidFill>
                <a:effectLst/>
                <a:uLnTx/>
                <a:uFillTx/>
                <a:latin typeface="Calibri"/>
                <a:ea typeface="+mn-ea"/>
                <a:cs typeface="Calibri"/>
              </a:rPr>
              <a:t>Limites</a:t>
            </a:r>
            <a:r>
              <a:rPr kumimoji="0" sz="3200" b="1" i="0" u="none" strike="noStrike" kern="1200" cap="none" spc="-60" normalizeH="0" baseline="0" noProof="0" dirty="0">
                <a:ln>
                  <a:noFill/>
                </a:ln>
                <a:solidFill>
                  <a:prstClr val="black"/>
                </a:solidFill>
                <a:effectLst/>
                <a:uLnTx/>
                <a:uFillTx/>
                <a:latin typeface="Calibri"/>
                <a:ea typeface="+mn-ea"/>
                <a:cs typeface="Calibri"/>
              </a:rPr>
              <a:t> </a:t>
            </a:r>
            <a:r>
              <a:rPr kumimoji="0" sz="3200" b="1" i="0" u="none" strike="noStrike" kern="1200" cap="none" spc="0" normalizeH="0" baseline="0" noProof="0" dirty="0">
                <a:ln>
                  <a:noFill/>
                </a:ln>
                <a:solidFill>
                  <a:prstClr val="black"/>
                </a:solidFill>
                <a:effectLst/>
                <a:uLnTx/>
                <a:uFillTx/>
                <a:latin typeface="Calibri"/>
                <a:ea typeface="+mn-ea"/>
                <a:cs typeface="Calibri"/>
              </a:rPr>
              <a:t>&amp;</a:t>
            </a:r>
            <a:r>
              <a:rPr kumimoji="0" sz="3200" b="1" i="0" u="none" strike="noStrike" kern="1200" cap="none" spc="-30" normalizeH="0" baseline="0" noProof="0" dirty="0">
                <a:ln>
                  <a:noFill/>
                </a:ln>
                <a:solidFill>
                  <a:prstClr val="black"/>
                </a:solidFill>
                <a:effectLst/>
                <a:uLnTx/>
                <a:uFillTx/>
                <a:latin typeface="Calibri"/>
                <a:ea typeface="+mn-ea"/>
                <a:cs typeface="Calibri"/>
              </a:rPr>
              <a:t> Attentes</a:t>
            </a:r>
            <a:endParaRPr kumimoji="0" sz="3200" b="0" i="0" u="none" strike="noStrike" kern="1200" cap="none" spc="0" normalizeH="0" baseline="0" noProof="0">
              <a:ln>
                <a:noFill/>
              </a:ln>
              <a:solidFill>
                <a:prstClr val="black"/>
              </a:solidFill>
              <a:effectLst/>
              <a:uLnTx/>
              <a:uFillTx/>
              <a:latin typeface="Calibri"/>
              <a:ea typeface="+mn-ea"/>
              <a:cs typeface="Calibri"/>
            </a:endParaRPr>
          </a:p>
        </p:txBody>
      </p:sp>
      <p:sp>
        <p:nvSpPr>
          <p:cNvPr id="6" name="object 6"/>
          <p:cNvSpPr/>
          <p:nvPr/>
        </p:nvSpPr>
        <p:spPr>
          <a:xfrm>
            <a:off x="406908" y="1191767"/>
            <a:ext cx="11040110" cy="4555490"/>
          </a:xfrm>
          <a:custGeom>
            <a:avLst/>
            <a:gdLst/>
            <a:ahLst/>
            <a:cxnLst/>
            <a:rect l="l" t="t" r="r" b="b"/>
            <a:pathLst>
              <a:path w="11040110" h="4555490">
                <a:moveTo>
                  <a:pt x="11039856" y="0"/>
                </a:moveTo>
                <a:lnTo>
                  <a:pt x="0" y="0"/>
                </a:lnTo>
                <a:lnTo>
                  <a:pt x="0" y="4555236"/>
                </a:lnTo>
                <a:lnTo>
                  <a:pt x="11039856" y="4555236"/>
                </a:lnTo>
                <a:lnTo>
                  <a:pt x="11039856" y="0"/>
                </a:lnTo>
                <a:close/>
              </a:path>
            </a:pathLst>
          </a:custGeom>
          <a:solidFill>
            <a:srgbClr val="CFDFE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object 7"/>
          <p:cNvSpPr txBox="1"/>
          <p:nvPr/>
        </p:nvSpPr>
        <p:spPr>
          <a:xfrm>
            <a:off x="485952" y="1208023"/>
            <a:ext cx="10563225" cy="4447540"/>
          </a:xfrm>
          <a:prstGeom prst="rect">
            <a:avLst/>
          </a:prstGeom>
        </p:spPr>
        <p:txBody>
          <a:bodyPr vert="horz" wrap="square" lIns="0" tIns="12065" rIns="0" bIns="0" rtlCol="0">
            <a:spAutoFit/>
          </a:bodyPr>
          <a:lstStyle/>
          <a:p>
            <a:pPr marL="12700" marR="0" lvl="0" indent="0" algn="l" defTabSz="914400" rtl="0" eaLnBrk="1" fontAlgn="auto" latinLnBrk="0" hangingPunct="1">
              <a:lnSpc>
                <a:spcPct val="100000"/>
              </a:lnSpc>
              <a:spcBef>
                <a:spcPts val="95"/>
              </a:spcBef>
              <a:spcAft>
                <a:spcPts val="0"/>
              </a:spcAft>
              <a:buClrTx/>
              <a:buSzTx/>
              <a:buFontTx/>
              <a:buNone/>
              <a:tabLst/>
              <a:defRPr/>
            </a:pPr>
            <a:r>
              <a:rPr kumimoji="0" sz="2200" b="1" i="1" u="none" strike="noStrike" kern="1200" cap="none" spc="-10" normalizeH="0" baseline="0" noProof="0" dirty="0">
                <a:ln>
                  <a:noFill/>
                </a:ln>
                <a:solidFill>
                  <a:srgbClr val="532804"/>
                </a:solidFill>
                <a:effectLst/>
                <a:uLnTx/>
                <a:uFillTx/>
                <a:latin typeface="Calibri"/>
                <a:ea typeface="+mn-ea"/>
                <a:cs typeface="Calibri"/>
              </a:rPr>
              <a:t>Limites</a:t>
            </a:r>
            <a:r>
              <a:rPr kumimoji="0" sz="2200" b="1" i="1" u="none" strike="noStrike" kern="1200" cap="none" spc="0"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actuelles</a:t>
            </a:r>
            <a:r>
              <a:rPr kumimoji="0" sz="2200" b="1" i="1" u="none" strike="noStrike" kern="1200" cap="none" spc="-10"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du</a:t>
            </a:r>
            <a:r>
              <a:rPr kumimoji="0" sz="2200" b="1" i="1" u="none" strike="noStrike" kern="1200" cap="none" spc="10" normalizeH="0" baseline="0" noProof="0" dirty="0">
                <a:ln>
                  <a:noFill/>
                </a:ln>
                <a:solidFill>
                  <a:srgbClr val="532804"/>
                </a:solidFill>
                <a:effectLst/>
                <a:uLnTx/>
                <a:uFillTx/>
                <a:latin typeface="Calibri"/>
                <a:ea typeface="+mn-ea"/>
                <a:cs typeface="Calibri"/>
              </a:rPr>
              <a:t> </a:t>
            </a:r>
            <a:r>
              <a:rPr kumimoji="0" sz="2200" b="1" i="1" u="none" strike="noStrike" kern="1200" cap="none" spc="-10" normalizeH="0" baseline="0" noProof="0" dirty="0">
                <a:ln>
                  <a:noFill/>
                </a:ln>
                <a:solidFill>
                  <a:srgbClr val="532804"/>
                </a:solidFill>
                <a:effectLst/>
                <a:uLnTx/>
                <a:uFillTx/>
                <a:latin typeface="Calibri"/>
                <a:ea typeface="+mn-ea"/>
                <a:cs typeface="Calibri"/>
              </a:rPr>
              <a:t>fonctionnement </a:t>
            </a:r>
            <a:r>
              <a:rPr kumimoji="0" sz="2200" b="1" i="1" u="none" strike="noStrike" kern="1200" cap="none" spc="-5" normalizeH="0" baseline="0" noProof="0" dirty="0">
                <a:ln>
                  <a:noFill/>
                </a:ln>
                <a:solidFill>
                  <a:srgbClr val="532804"/>
                </a:solidFill>
                <a:effectLst/>
                <a:uLnTx/>
                <a:uFillTx/>
                <a:latin typeface="Calibri"/>
                <a:ea typeface="+mn-ea"/>
                <a:cs typeface="Calibri"/>
              </a:rPr>
              <a:t>du</a:t>
            </a:r>
            <a:r>
              <a:rPr kumimoji="0" sz="2200" b="1" i="1" u="none" strike="noStrike" kern="1200" cap="none" spc="5" normalizeH="0" baseline="0" noProof="0" dirty="0">
                <a:ln>
                  <a:noFill/>
                </a:ln>
                <a:solidFill>
                  <a:srgbClr val="532804"/>
                </a:solidFill>
                <a:effectLst/>
                <a:uLnTx/>
                <a:uFillTx/>
                <a:latin typeface="Calibri"/>
                <a:ea typeface="+mn-ea"/>
                <a:cs typeface="Calibri"/>
              </a:rPr>
              <a:t> </a:t>
            </a:r>
            <a:r>
              <a:rPr kumimoji="0" sz="2200" b="1" i="1" u="none" strike="noStrike" kern="1200" cap="none" spc="-15" normalizeH="0" baseline="0" noProof="0" dirty="0">
                <a:ln>
                  <a:noFill/>
                </a:ln>
                <a:solidFill>
                  <a:srgbClr val="532804"/>
                </a:solidFill>
                <a:effectLst/>
                <a:uLnTx/>
                <a:uFillTx/>
                <a:latin typeface="Calibri"/>
                <a:ea typeface="+mn-ea"/>
                <a:cs typeface="Calibri"/>
              </a:rPr>
              <a:t>site</a:t>
            </a:r>
            <a:r>
              <a:rPr kumimoji="0" sz="2200" b="1" i="1" u="none" strike="noStrike" kern="1200" cap="none" spc="5"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ts val="2150"/>
              </a:lnSpc>
              <a:spcBef>
                <a:spcPts val="40"/>
              </a:spcBef>
              <a:spcAft>
                <a:spcPts val="0"/>
              </a:spcAft>
              <a:buClrTx/>
              <a:buSzTx/>
              <a:buFontTx/>
              <a:buNone/>
              <a:tabLst/>
              <a:defRPr/>
            </a:pPr>
            <a:r>
              <a:rPr kumimoji="0" sz="1800" b="0" i="0" u="none" strike="noStrike" kern="1200" cap="none" spc="-15" normalizeH="0" baseline="0" noProof="0" dirty="0">
                <a:ln>
                  <a:noFill/>
                </a:ln>
                <a:solidFill>
                  <a:srgbClr val="532804"/>
                </a:solidFill>
                <a:effectLst/>
                <a:uLnTx/>
                <a:uFillTx/>
                <a:latin typeface="Calibri"/>
                <a:ea typeface="+mn-ea"/>
                <a:cs typeface="Calibri"/>
              </a:rPr>
              <a:t>Peu</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moyens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humains dédiés</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Wingdings"/>
                <a:ea typeface="+mn-ea"/>
                <a:cs typeface="Wingdings"/>
              </a:rPr>
              <a:t></a:t>
            </a:r>
            <a:endParaRPr kumimoji="0" sz="1800" b="0" i="0" u="none" strike="noStrike" kern="1200" cap="none" spc="0" normalizeH="0" baseline="0" noProof="0">
              <a:ln>
                <a:noFill/>
              </a:ln>
              <a:solidFill>
                <a:prstClr val="black"/>
              </a:solidFill>
              <a:effectLst/>
              <a:uLnTx/>
              <a:uFillTx/>
              <a:latin typeface="Wingdings"/>
              <a:ea typeface="+mn-ea"/>
              <a:cs typeface="Wingdings"/>
            </a:endParaRPr>
          </a:p>
          <a:p>
            <a:pPr marL="12700" marR="0" lvl="0" indent="0" algn="l" defTabSz="914400" rtl="0" eaLnBrk="1" fontAlgn="auto" latinLnBrk="0" hangingPunct="1">
              <a:lnSpc>
                <a:spcPts val="2150"/>
              </a:lnSpc>
              <a:spcBef>
                <a:spcPts val="0"/>
              </a:spcBef>
              <a:spcAft>
                <a:spcPts val="0"/>
              </a:spcAft>
              <a:buClrTx/>
              <a:buSzTx/>
              <a:buFontTx/>
              <a:buNone/>
              <a:tabLst/>
              <a:defRPr/>
            </a:pPr>
            <a:r>
              <a:rPr kumimoji="0" sz="1800" b="0" i="0" u="none" strike="noStrike" kern="1200" cap="none" spc="-10" normalizeH="0" baseline="0" noProof="0" dirty="0">
                <a:ln>
                  <a:noFill/>
                </a:ln>
                <a:solidFill>
                  <a:srgbClr val="532804"/>
                </a:solidFill>
                <a:effectLst/>
                <a:uLnTx/>
                <a:uFillTx/>
                <a:latin typeface="Calibri"/>
                <a:ea typeface="+mn-ea"/>
                <a:cs typeface="Calibri"/>
              </a:rPr>
              <a:t>Ré-instrumentation</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du</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sol</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du</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lysimètre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nécessaire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(sonde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teneur</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en</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eau,</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potentiel,</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bougies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poreuses,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532804"/>
                </a:solidFill>
                <a:effectLst/>
                <a:uLnTx/>
                <a:uFillTx/>
                <a:latin typeface="Calibri"/>
                <a:ea typeface="+mn-ea"/>
                <a:cs typeface="Calibri"/>
              </a:rPr>
              <a:t>température,</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25"/>
              </a:spcBef>
              <a:spcAft>
                <a:spcPts val="0"/>
              </a:spcAft>
              <a:buClrTx/>
              <a:buSzTx/>
              <a:buFontTx/>
              <a:buNone/>
              <a:tabLst/>
              <a:defRPr/>
            </a:pPr>
            <a:r>
              <a:rPr kumimoji="0" sz="1800" b="0" i="0" u="none" strike="noStrike" kern="1200" cap="none" spc="-15" normalizeH="0" baseline="0" noProof="0" dirty="0">
                <a:ln>
                  <a:noFill/>
                </a:ln>
                <a:solidFill>
                  <a:srgbClr val="532804"/>
                </a:solidFill>
                <a:effectLst/>
                <a:uLnTx/>
                <a:uFillTx/>
                <a:latin typeface="Calibri"/>
                <a:ea typeface="+mn-ea"/>
                <a:cs typeface="Calibri"/>
              </a:rPr>
              <a:t>Pas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programme</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scientifique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pérenne</a:t>
            </a:r>
            <a:r>
              <a:rPr kumimoji="0" sz="1800" b="0" i="0" u="none" strike="noStrike" kern="1200" cap="none" spc="4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a:t>
            </a:r>
            <a:r>
              <a:rPr kumimoji="0" sz="1800" b="0" i="0" u="none" strike="noStrike" kern="1200" cap="none" spc="-5" normalizeH="0" baseline="0" noProof="0" dirty="0">
                <a:ln>
                  <a:noFill/>
                </a:ln>
                <a:solidFill>
                  <a:srgbClr val="532804"/>
                </a:solidFill>
                <a:effectLst/>
                <a:uLnTx/>
                <a:uFillTx/>
                <a:latin typeface="Wingdings"/>
                <a:ea typeface="+mn-ea"/>
                <a:cs typeface="Wingdings"/>
              </a:rPr>
              <a:t></a:t>
            </a:r>
            <a:r>
              <a:rPr kumimoji="0" sz="1800" b="0" i="0" u="none" strike="noStrike" kern="1200" cap="none" spc="-45" normalizeH="0" baseline="0" noProof="0" dirty="0">
                <a:ln>
                  <a:noFill/>
                </a:ln>
                <a:solidFill>
                  <a:srgbClr val="532804"/>
                </a:solidFill>
                <a:effectLst/>
                <a:uLnTx/>
                <a:uFillTx/>
                <a:latin typeface="Times New Roman"/>
                <a:ea typeface="+mn-ea"/>
                <a:cs typeface="Times New Roman"/>
              </a:rPr>
              <a:t> </a:t>
            </a:r>
            <a:r>
              <a:rPr kumimoji="0" sz="1800" b="0" i="0" u="none" strike="noStrike" kern="1200" cap="none" spc="-5" normalizeH="0" baseline="0" noProof="0" dirty="0">
                <a:ln>
                  <a:noFill/>
                </a:ln>
                <a:solidFill>
                  <a:srgbClr val="532804"/>
                </a:solidFill>
                <a:effectLst/>
                <a:uLnTx/>
                <a:uFillTx/>
                <a:latin typeface="Calibri"/>
                <a:ea typeface="+mn-ea"/>
                <a:cs typeface="Calibri"/>
              </a:rPr>
              <a:t>arrivée</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nouveau</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CR</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au</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01/2025).</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35"/>
              </a:spcBef>
              <a:spcAft>
                <a:spcPts val="0"/>
              </a:spcAft>
              <a:buClrTx/>
              <a:buSzTx/>
              <a:buFontTx/>
              <a:buNone/>
              <a:tabLst/>
              <a:defRPr/>
            </a:pPr>
            <a:endParaRPr kumimoji="0" sz="21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2200" b="1" i="1" u="none" strike="noStrike" kern="1200" cap="none" spc="-25" normalizeH="0" baseline="0" noProof="0" dirty="0">
                <a:ln>
                  <a:noFill/>
                </a:ln>
                <a:solidFill>
                  <a:srgbClr val="532804"/>
                </a:solidFill>
                <a:effectLst/>
                <a:uLnTx/>
                <a:uFillTx/>
                <a:latin typeface="Calibri"/>
                <a:ea typeface="+mn-ea"/>
                <a:cs typeface="Calibri"/>
              </a:rPr>
              <a:t>Atouts</a:t>
            </a:r>
            <a:r>
              <a:rPr kumimoji="0" sz="2200" b="1" i="1" u="none" strike="noStrike" kern="1200" cap="none" spc="-20"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6426835" lvl="0" indent="0" algn="l" defTabSz="914400" rtl="0" eaLnBrk="1" fontAlgn="auto" latinLnBrk="0" hangingPunct="1">
              <a:lnSpc>
                <a:spcPct val="100000"/>
              </a:lnSpc>
              <a:spcBef>
                <a:spcPts val="20"/>
              </a:spcBef>
              <a:spcAft>
                <a:spcPts val="0"/>
              </a:spcAft>
              <a:buClrTx/>
              <a:buSzTx/>
              <a:buFontTx/>
              <a:buNone/>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Association</a:t>
            </a:r>
            <a:r>
              <a:rPr kumimoji="0" sz="1800" b="0" i="0" u="none" strike="noStrike" kern="1200" cap="none" spc="-10" normalizeH="0" baseline="0" noProof="0" dirty="0">
                <a:ln>
                  <a:noFill/>
                </a:ln>
                <a:solidFill>
                  <a:srgbClr val="532804"/>
                </a:solidFill>
                <a:effectLst/>
                <a:uLnTx/>
                <a:uFillTx/>
                <a:latin typeface="Calibri"/>
                <a:ea typeface="+mn-ea"/>
                <a:cs typeface="Calibri"/>
              </a:rPr>
              <a:t> lysimètre</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parcelle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nappe. </a:t>
            </a:r>
            <a:r>
              <a:rPr kumimoji="0" sz="1800" b="0" i="0" u="none" strike="noStrike" kern="1200" cap="none" spc="0" normalizeH="0" baseline="0" noProof="0" dirty="0">
                <a:ln>
                  <a:noFill/>
                </a:ln>
                <a:solidFill>
                  <a:srgbClr val="532804"/>
                </a:solidFill>
                <a:effectLst/>
                <a:uLnTx/>
                <a:uFillTx/>
                <a:latin typeface="Calibri"/>
                <a:ea typeface="+mn-ea"/>
                <a:cs typeface="Calibri"/>
              </a:rPr>
              <a:t> Bonne</a:t>
            </a:r>
            <a:r>
              <a:rPr kumimoji="0" sz="1800" b="0" i="0" u="none" strike="noStrike" kern="1200" cap="none" spc="-5" normalizeH="0" baseline="0" noProof="0" dirty="0">
                <a:ln>
                  <a:noFill/>
                </a:ln>
                <a:solidFill>
                  <a:srgbClr val="532804"/>
                </a:solidFill>
                <a:effectLst/>
                <a:uLnTx/>
                <a:uFillTx/>
                <a:latin typeface="Calibri"/>
                <a:ea typeface="+mn-ea"/>
                <a:cs typeface="Calibri"/>
              </a:rPr>
              <a:t> connaissance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du</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sol</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25" normalizeH="0" baseline="0" noProof="0" dirty="0">
                <a:ln>
                  <a:noFill/>
                </a:ln>
                <a:solidFill>
                  <a:srgbClr val="532804"/>
                </a:solidFill>
                <a:effectLst/>
                <a:uLnTx/>
                <a:uFillTx/>
                <a:latin typeface="Calibri"/>
                <a:ea typeface="+mn-ea"/>
                <a:cs typeface="Calibri"/>
              </a:rPr>
              <a:t>jusqu’à</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la</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nappe.</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5" normalizeH="0" baseline="0" noProof="0" dirty="0">
                <a:ln>
                  <a:noFill/>
                </a:ln>
                <a:solidFill>
                  <a:srgbClr val="532804"/>
                </a:solidFill>
                <a:effectLst/>
                <a:uLnTx/>
                <a:uFillTx/>
                <a:latin typeface="Calibri"/>
                <a:ea typeface="+mn-ea"/>
                <a:cs typeface="Calibri"/>
              </a:rPr>
              <a:t>Contexte</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méditerranéen</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Ecoulements</a:t>
            </a:r>
            <a:r>
              <a:rPr kumimoji="0" sz="1800" b="0" i="0" u="none" strike="noStrike" kern="1200" cap="none" spc="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préférentiels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sz="215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5"/>
              </a:spcBef>
              <a:spcAft>
                <a:spcPts val="0"/>
              </a:spcAft>
              <a:buClrTx/>
              <a:buSzTx/>
              <a:buFontTx/>
              <a:buNone/>
              <a:tabLst/>
              <a:defRPr/>
            </a:pPr>
            <a:r>
              <a:rPr kumimoji="0" sz="2200" b="1" i="1" u="none" strike="noStrike" kern="1200" cap="none" spc="-25" normalizeH="0" baseline="0" noProof="0" dirty="0">
                <a:ln>
                  <a:noFill/>
                </a:ln>
                <a:solidFill>
                  <a:srgbClr val="532804"/>
                </a:solidFill>
                <a:effectLst/>
                <a:uLnTx/>
                <a:uFillTx/>
                <a:latin typeface="Calibri"/>
                <a:ea typeface="+mn-ea"/>
                <a:cs typeface="Calibri"/>
              </a:rPr>
              <a:t>Attentes</a:t>
            </a:r>
            <a:r>
              <a:rPr kumimoji="0" sz="2200" b="1" i="1" u="none" strike="noStrike" kern="1200" cap="none" spc="15"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vis-à-vis du</a:t>
            </a:r>
            <a:r>
              <a:rPr kumimoji="0" sz="2200" b="1" i="1" u="none" strike="noStrike" kern="1200" cap="none" spc="0" normalizeH="0" baseline="0" noProof="0" dirty="0">
                <a:ln>
                  <a:noFill/>
                </a:ln>
                <a:solidFill>
                  <a:srgbClr val="532804"/>
                </a:solidFill>
                <a:effectLst/>
                <a:uLnTx/>
                <a:uFillTx/>
                <a:latin typeface="Calibri"/>
                <a:ea typeface="+mn-ea"/>
                <a:cs typeface="Calibri"/>
              </a:rPr>
              <a:t> </a:t>
            </a:r>
            <a:r>
              <a:rPr kumimoji="0" sz="2200" b="1" i="1" u="none" strike="noStrike" kern="1200" cap="none" spc="-10" normalizeH="0" baseline="0" noProof="0" dirty="0">
                <a:ln>
                  <a:noFill/>
                </a:ln>
                <a:solidFill>
                  <a:srgbClr val="532804"/>
                </a:solidFill>
                <a:effectLst/>
                <a:uLnTx/>
                <a:uFillTx/>
                <a:latin typeface="Calibri"/>
                <a:ea typeface="+mn-ea"/>
                <a:cs typeface="Calibri"/>
              </a:rPr>
              <a:t>réseau</a:t>
            </a:r>
            <a:r>
              <a:rPr kumimoji="0" sz="2200" b="1" i="1" u="none" strike="noStrike" kern="1200" cap="none" spc="0"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lysimétrique</a:t>
            </a:r>
            <a:r>
              <a:rPr kumimoji="0" sz="2200" b="1" i="1" u="none" strike="noStrike" kern="1200" cap="none" spc="-15" normalizeH="0" baseline="0" noProof="0" dirty="0">
                <a:ln>
                  <a:noFill/>
                </a:ln>
                <a:solidFill>
                  <a:srgbClr val="532804"/>
                </a:solidFill>
                <a:effectLst/>
                <a:uLnTx/>
                <a:uFillTx/>
                <a:latin typeface="Calibri"/>
                <a:ea typeface="+mn-ea"/>
                <a:cs typeface="Calibri"/>
              </a:rPr>
              <a:t> </a:t>
            </a:r>
            <a:r>
              <a:rPr kumimoji="0" sz="2200" b="1" i="1" u="none" strike="noStrike" kern="1200" cap="none" spc="-5" normalizeH="0" baseline="0" noProof="0" dirty="0">
                <a:ln>
                  <a:noFill/>
                </a:ln>
                <a:solidFill>
                  <a:srgbClr val="532804"/>
                </a:solidFill>
                <a:effectLst/>
                <a:uLnTx/>
                <a:uFillTx/>
                <a:latin typeface="Calibri"/>
                <a:ea typeface="+mn-ea"/>
                <a:cs typeface="Calibri"/>
              </a:rPr>
              <a:t>:</a:t>
            </a:r>
            <a:endParaRPr kumimoji="0" sz="22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15"/>
              </a:spcBef>
              <a:spcAft>
                <a:spcPts val="0"/>
              </a:spcAft>
              <a:buClrTx/>
              <a:buSzTx/>
              <a:buFontTx/>
              <a:buNone/>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Insertion </a:t>
            </a:r>
            <a:r>
              <a:rPr kumimoji="0" sz="1800" b="0" i="0" u="none" strike="noStrike" kern="1200" cap="none" spc="0" normalizeH="0" baseline="0" noProof="0" dirty="0">
                <a:ln>
                  <a:noFill/>
                </a:ln>
                <a:solidFill>
                  <a:srgbClr val="532804"/>
                </a:solidFill>
                <a:effectLst/>
                <a:uLnTx/>
                <a:uFillTx/>
                <a:latin typeface="Calibri"/>
                <a:ea typeface="+mn-ea"/>
                <a:cs typeface="Calibri"/>
              </a:rPr>
              <a:t>dans</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un</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réseau</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pour</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partage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et</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valorisation</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des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données.</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10" normalizeH="0" baseline="0" noProof="0" dirty="0">
                <a:ln>
                  <a:noFill/>
                </a:ln>
                <a:solidFill>
                  <a:srgbClr val="532804"/>
                </a:solidFill>
                <a:effectLst/>
                <a:uLnTx/>
                <a:uFillTx/>
                <a:latin typeface="Calibri"/>
                <a:ea typeface="+mn-ea"/>
                <a:cs typeface="Calibri"/>
              </a:rPr>
              <a:t>Moyens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financiers</a:t>
            </a:r>
            <a:r>
              <a:rPr kumimoji="0" sz="1800" b="0" i="0" u="none" strike="noStrike" kern="1200" cap="none" spc="3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pour</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(contribuer</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à)</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la</a:t>
            </a:r>
            <a:r>
              <a:rPr kumimoji="0" sz="1800" b="0" i="0" u="none" strike="noStrike" kern="1200" cap="none" spc="4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réinstrumentation</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du</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lysimètre</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selon</a:t>
            </a:r>
            <a:r>
              <a:rPr kumimoji="0" sz="1800" b="0" i="0" u="none" strike="noStrike" kern="1200" cap="none" spc="2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un</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5" normalizeH="0" baseline="0" noProof="0" dirty="0">
                <a:ln>
                  <a:noFill/>
                </a:ln>
                <a:solidFill>
                  <a:srgbClr val="532804"/>
                </a:solidFill>
                <a:effectLst/>
                <a:uLnTx/>
                <a:uFillTx/>
                <a:latin typeface="Calibri"/>
                <a:ea typeface="+mn-ea"/>
                <a:cs typeface="Calibri"/>
              </a:rPr>
              <a:t>protocole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0" normalizeH="0" baseline="0" noProof="0" dirty="0">
                <a:ln>
                  <a:noFill/>
                </a:ln>
                <a:solidFill>
                  <a:srgbClr val="532804"/>
                </a:solidFill>
                <a:effectLst/>
                <a:uLnTx/>
                <a:uFillTx/>
                <a:latin typeface="Calibri"/>
                <a:ea typeface="+mn-ea"/>
                <a:cs typeface="Calibri"/>
              </a:rPr>
              <a:t>«</a:t>
            </a:r>
            <a:r>
              <a:rPr kumimoji="0" sz="1800" b="0" i="0" u="none" strike="noStrike" kern="1200" cap="none" spc="3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standard</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»/partagé.</a:t>
            </a:r>
            <a:endParaRPr kumimoji="0" sz="1800" b="0" i="0" u="none" strike="noStrike" kern="1200" cap="none" spc="0" normalizeH="0" baseline="0" noProof="0">
              <a:ln>
                <a:noFill/>
              </a:ln>
              <a:solidFill>
                <a:prstClr val="black"/>
              </a:solidFill>
              <a:effectLst/>
              <a:uLnTx/>
              <a:uFillTx/>
              <a:latin typeface="Calibri"/>
              <a:ea typeface="+mn-ea"/>
              <a:cs typeface="Calibri"/>
            </a:endParaRPr>
          </a:p>
          <a:p>
            <a:pPr marL="12700" marR="0" lvl="0" indent="0" algn="l" defTabSz="914400" rtl="0" eaLnBrk="1" fontAlgn="auto" latinLnBrk="0" hangingPunct="1">
              <a:lnSpc>
                <a:spcPct val="100000"/>
              </a:lnSpc>
              <a:spcBef>
                <a:spcPts val="0"/>
              </a:spcBef>
              <a:spcAft>
                <a:spcPts val="0"/>
              </a:spcAft>
              <a:buClrTx/>
              <a:buSzTx/>
              <a:buFontTx/>
              <a:buNone/>
              <a:tabLst/>
              <a:defRPr/>
            </a:pPr>
            <a:r>
              <a:rPr kumimoji="0" sz="1800" b="0" i="0" u="none" strike="noStrike" kern="1200" cap="none" spc="-5" normalizeH="0" baseline="0" noProof="0" dirty="0">
                <a:ln>
                  <a:noFill/>
                </a:ln>
                <a:solidFill>
                  <a:srgbClr val="532804"/>
                </a:solidFill>
                <a:effectLst/>
                <a:uLnTx/>
                <a:uFillTx/>
                <a:latin typeface="Calibri"/>
                <a:ea typeface="+mn-ea"/>
                <a:cs typeface="Calibri"/>
              </a:rPr>
              <a:t>Implémentation </a:t>
            </a:r>
            <a:r>
              <a:rPr kumimoji="0" sz="1800" b="0" i="0" u="none" strike="noStrike" kern="1200" cap="none" spc="-10" normalizeH="0" baseline="0" noProof="0" dirty="0">
                <a:ln>
                  <a:noFill/>
                </a:ln>
                <a:solidFill>
                  <a:srgbClr val="532804"/>
                </a:solidFill>
                <a:effectLst/>
                <a:uLnTx/>
                <a:uFillTx/>
                <a:latin typeface="Calibri"/>
                <a:ea typeface="+mn-ea"/>
                <a:cs typeface="Calibri"/>
              </a:rPr>
              <a:t>(tests)</a:t>
            </a:r>
            <a:r>
              <a:rPr kumimoji="0" sz="1800" b="0" i="0" u="none" strike="noStrike" kern="1200" cap="none" spc="1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micro</a:t>
            </a:r>
            <a:r>
              <a:rPr kumimoji="0" sz="1800" b="0" i="0" u="none" strike="noStrike" kern="1200" cap="none" spc="10"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lysimètres </a:t>
            </a:r>
            <a:r>
              <a:rPr kumimoji="0" sz="1800" b="0" i="0" u="none" strike="noStrike" kern="1200" cap="none" spc="-5" normalizeH="0" baseline="0" noProof="0" dirty="0">
                <a:ln>
                  <a:noFill/>
                </a:ln>
                <a:solidFill>
                  <a:srgbClr val="532804"/>
                </a:solidFill>
                <a:effectLst/>
                <a:uLnTx/>
                <a:uFillTx/>
                <a:latin typeface="Calibri"/>
                <a:ea typeface="+mn-ea"/>
                <a:cs typeface="Calibri"/>
              </a:rPr>
              <a:t>dans</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5" normalizeH="0" baseline="0" noProof="0" dirty="0">
                <a:ln>
                  <a:noFill/>
                </a:ln>
                <a:solidFill>
                  <a:srgbClr val="532804"/>
                </a:solidFill>
                <a:effectLst/>
                <a:uLnTx/>
                <a:uFillTx/>
                <a:latin typeface="Calibri"/>
                <a:ea typeface="+mn-ea"/>
                <a:cs typeface="Calibri"/>
              </a:rPr>
              <a:t>la</a:t>
            </a:r>
            <a:r>
              <a:rPr kumimoji="0" sz="1800" b="0" i="0" u="none" strike="noStrike" kern="1200" cap="none" spc="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parcelle</a:t>
            </a:r>
            <a:r>
              <a:rPr kumimoji="0" sz="1800" b="0" i="0" u="none" strike="noStrike" kern="1200" cap="none" spc="25" normalizeH="0" baseline="0" noProof="0" dirty="0">
                <a:ln>
                  <a:noFill/>
                </a:ln>
                <a:solidFill>
                  <a:srgbClr val="532804"/>
                </a:solidFill>
                <a:effectLst/>
                <a:uLnTx/>
                <a:uFillTx/>
                <a:latin typeface="Calibri"/>
                <a:ea typeface="+mn-ea"/>
                <a:cs typeface="Calibri"/>
              </a:rPr>
              <a:t> </a:t>
            </a:r>
            <a:r>
              <a:rPr kumimoji="0" sz="1800" b="0" i="0" u="none" strike="noStrike" kern="1200" cap="none" spc="-10" normalizeH="0" baseline="0" noProof="0" dirty="0">
                <a:ln>
                  <a:noFill/>
                </a:ln>
                <a:solidFill>
                  <a:srgbClr val="532804"/>
                </a:solidFill>
                <a:effectLst/>
                <a:uLnTx/>
                <a:uFillTx/>
                <a:latin typeface="Calibri"/>
                <a:ea typeface="+mn-ea"/>
                <a:cs typeface="Calibri"/>
              </a:rPr>
              <a:t>attenante.</a:t>
            </a:r>
            <a:endParaRPr kumimoji="0" sz="1800" b="0" i="0" u="none" strike="noStrike" kern="1200" cap="none" spc="0" normalizeH="0" baseline="0" noProof="0">
              <a:ln>
                <a:noFill/>
              </a:ln>
              <a:solidFill>
                <a:prstClr val="black"/>
              </a:solidFill>
              <a:effectLst/>
              <a:uLnTx/>
              <a:uFillTx/>
              <a:latin typeface="Calibri"/>
              <a:ea typeface="+mn-ea"/>
              <a:cs typeface="Calibri"/>
            </a:endParaRPr>
          </a:p>
        </p:txBody>
      </p:sp>
      <p:grpSp>
        <p:nvGrpSpPr>
          <p:cNvPr id="8" name="object 8"/>
          <p:cNvGrpSpPr/>
          <p:nvPr/>
        </p:nvGrpSpPr>
        <p:grpSpPr>
          <a:xfrm>
            <a:off x="2295144" y="6156959"/>
            <a:ext cx="9897110" cy="701040"/>
            <a:chOff x="2295144" y="6156959"/>
            <a:chExt cx="9897110" cy="701040"/>
          </a:xfrm>
        </p:grpSpPr>
        <p:pic>
          <p:nvPicPr>
            <p:cNvPr id="9" name="object 9"/>
            <p:cNvPicPr/>
            <p:nvPr/>
          </p:nvPicPr>
          <p:blipFill>
            <a:blip r:embed="rId2" cstate="print"/>
            <a:stretch>
              <a:fillRect/>
            </a:stretch>
          </p:blipFill>
          <p:spPr>
            <a:xfrm>
              <a:off x="2456685" y="6240709"/>
              <a:ext cx="9735314" cy="617288"/>
            </a:xfrm>
            <a:prstGeom prst="rect">
              <a:avLst/>
            </a:prstGeom>
          </p:spPr>
        </p:pic>
        <p:pic>
          <p:nvPicPr>
            <p:cNvPr id="10" name="object 10"/>
            <p:cNvPicPr/>
            <p:nvPr/>
          </p:nvPicPr>
          <p:blipFill>
            <a:blip r:embed="rId3" cstate="print"/>
            <a:stretch>
              <a:fillRect/>
            </a:stretch>
          </p:blipFill>
          <p:spPr>
            <a:xfrm>
              <a:off x="2295144" y="6156959"/>
              <a:ext cx="5844539" cy="701038"/>
            </a:xfrm>
            <a:prstGeom prst="rect">
              <a:avLst/>
            </a:prstGeom>
          </p:spPr>
        </p:pic>
        <p:pic>
          <p:nvPicPr>
            <p:cNvPr id="11" name="object 11"/>
            <p:cNvPicPr/>
            <p:nvPr/>
          </p:nvPicPr>
          <p:blipFill>
            <a:blip r:embed="rId4" cstate="print"/>
            <a:stretch>
              <a:fillRect/>
            </a:stretch>
          </p:blipFill>
          <p:spPr>
            <a:xfrm>
              <a:off x="2506980" y="6271259"/>
              <a:ext cx="9685020" cy="585216"/>
            </a:xfrm>
            <a:prstGeom prst="rect">
              <a:avLst/>
            </a:prstGeom>
          </p:spPr>
        </p:pic>
      </p:grpSp>
      <p:pic>
        <p:nvPicPr>
          <p:cNvPr id="12" name="object 12"/>
          <p:cNvPicPr/>
          <p:nvPr/>
        </p:nvPicPr>
        <p:blipFill>
          <a:blip r:embed="rId5" cstate="print"/>
          <a:stretch>
            <a:fillRect/>
          </a:stretch>
        </p:blipFill>
        <p:spPr>
          <a:xfrm>
            <a:off x="252710" y="6240778"/>
            <a:ext cx="681793" cy="609599"/>
          </a:xfrm>
          <a:prstGeom prst="rect">
            <a:avLst/>
          </a:prstGeom>
        </p:spPr>
      </p:pic>
      <p:pic>
        <p:nvPicPr>
          <p:cNvPr id="13" name="object 13"/>
          <p:cNvPicPr/>
          <p:nvPr/>
        </p:nvPicPr>
        <p:blipFill>
          <a:blip r:embed="rId6" cstate="print"/>
          <a:stretch>
            <a:fillRect/>
          </a:stretch>
        </p:blipFill>
        <p:spPr>
          <a:xfrm>
            <a:off x="1098004" y="6359916"/>
            <a:ext cx="1140915" cy="344884"/>
          </a:xfrm>
          <a:prstGeom prst="rect">
            <a:avLst/>
          </a:prstGeom>
        </p:spPr>
      </p:pic>
      <p:sp>
        <p:nvSpPr>
          <p:cNvPr id="14" name="object 14"/>
          <p:cNvSpPr txBox="1">
            <a:spLocks noGrp="1"/>
          </p:cNvSpPr>
          <p:nvPr>
            <p:ph type="ftr" sz="quarter" idx="5"/>
          </p:nvPr>
        </p:nvSpPr>
        <p:spPr>
          <a:prstGeom prst="rect">
            <a:avLst/>
          </a:prstGeom>
        </p:spPr>
        <p:txBody>
          <a:bodyPr vert="horz" wrap="square" lIns="0" tIns="0" rIns="0" bIns="0" rtlCol="0">
            <a:spAutoFit/>
          </a:bodyPr>
          <a:lstStyle/>
          <a:p>
            <a:pPr marL="12700" marR="0" lvl="0" indent="0" algn="l" defTabSz="914400" rtl="0" eaLnBrk="1" fontAlgn="auto" latinLnBrk="0" hangingPunct="1">
              <a:lnSpc>
                <a:spcPts val="3145"/>
              </a:lnSpc>
              <a:spcBef>
                <a:spcPts val="0"/>
              </a:spcBef>
              <a:spcAft>
                <a:spcPts val="0"/>
              </a:spcAft>
              <a:buClrTx/>
              <a:buSzTx/>
              <a:buFontTx/>
              <a:buNone/>
              <a:tabLst/>
              <a:defRPr/>
            </a:pPr>
            <a:r>
              <a:rPr kumimoji="0" sz="3200" b="0" i="0" u="none" strike="noStrike" kern="1200" cap="none" spc="-10" normalizeH="0" baseline="0" noProof="0" dirty="0">
                <a:ln>
                  <a:noFill/>
                </a:ln>
                <a:solidFill>
                  <a:prstClr val="white"/>
                </a:solidFill>
                <a:effectLst/>
                <a:uLnTx/>
                <a:uFillTx/>
                <a:latin typeface="Calibri"/>
                <a:ea typeface="+mn-ea"/>
                <a:cs typeface="Calibri"/>
              </a:rPr>
              <a:t>Avignon</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5"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Site</a:t>
            </a:r>
            <a:r>
              <a:rPr kumimoji="0" sz="3200" b="0" i="0" u="none" strike="noStrike" kern="1200" cap="none" spc="0" normalizeH="0" baseline="0" noProof="0" dirty="0">
                <a:ln>
                  <a:noFill/>
                </a:ln>
                <a:solidFill>
                  <a:prstClr val="white"/>
                </a:solidFill>
                <a:effectLst/>
                <a:uLnTx/>
                <a:uFillTx/>
                <a:latin typeface="Calibri"/>
                <a:ea typeface="+mn-ea"/>
                <a:cs typeface="Calibri"/>
              </a:rPr>
              <a:t> </a:t>
            </a:r>
            <a:r>
              <a:rPr kumimoji="0" sz="3200" b="0" i="0" u="none" strike="noStrike" kern="1200" cap="none" spc="-25" normalizeH="0" baseline="0" noProof="0" dirty="0">
                <a:ln>
                  <a:noFill/>
                </a:ln>
                <a:solidFill>
                  <a:prstClr val="white"/>
                </a:solidFill>
                <a:effectLst/>
                <a:uLnTx/>
                <a:uFillTx/>
                <a:latin typeface="Calibri"/>
                <a:ea typeface="+mn-ea"/>
                <a:cs typeface="Calibri"/>
              </a:rPr>
              <a:t>Atelier</a:t>
            </a:r>
            <a:r>
              <a:rPr kumimoji="0" sz="3200" b="0" i="0" u="none" strike="noStrike" kern="1200" cap="none" spc="10" normalizeH="0" baseline="0" noProof="0" dirty="0">
                <a:ln>
                  <a:noFill/>
                </a:ln>
                <a:solidFill>
                  <a:prstClr val="white"/>
                </a:solidFill>
                <a:effectLst/>
                <a:uLnTx/>
                <a:uFillTx/>
                <a:latin typeface="Calibri"/>
                <a:ea typeface="+mn-ea"/>
                <a:cs typeface="Calibri"/>
              </a:rPr>
              <a:t> </a:t>
            </a:r>
            <a:r>
              <a:rPr kumimoji="0" sz="3200" b="0" i="0" u="none" strike="noStrike" kern="1200" cap="none" spc="-15" normalizeH="0" baseline="0" noProof="0" dirty="0">
                <a:ln>
                  <a:noFill/>
                </a:ln>
                <a:solidFill>
                  <a:prstClr val="white"/>
                </a:solidFill>
                <a:effectLst/>
                <a:uLnTx/>
                <a:uFillTx/>
                <a:latin typeface="Calibri"/>
                <a:ea typeface="+mn-ea"/>
                <a:cs typeface="Calibri"/>
              </a:rPr>
              <a:t>Fontanille</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88281" y="2217019"/>
            <a:ext cx="3648821" cy="2554545"/>
          </a:xfrm>
          <a:prstGeom prst="rect">
            <a:avLst/>
          </a:prstGeom>
          <a:noFill/>
          <a:ln>
            <a:solidFill>
              <a:schemeClr val="accent1"/>
            </a:solidFill>
          </a:ln>
        </p:spPr>
        <p:txBody>
          <a:bodyPr wrap="square" rtlCol="0">
            <a:spAutoFit/>
          </a:bodyPr>
          <a:lstStyle/>
          <a:p>
            <a:r>
              <a:rPr lang="fr-FR" sz="1600" b="1" dirty="0"/>
              <a:t>Intervenant : </a:t>
            </a:r>
            <a:r>
              <a:rPr lang="fr-FR" sz="1600" dirty="0"/>
              <a:t>Pierre BENOIT</a:t>
            </a:r>
          </a:p>
          <a:p>
            <a:r>
              <a:rPr lang="fr-FR" sz="1600" b="1" dirty="0"/>
              <a:t>Partenaires : </a:t>
            </a:r>
            <a:r>
              <a:rPr lang="fr-FR" sz="1600" dirty="0"/>
              <a:t>INRAE </a:t>
            </a:r>
            <a:r>
              <a:rPr lang="fr-FR" sz="1600" dirty="0" err="1"/>
              <a:t>EcoSys</a:t>
            </a:r>
            <a:r>
              <a:rPr lang="fr-FR" sz="1600" dirty="0"/>
              <a:t>, SAS, UE Colmar, CIRAD, VEOLIA SEDE, </a:t>
            </a:r>
          </a:p>
          <a:p>
            <a:r>
              <a:rPr lang="fr-FR" sz="1600" dirty="0" err="1"/>
              <a:t>AnaEE</a:t>
            </a:r>
            <a:r>
              <a:rPr lang="fr-FR" sz="1600" dirty="0"/>
              <a:t>-France</a:t>
            </a:r>
          </a:p>
          <a:p>
            <a:r>
              <a:rPr lang="fr-FR" sz="1600" b="1" dirty="0"/>
              <a:t>Nom des site(s)</a:t>
            </a:r>
            <a:r>
              <a:rPr lang="fr-FR" sz="1600" dirty="0"/>
              <a:t> : SOERE-PRO</a:t>
            </a:r>
          </a:p>
          <a:p>
            <a:r>
              <a:rPr lang="fr-FR" sz="1600" b="1" dirty="0"/>
              <a:t>Source de financement et Pérennité : </a:t>
            </a:r>
            <a:r>
              <a:rPr lang="fr-FR" sz="1600" dirty="0"/>
              <a:t>INRAE, CIRAD, ANAEE, VEOLIA</a:t>
            </a:r>
          </a:p>
          <a:p>
            <a:r>
              <a:rPr lang="fr-FR" sz="1600" b="1" dirty="0"/>
              <a:t>Animation scientifique/technique : </a:t>
            </a:r>
          </a:p>
          <a:p>
            <a:r>
              <a:rPr lang="fr-FR" sz="1600" dirty="0"/>
              <a:t>1 IE, 1 IR, 1 DR</a:t>
            </a:r>
          </a:p>
          <a:p>
            <a:r>
              <a:rPr lang="fr-FR" sz="1600" dirty="0"/>
              <a:t>+ correspondants des sites</a:t>
            </a:r>
          </a:p>
        </p:txBody>
      </p:sp>
      <p:sp>
        <p:nvSpPr>
          <p:cNvPr id="8" name="ZoneTexte 7">
            <a:extLst>
              <a:ext uri="{FF2B5EF4-FFF2-40B4-BE49-F238E27FC236}">
                <a16:creationId xmlns:a16="http://schemas.microsoft.com/office/drawing/2014/main" id="{85C25446-2069-4A7D-B01F-7FA233335F6F}"/>
              </a:ext>
            </a:extLst>
          </p:cNvPr>
          <p:cNvSpPr txBox="1"/>
          <p:nvPr/>
        </p:nvSpPr>
        <p:spPr>
          <a:xfrm>
            <a:off x="88281" y="4935706"/>
            <a:ext cx="4589619" cy="1754326"/>
          </a:xfrm>
          <a:prstGeom prst="rect">
            <a:avLst/>
          </a:prstGeom>
          <a:noFill/>
        </p:spPr>
        <p:txBody>
          <a:bodyPr wrap="square">
            <a:spAutoFit/>
          </a:bodyPr>
          <a:lstStyle/>
          <a:p>
            <a:r>
              <a:rPr lang="fr-FR" sz="1800" i="1" dirty="0"/>
              <a:t> </a:t>
            </a:r>
            <a:r>
              <a:rPr lang="fr-FR" i="1" dirty="0"/>
              <a:t>Contact Mail : </a:t>
            </a:r>
          </a:p>
          <a:p>
            <a:r>
              <a:rPr lang="fr-FR" i="1" dirty="0">
                <a:hlinkClick r:id="rId2"/>
              </a:rPr>
              <a:t>pierre.benoit@inrae.fr</a:t>
            </a:r>
            <a:endParaRPr lang="fr-FR" i="1" dirty="0"/>
          </a:p>
          <a:p>
            <a:r>
              <a:rPr lang="fr-FR" i="1" dirty="0">
                <a:hlinkClick r:id="rId3"/>
              </a:rPr>
              <a:t>florent.levavasseur@inrae.fr</a:t>
            </a:r>
            <a:endParaRPr lang="fr-FR" i="1" dirty="0"/>
          </a:p>
          <a:p>
            <a:r>
              <a:rPr lang="fr-FR" i="1" dirty="0">
                <a:hlinkClick r:id="rId4"/>
              </a:rPr>
              <a:t>christophe.montagnier@inrae.fr</a:t>
            </a:r>
            <a:endParaRPr lang="fr-FR" i="1" dirty="0"/>
          </a:p>
          <a:p>
            <a:endParaRPr lang="fr-FR" i="1" dirty="0"/>
          </a:p>
          <a:p>
            <a:endParaRPr lang="fr-FR" i="1" dirty="0"/>
          </a:p>
        </p:txBody>
      </p:sp>
      <p:sp>
        <p:nvSpPr>
          <p:cNvPr id="9" name="TextShape 1">
            <a:extLst>
              <a:ext uri="{FF2B5EF4-FFF2-40B4-BE49-F238E27FC236}">
                <a16:creationId xmlns:a16="http://schemas.microsoft.com/office/drawing/2014/main" id="{96467F30-2192-4ACA-BEEF-50C1B1D66D21}"/>
              </a:ext>
            </a:extLst>
          </p:cNvPr>
          <p:cNvSpPr txBox="1"/>
          <p:nvPr/>
        </p:nvSpPr>
        <p:spPr>
          <a:xfrm>
            <a:off x="159292" y="442708"/>
            <a:ext cx="5564851" cy="499156"/>
          </a:xfrm>
          <a:prstGeom prst="rect">
            <a:avLst/>
          </a:prstGeom>
          <a:noFill/>
          <a:ln>
            <a:noFill/>
          </a:ln>
        </p:spPr>
        <p:txBody>
          <a:bodyPr anchor="b">
            <a:noAutofit/>
          </a:bodyPr>
          <a:lstStyle/>
          <a:p>
            <a:pPr>
              <a:lnSpc>
                <a:spcPct val="90000"/>
              </a:lnSpc>
            </a:pPr>
            <a:r>
              <a:rPr lang="fr-FR" sz="3200" b="1" spc="-1" dirty="0"/>
              <a:t>Présentation du SOERE-PRO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SOERE PRO</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6"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1" name="Image 10">
            <a:extLst>
              <a:ext uri="{FF2B5EF4-FFF2-40B4-BE49-F238E27FC236}">
                <a16:creationId xmlns:a16="http://schemas.microsoft.com/office/drawing/2014/main" id="{8945FEC6-72AE-FB4F-8CA2-BA652F6C373E}"/>
              </a:ext>
            </a:extLst>
          </p:cNvPr>
          <p:cNvPicPr>
            <a:picLocks noChangeAspect="1"/>
          </p:cNvPicPr>
          <p:nvPr/>
        </p:nvPicPr>
        <p:blipFill>
          <a:blip r:embed="rId7"/>
          <a:stretch>
            <a:fillRect/>
          </a:stretch>
        </p:blipFill>
        <p:spPr>
          <a:xfrm>
            <a:off x="289646" y="967770"/>
            <a:ext cx="874805" cy="1031487"/>
          </a:xfrm>
          <a:prstGeom prst="rect">
            <a:avLst/>
          </a:prstGeom>
        </p:spPr>
      </p:pic>
      <p:pic>
        <p:nvPicPr>
          <p:cNvPr id="13" name="Image 12">
            <a:extLst>
              <a:ext uri="{FF2B5EF4-FFF2-40B4-BE49-F238E27FC236}">
                <a16:creationId xmlns:a16="http://schemas.microsoft.com/office/drawing/2014/main" id="{2F51FE04-3E42-E64D-B167-BDC5BF67ED18}"/>
              </a:ext>
            </a:extLst>
          </p:cNvPr>
          <p:cNvPicPr>
            <a:picLocks noChangeAspect="1"/>
          </p:cNvPicPr>
          <p:nvPr/>
        </p:nvPicPr>
        <p:blipFill>
          <a:blip r:embed="rId8"/>
          <a:stretch>
            <a:fillRect/>
          </a:stretch>
        </p:blipFill>
        <p:spPr>
          <a:xfrm>
            <a:off x="173755" y="1731151"/>
            <a:ext cx="1154345" cy="472961"/>
          </a:xfrm>
          <a:prstGeom prst="rect">
            <a:avLst/>
          </a:prstGeom>
        </p:spPr>
      </p:pic>
      <p:pic>
        <p:nvPicPr>
          <p:cNvPr id="14" name="Image 13">
            <a:extLst>
              <a:ext uri="{FF2B5EF4-FFF2-40B4-BE49-F238E27FC236}">
                <a16:creationId xmlns:a16="http://schemas.microsoft.com/office/drawing/2014/main" id="{FB3C507B-DD82-6341-B951-D851D5F622C5}"/>
              </a:ext>
            </a:extLst>
          </p:cNvPr>
          <p:cNvPicPr>
            <a:picLocks noChangeAspect="1"/>
          </p:cNvPicPr>
          <p:nvPr/>
        </p:nvPicPr>
        <p:blipFill rotWithShape="1">
          <a:blip r:embed="rId9"/>
          <a:srcRect l="39821" t="12086"/>
          <a:stretch/>
        </p:blipFill>
        <p:spPr>
          <a:xfrm>
            <a:off x="1460539" y="1072967"/>
            <a:ext cx="1213447" cy="691347"/>
          </a:xfrm>
          <a:prstGeom prst="rect">
            <a:avLst/>
          </a:prstGeom>
        </p:spPr>
      </p:pic>
      <p:pic>
        <p:nvPicPr>
          <p:cNvPr id="17" name="Image 16">
            <a:extLst>
              <a:ext uri="{FF2B5EF4-FFF2-40B4-BE49-F238E27FC236}">
                <a16:creationId xmlns:a16="http://schemas.microsoft.com/office/drawing/2014/main" id="{AA7D5896-FA87-0B43-BA5B-F0BD515A07AB}"/>
              </a:ext>
            </a:extLst>
          </p:cNvPr>
          <p:cNvPicPr>
            <a:picLocks noChangeAspect="1"/>
          </p:cNvPicPr>
          <p:nvPr/>
        </p:nvPicPr>
        <p:blipFill>
          <a:blip r:embed="rId10"/>
          <a:stretch>
            <a:fillRect/>
          </a:stretch>
        </p:blipFill>
        <p:spPr>
          <a:xfrm>
            <a:off x="1530035" y="1689814"/>
            <a:ext cx="1143951" cy="401929"/>
          </a:xfrm>
          <a:prstGeom prst="rect">
            <a:avLst/>
          </a:prstGeom>
        </p:spPr>
      </p:pic>
      <p:grpSp>
        <p:nvGrpSpPr>
          <p:cNvPr id="38" name="Groupe 37">
            <a:extLst>
              <a:ext uri="{FF2B5EF4-FFF2-40B4-BE49-F238E27FC236}">
                <a16:creationId xmlns:a16="http://schemas.microsoft.com/office/drawing/2014/main" id="{04E0EF6D-6582-4D49-92F2-5BEA82EC4993}"/>
              </a:ext>
            </a:extLst>
          </p:cNvPr>
          <p:cNvGrpSpPr/>
          <p:nvPr/>
        </p:nvGrpSpPr>
        <p:grpSpPr>
          <a:xfrm>
            <a:off x="3852993" y="290308"/>
            <a:ext cx="8296785" cy="5965396"/>
            <a:chOff x="3852993" y="290308"/>
            <a:chExt cx="8296785" cy="5965396"/>
          </a:xfrm>
        </p:grpSpPr>
        <p:sp>
          <p:nvSpPr>
            <p:cNvPr id="18" name="ZoneTexte 17">
              <a:extLst>
                <a:ext uri="{FF2B5EF4-FFF2-40B4-BE49-F238E27FC236}">
                  <a16:creationId xmlns:a16="http://schemas.microsoft.com/office/drawing/2014/main" id="{80F627E1-3DEE-8742-86C6-CF69325F79EA}"/>
                </a:ext>
              </a:extLst>
            </p:cNvPr>
            <p:cNvSpPr txBox="1"/>
            <p:nvPr/>
          </p:nvSpPr>
          <p:spPr>
            <a:xfrm>
              <a:off x="9298983" y="290308"/>
              <a:ext cx="2758640" cy="369332"/>
            </a:xfrm>
            <a:prstGeom prst="rect">
              <a:avLst/>
            </a:prstGeom>
            <a:noFill/>
          </p:spPr>
          <p:txBody>
            <a:bodyPr wrap="none" rtlCol="0">
              <a:spAutoFit/>
            </a:bodyPr>
            <a:lstStyle/>
            <a:p>
              <a:r>
                <a:rPr lang="fr-FR" b="1" u="sng" dirty="0"/>
                <a:t>Sites équipés de </a:t>
              </a:r>
              <a:r>
                <a:rPr lang="fr-FR" b="1" u="sng" dirty="0" err="1"/>
                <a:t>lysimètres</a:t>
              </a:r>
              <a:endParaRPr lang="fr-FR" b="1" u="sng" dirty="0"/>
            </a:p>
          </p:txBody>
        </p:sp>
        <p:pic>
          <p:nvPicPr>
            <p:cNvPr id="3" name="Image 2">
              <a:extLst>
                <a:ext uri="{FF2B5EF4-FFF2-40B4-BE49-F238E27FC236}">
                  <a16:creationId xmlns:a16="http://schemas.microsoft.com/office/drawing/2014/main" id="{79B69474-F990-AB4B-BB88-21774B6972AB}"/>
                </a:ext>
              </a:extLst>
            </p:cNvPr>
            <p:cNvPicPr>
              <a:picLocks noChangeAspect="1"/>
            </p:cNvPicPr>
            <p:nvPr/>
          </p:nvPicPr>
          <p:blipFill rotWithShape="1">
            <a:blip r:embed="rId11">
              <a:extLst>
                <a:ext uri="{28A0092B-C50C-407E-A947-70E740481C1C}">
                  <a14:useLocalDpi xmlns:a14="http://schemas.microsoft.com/office/drawing/2010/main" val="0"/>
                </a:ext>
              </a:extLst>
            </a:blip>
            <a:srcRect l="1810"/>
            <a:stretch/>
          </p:blipFill>
          <p:spPr>
            <a:xfrm>
              <a:off x="3852993" y="775579"/>
              <a:ext cx="8296785" cy="5480125"/>
            </a:xfrm>
            <a:prstGeom prst="rect">
              <a:avLst/>
            </a:prstGeom>
          </p:spPr>
        </p:pic>
        <p:cxnSp>
          <p:nvCxnSpPr>
            <p:cNvPr id="22" name="Connecteur droit 21">
              <a:extLst>
                <a:ext uri="{FF2B5EF4-FFF2-40B4-BE49-F238E27FC236}">
                  <a16:creationId xmlns:a16="http://schemas.microsoft.com/office/drawing/2014/main" id="{8A9EC52D-64CB-F44C-AAFA-2FA05AD46C90}"/>
                </a:ext>
              </a:extLst>
            </p:cNvPr>
            <p:cNvCxnSpPr>
              <a:cxnSpLocks/>
            </p:cNvCxnSpPr>
            <p:nvPr/>
          </p:nvCxnSpPr>
          <p:spPr>
            <a:xfrm flipV="1">
              <a:off x="8214098" y="648273"/>
              <a:ext cx="1536955" cy="371884"/>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cteur droit 22">
              <a:extLst>
                <a:ext uri="{FF2B5EF4-FFF2-40B4-BE49-F238E27FC236}">
                  <a16:creationId xmlns:a16="http://schemas.microsoft.com/office/drawing/2014/main" id="{B3A51F0F-544A-FF4B-9D21-3338772AE9E5}"/>
                </a:ext>
              </a:extLst>
            </p:cNvPr>
            <p:cNvCxnSpPr>
              <a:cxnSpLocks/>
            </p:cNvCxnSpPr>
            <p:nvPr/>
          </p:nvCxnSpPr>
          <p:spPr>
            <a:xfrm flipV="1">
              <a:off x="5831234" y="575046"/>
              <a:ext cx="3543182" cy="394311"/>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E9C8DE00-202C-5043-9D93-ADE9D7AE4476}"/>
                </a:ext>
              </a:extLst>
            </p:cNvPr>
            <p:cNvCxnSpPr>
              <a:cxnSpLocks/>
            </p:cNvCxnSpPr>
            <p:nvPr/>
          </p:nvCxnSpPr>
          <p:spPr>
            <a:xfrm flipV="1">
              <a:off x="10039284" y="645755"/>
              <a:ext cx="749552" cy="2020072"/>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C8AB385D-8C82-8C4F-91B6-3D9C7086C540}"/>
                </a:ext>
              </a:extLst>
            </p:cNvPr>
            <p:cNvCxnSpPr>
              <a:cxnSpLocks/>
            </p:cNvCxnSpPr>
            <p:nvPr/>
          </p:nvCxnSpPr>
          <p:spPr>
            <a:xfrm flipV="1">
              <a:off x="9899329" y="648274"/>
              <a:ext cx="1106856" cy="4835306"/>
            </a:xfrm>
            <a:prstGeom prst="line">
              <a:avLst/>
            </a:prstGeom>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9244054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9" y="1375943"/>
            <a:ext cx="11727339" cy="1976951"/>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(historique) :</a:t>
            </a:r>
          </a:p>
          <a:p>
            <a:pPr>
              <a:lnSpc>
                <a:spcPts val="1660"/>
              </a:lnSpc>
            </a:pPr>
            <a:endParaRPr lang="fr-FR" dirty="0">
              <a:solidFill>
                <a:srgbClr val="542805"/>
              </a:solidFill>
            </a:endParaRPr>
          </a:p>
          <a:p>
            <a:pPr>
              <a:lnSpc>
                <a:spcPts val="1660"/>
              </a:lnSpc>
            </a:pPr>
            <a:r>
              <a:rPr lang="fr-FR" dirty="0">
                <a:solidFill>
                  <a:srgbClr val="542805"/>
                </a:solidFill>
              </a:rPr>
              <a:t>Sites expérimentaux au champ fortement instrumentés du SOERE PRO, labélisé ISC INRAE et intégré comme service </a:t>
            </a:r>
            <a:r>
              <a:rPr lang="fr-FR" dirty="0" err="1">
                <a:solidFill>
                  <a:srgbClr val="542805"/>
                </a:solidFill>
              </a:rPr>
              <a:t>AnaEE</a:t>
            </a:r>
            <a:r>
              <a:rPr lang="fr-FR" dirty="0">
                <a:solidFill>
                  <a:srgbClr val="542805"/>
                </a:solidFill>
              </a:rPr>
              <a:t>-France. </a:t>
            </a:r>
          </a:p>
          <a:p>
            <a:pPr>
              <a:lnSpc>
                <a:spcPts val="1660"/>
              </a:lnSpc>
            </a:pPr>
            <a:endParaRPr lang="fr-FR" dirty="0">
              <a:solidFill>
                <a:srgbClr val="542805"/>
              </a:solidFill>
            </a:endParaRPr>
          </a:p>
          <a:p>
            <a:pPr>
              <a:lnSpc>
                <a:spcPts val="1660"/>
              </a:lnSpc>
            </a:pPr>
            <a:r>
              <a:rPr lang="fr-FR" dirty="0">
                <a:solidFill>
                  <a:srgbClr val="542805"/>
                </a:solidFill>
              </a:rPr>
              <a:t>Le SOERE PRO est un observatoire de recherche en environnement étudiant le recyclage agricole des Produits Résiduaires Organiques (PRO).</a:t>
            </a:r>
          </a:p>
          <a:p>
            <a:pPr>
              <a:lnSpc>
                <a:spcPts val="1660"/>
              </a:lnSpc>
            </a:pPr>
            <a:endParaRPr lang="fr-FR" sz="2200" b="1" i="1" dirty="0">
              <a:solidFill>
                <a:srgbClr val="542805"/>
              </a:solidFill>
            </a:endParaRPr>
          </a:p>
        </p:txBody>
      </p:sp>
      <p:sp>
        <p:nvSpPr>
          <p:cNvPr id="9" name="ZoneTexte 8">
            <a:extLst>
              <a:ext uri="{FF2B5EF4-FFF2-40B4-BE49-F238E27FC236}">
                <a16:creationId xmlns:a16="http://schemas.microsoft.com/office/drawing/2014/main" id="{35F1DAE2-8502-43A4-9B11-5F2911A256FF}"/>
              </a:ext>
            </a:extLst>
          </p:cNvPr>
          <p:cNvSpPr txBox="1"/>
          <p:nvPr/>
        </p:nvSpPr>
        <p:spPr>
          <a:xfrm>
            <a:off x="230198" y="3730828"/>
            <a:ext cx="11727339" cy="2554545"/>
          </a:xfrm>
          <a:prstGeom prst="rect">
            <a:avLst/>
          </a:prstGeom>
          <a:solidFill>
            <a:schemeClr val="tx2">
              <a:lumMod val="20000"/>
              <a:lumOff val="80000"/>
            </a:schemeClr>
          </a:solidFill>
        </p:spPr>
        <p:txBody>
          <a:bodyPr wrap="square">
            <a:spAutoFit/>
          </a:bodyPr>
          <a:lstStyle/>
          <a:p>
            <a:r>
              <a:rPr lang="fr-FR" sz="2200" b="1" i="1" dirty="0">
                <a:solidFill>
                  <a:srgbClr val="542805"/>
                </a:solidFill>
              </a:rPr>
              <a:t>Objectifs scientifiques :</a:t>
            </a:r>
          </a:p>
          <a:p>
            <a:pPr marL="285750" indent="-285750">
              <a:buFont typeface="Arial" panose="020B0604020202020204" pitchFamily="34" charset="0"/>
              <a:buChar char="•"/>
            </a:pPr>
            <a:r>
              <a:rPr lang="fr-FR" dirty="0">
                <a:solidFill>
                  <a:srgbClr val="542805"/>
                </a:solidFill>
              </a:rPr>
              <a:t>Estimation de la valeur agronomique des PRO (MO, N, P, stabilité structurale, activité biologique)</a:t>
            </a:r>
          </a:p>
          <a:p>
            <a:pPr marL="285750" indent="-285750">
              <a:buFont typeface="Arial" panose="020B0604020202020204" pitchFamily="34" charset="0"/>
              <a:buChar char="•"/>
            </a:pPr>
            <a:r>
              <a:rPr lang="fr-FR" dirty="0">
                <a:solidFill>
                  <a:srgbClr val="542805"/>
                </a:solidFill>
              </a:rPr>
              <a:t>Évaluation des impacts environnementaux (dynamique de l’azote, ETM, CTO, pathogènes)</a:t>
            </a:r>
          </a:p>
          <a:p>
            <a:pPr marL="285750" indent="-285750">
              <a:buFont typeface="Arial" panose="020B0604020202020204" pitchFamily="34" charset="0"/>
              <a:buChar char="•"/>
            </a:pPr>
            <a:r>
              <a:rPr lang="fr-FR" dirty="0">
                <a:solidFill>
                  <a:srgbClr val="542805"/>
                </a:solidFill>
              </a:rPr>
              <a:t>Lien entre les caractéristiques des PRO et les effets observés sur les différents compartiments (sol, plante, </a:t>
            </a:r>
            <a:r>
              <a:rPr lang="fr-FR" b="1" u="sng" dirty="0">
                <a:solidFill>
                  <a:srgbClr val="542805"/>
                </a:solidFill>
              </a:rPr>
              <a:t>eau</a:t>
            </a:r>
            <a:r>
              <a:rPr lang="fr-FR" dirty="0">
                <a:solidFill>
                  <a:srgbClr val="542805"/>
                </a:solidFill>
              </a:rPr>
              <a:t>, atmosphère)</a:t>
            </a:r>
          </a:p>
          <a:p>
            <a:endParaRPr lang="fr-FR" sz="2200" b="1" i="1" dirty="0">
              <a:solidFill>
                <a:srgbClr val="542805"/>
              </a:solidFill>
            </a:endParaRPr>
          </a:p>
          <a:p>
            <a:endParaRPr lang="fr-FR" sz="2200" b="1" i="1" dirty="0">
              <a:solidFill>
                <a:srgbClr val="542805"/>
              </a:solidFill>
            </a:endParaRPr>
          </a:p>
          <a:p>
            <a:endParaRPr lang="fr-FR" sz="2200" b="1" i="1" dirty="0">
              <a:solidFill>
                <a:srgbClr val="542805"/>
              </a:solidFill>
            </a:endParaRP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SOERE PRO </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63449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5844632" cy="499156"/>
          </a:xfrm>
          <a:prstGeom prst="rect">
            <a:avLst/>
          </a:prstGeom>
          <a:noFill/>
          <a:ln>
            <a:noFill/>
          </a:ln>
        </p:spPr>
        <p:txBody>
          <a:bodyPr anchor="b">
            <a:noAutofit/>
          </a:bodyPr>
          <a:lstStyle/>
          <a:p>
            <a:pPr>
              <a:lnSpc>
                <a:spcPct val="90000"/>
              </a:lnSpc>
            </a:pPr>
            <a:r>
              <a:rPr lang="fr-FR" sz="3200" b="1" spc="-1" dirty="0"/>
              <a:t>Cadres </a:t>
            </a:r>
            <a:r>
              <a:rPr lang="fr-FR" sz="3200" b="1" spc="-1" dirty="0" err="1"/>
              <a:t>Pédo-climatiques</a:t>
            </a:r>
            <a:endParaRPr lang="fr-FR" sz="3200" b="1" spc="-1" dirty="0"/>
          </a:p>
        </p:txBody>
      </p:sp>
      <p:sp>
        <p:nvSpPr>
          <p:cNvPr id="10" name="ZoneTexte 9">
            <a:extLst>
              <a:ext uri="{FF2B5EF4-FFF2-40B4-BE49-F238E27FC236}">
                <a16:creationId xmlns:a16="http://schemas.microsoft.com/office/drawing/2014/main" id="{667F8ECC-6E74-4FEB-9D8D-C1008E87A38E}"/>
              </a:ext>
            </a:extLst>
          </p:cNvPr>
          <p:cNvSpPr txBox="1"/>
          <p:nvPr/>
        </p:nvSpPr>
        <p:spPr>
          <a:xfrm>
            <a:off x="176780" y="965364"/>
            <a:ext cx="10585373" cy="509883"/>
          </a:xfrm>
          <a:prstGeom prst="rect">
            <a:avLst/>
          </a:prstGeom>
          <a:noFill/>
        </p:spPr>
        <p:txBody>
          <a:bodyPr wrap="square">
            <a:spAutoFit/>
          </a:bodyPr>
          <a:lstStyle/>
          <a:p>
            <a:pPr>
              <a:lnSpc>
                <a:spcPts val="1360"/>
              </a:lnSpc>
            </a:pPr>
            <a:endParaRPr lang="fr-FR" b="1" i="1" dirty="0">
              <a:solidFill>
                <a:srgbClr val="542805"/>
              </a:solidFill>
            </a:endParaRPr>
          </a:p>
          <a:p>
            <a:pPr>
              <a:lnSpc>
                <a:spcPts val="1660"/>
              </a:lnSpc>
            </a:pPr>
            <a:r>
              <a:rPr lang="fr-FR" sz="2200" b="1" i="1" dirty="0">
                <a:solidFill>
                  <a:srgbClr val="542805"/>
                </a:solidFill>
              </a:rPr>
              <a:t>Description des sites : </a:t>
            </a:r>
          </a:p>
        </p:txBody>
      </p:sp>
      <p:graphicFrame>
        <p:nvGraphicFramePr>
          <p:cNvPr id="9"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379639" y="1528181"/>
          <a:ext cx="11432721" cy="4639396"/>
        </p:xfrm>
        <a:graphic>
          <a:graphicData uri="http://schemas.openxmlformats.org/drawingml/2006/table">
            <a:tbl>
              <a:tblPr firstRow="1" bandRow="1">
                <a:tableStyleId>{5C22544A-7EE6-4342-B048-85BDC9FD1C3A}</a:tableStyleId>
              </a:tblPr>
              <a:tblGrid>
                <a:gridCol w="1481133">
                  <a:extLst>
                    <a:ext uri="{9D8B030D-6E8A-4147-A177-3AD203B41FA5}">
                      <a16:colId xmlns:a16="http://schemas.microsoft.com/office/drawing/2014/main" val="3927319282"/>
                    </a:ext>
                  </a:extLst>
                </a:gridCol>
                <a:gridCol w="1464319">
                  <a:extLst>
                    <a:ext uri="{9D8B030D-6E8A-4147-A177-3AD203B41FA5}">
                      <a16:colId xmlns:a16="http://schemas.microsoft.com/office/drawing/2014/main" val="540010510"/>
                    </a:ext>
                  </a:extLst>
                </a:gridCol>
                <a:gridCol w="1502685">
                  <a:extLst>
                    <a:ext uri="{9D8B030D-6E8A-4147-A177-3AD203B41FA5}">
                      <a16:colId xmlns:a16="http://schemas.microsoft.com/office/drawing/2014/main" val="3359178806"/>
                    </a:ext>
                  </a:extLst>
                </a:gridCol>
                <a:gridCol w="1362009">
                  <a:extLst>
                    <a:ext uri="{9D8B030D-6E8A-4147-A177-3AD203B41FA5}">
                      <a16:colId xmlns:a16="http://schemas.microsoft.com/office/drawing/2014/main" val="3632914618"/>
                    </a:ext>
                  </a:extLst>
                </a:gridCol>
                <a:gridCol w="1464318">
                  <a:extLst>
                    <a:ext uri="{9D8B030D-6E8A-4147-A177-3AD203B41FA5}">
                      <a16:colId xmlns:a16="http://schemas.microsoft.com/office/drawing/2014/main" val="1932670326"/>
                    </a:ext>
                  </a:extLst>
                </a:gridCol>
                <a:gridCol w="4158257">
                  <a:extLst>
                    <a:ext uri="{9D8B030D-6E8A-4147-A177-3AD203B41FA5}">
                      <a16:colId xmlns:a16="http://schemas.microsoft.com/office/drawing/2014/main" val="1585950315"/>
                    </a:ext>
                  </a:extLst>
                </a:gridCol>
              </a:tblGrid>
              <a:tr h="768436">
                <a:tc>
                  <a:txBody>
                    <a:bodyPr/>
                    <a:lstStyle/>
                    <a:p>
                      <a:pPr algn="ctr"/>
                      <a:r>
                        <a:rPr lang="fr-FR" dirty="0"/>
                        <a:t>Type de lysimètres</a:t>
                      </a:r>
                    </a:p>
                  </a:txBody>
                  <a:tcPr/>
                </a:tc>
                <a:tc>
                  <a:txBody>
                    <a:bodyPr/>
                    <a:lstStyle/>
                    <a:p>
                      <a:pPr algn="ctr"/>
                      <a:r>
                        <a:rPr lang="fr-FR" dirty="0"/>
                        <a:t>Type de sol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Classification WRB (référence pédo)</a:t>
                      </a:r>
                    </a:p>
                  </a:txBody>
                  <a:tcPr/>
                </a:tc>
                <a:tc>
                  <a:txBody>
                    <a:bodyPr/>
                    <a:lstStyle/>
                    <a:p>
                      <a:pPr algn="ctr"/>
                      <a:r>
                        <a:rPr lang="fr-FR" dirty="0"/>
                        <a:t>Type de végétation</a:t>
                      </a:r>
                    </a:p>
                  </a:txBody>
                  <a:tcPr/>
                </a:tc>
                <a:tc>
                  <a:txBody>
                    <a:bodyPr/>
                    <a:lstStyle/>
                    <a:p>
                      <a:pPr algn="ctr"/>
                      <a:r>
                        <a:rPr lang="fr-FR" dirty="0"/>
                        <a:t>Climat</a:t>
                      </a:r>
                    </a:p>
                  </a:txBody>
                  <a:tcPr/>
                </a:tc>
                <a:tc>
                  <a:txBody>
                    <a:bodyPr/>
                    <a:lstStyle/>
                    <a:p>
                      <a:pPr algn="ctr"/>
                      <a:r>
                        <a:rPr lang="fr-FR" dirty="0"/>
                        <a:t>Localisation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Plaques </a:t>
                      </a:r>
                      <a:r>
                        <a:rPr lang="fr-FR" sz="1600" dirty="0" err="1"/>
                        <a:t>lysimétriques</a:t>
                      </a:r>
                      <a:r>
                        <a:rPr lang="fr-FR" sz="1600" dirty="0"/>
                        <a:t> </a:t>
                      </a:r>
                    </a:p>
                  </a:txBody>
                  <a:tcPr anchor="ctr"/>
                </a:tc>
                <a:tc>
                  <a:txBody>
                    <a:bodyPr/>
                    <a:lstStyle/>
                    <a:p>
                      <a:pPr algn="ctr" fontAlgn="ctr"/>
                      <a:r>
                        <a:rPr lang="fr-FR" sz="1200" b="0" i="0" u="none" strike="noStrike" dirty="0" err="1">
                          <a:solidFill>
                            <a:srgbClr val="000000"/>
                          </a:solidFill>
                          <a:effectLst/>
                          <a:latin typeface="+mn-lt"/>
                        </a:rPr>
                        <a:t>Luvisol</a:t>
                      </a:r>
                      <a:endParaRPr lang="fr-FR" sz="1200" b="0" i="0" u="none" strike="noStrike" dirty="0">
                        <a:solidFill>
                          <a:srgbClr val="000000"/>
                        </a:solidFill>
                        <a:effectLst/>
                        <a:latin typeface="+mn-lt"/>
                      </a:endParaRPr>
                    </a:p>
                  </a:txBody>
                  <a:tcPr anchor="ctr"/>
                </a:tc>
                <a:tc>
                  <a:txBody>
                    <a:bodyPr/>
                    <a:lstStyle/>
                    <a:p>
                      <a:pPr algn="ctr"/>
                      <a:r>
                        <a:rPr lang="fr-FR" sz="1200" dirty="0">
                          <a:latin typeface="+mn-lt"/>
                        </a:rPr>
                        <a:t>Maïs ou céréale</a:t>
                      </a:r>
                    </a:p>
                  </a:txBody>
                  <a:tcPr anchor="ctr"/>
                </a:tc>
                <a:tc>
                  <a:txBody>
                    <a:bodyPr/>
                    <a:lstStyle/>
                    <a:p>
                      <a:pPr algn="ctr"/>
                      <a:r>
                        <a:rPr lang="fr-FR" sz="1200" dirty="0">
                          <a:latin typeface="+mn-lt"/>
                        </a:rPr>
                        <a:t>Océanique</a:t>
                      </a:r>
                    </a:p>
                  </a:txBody>
                  <a:tcPr anchor="ctr"/>
                </a:tc>
                <a:tc>
                  <a:txBody>
                    <a:bodyPr/>
                    <a:lstStyle/>
                    <a:p>
                      <a:pPr algn="ctr"/>
                      <a:r>
                        <a:rPr lang="fr-FR" sz="1200" dirty="0">
                          <a:latin typeface="+mn-lt"/>
                        </a:rPr>
                        <a:t>QUALIAGRO</a:t>
                      </a:r>
                    </a:p>
                    <a:p>
                      <a:pPr algn="ctr"/>
                      <a:r>
                        <a:rPr lang="fr-FR" sz="1200" dirty="0" err="1">
                          <a:latin typeface="+mn-lt"/>
                        </a:rPr>
                        <a:t>Feucherolles</a:t>
                      </a:r>
                      <a:r>
                        <a:rPr lang="fr-FR" sz="1200" dirty="0">
                          <a:latin typeface="+mn-lt"/>
                        </a:rPr>
                        <a:t> (78)</a:t>
                      </a:r>
                    </a:p>
                  </a:txBody>
                  <a:tcPr anchor="ctr"/>
                </a:tc>
                <a:tc>
                  <a:txBody>
                    <a:bodyPr/>
                    <a:lstStyle/>
                    <a:p>
                      <a:r>
                        <a:rPr lang="fr-FR" sz="1200" dirty="0"/>
                        <a:t>Analyses des eaux collectées en laboratoire, saisie</a:t>
                      </a:r>
                      <a:r>
                        <a:rPr lang="fr-FR" sz="1200" baseline="0" dirty="0"/>
                        <a:t> manuel des résultats dans des fichiers de traitements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Récupération automatique des données capteurs TDR, Température sol,</a:t>
                      </a:r>
                      <a:r>
                        <a:rPr lang="fr-FR" sz="1200" baseline="0" dirty="0"/>
                        <a:t> météo sur serveur FTP</a:t>
                      </a:r>
                      <a:endParaRPr lang="fr-FR" sz="1200" dirty="0"/>
                    </a:p>
                  </a:txBody>
                  <a:tcPr anchor="ctr"/>
                </a:tc>
                <a:extLst>
                  <a:ext uri="{0D108BD9-81ED-4DB2-BD59-A6C34878D82A}">
                    <a16:rowId xmlns:a16="http://schemas.microsoft.com/office/drawing/2014/main" val="126362832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Plaques </a:t>
                      </a:r>
                      <a:r>
                        <a:rPr lang="fr-FR" sz="1600" dirty="0" err="1"/>
                        <a:t>lysimétriques</a:t>
                      </a:r>
                      <a:r>
                        <a:rPr lang="fr-FR" sz="1600" dirty="0"/>
                        <a:t> </a:t>
                      </a:r>
                    </a:p>
                  </a:txBody>
                  <a:tcPr anchor="ctr"/>
                </a:tc>
                <a:tc>
                  <a:txBody>
                    <a:bodyPr/>
                    <a:lstStyle/>
                    <a:p>
                      <a:pPr algn="ctr"/>
                      <a:r>
                        <a:rPr lang="fr-FR" sz="1200" b="0" i="0" u="none" strike="noStrike" dirty="0" err="1">
                          <a:solidFill>
                            <a:srgbClr val="000000"/>
                          </a:solidFill>
                          <a:effectLst/>
                          <a:latin typeface="+mn-lt"/>
                        </a:rPr>
                        <a:t>Calcosol</a:t>
                      </a:r>
                      <a:endParaRPr lang="fr-FR" sz="12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Maïs</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Continental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u="none" strike="noStrike" dirty="0" err="1">
                          <a:solidFill>
                            <a:srgbClr val="000000"/>
                          </a:solidFill>
                          <a:effectLst/>
                          <a:latin typeface="+mn-lt"/>
                        </a:rPr>
                        <a:t>PROspective</a:t>
                      </a:r>
                      <a:endParaRPr lang="fr-FR" sz="1200" b="0" i="0" u="none" strike="noStrike" dirty="0">
                        <a:solidFill>
                          <a:srgbClr val="000000"/>
                        </a:solidFill>
                        <a:effectLst/>
                        <a:latin typeface="+mn-lt"/>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mn-lt"/>
                        </a:rPr>
                        <a:t>Colmar </a:t>
                      </a:r>
                      <a:r>
                        <a:rPr lang="fr-FR" sz="1200" dirty="0">
                          <a:latin typeface="+mn-lt"/>
                        </a:rPr>
                        <a:t>(68)</a:t>
                      </a:r>
                    </a:p>
                  </a:txBody>
                  <a:tcPr anchor="ctr"/>
                </a:tc>
                <a:tc>
                  <a:txBody>
                    <a:bodyPr/>
                    <a:lstStyle/>
                    <a:p>
                      <a:r>
                        <a:rPr lang="fr-FR" sz="1200" dirty="0"/>
                        <a:t>Analyses des eaux collectées en laboratoire, saisie</a:t>
                      </a:r>
                      <a:r>
                        <a:rPr lang="fr-FR" sz="1200" baseline="0" dirty="0"/>
                        <a:t> manuel des résultats dans des fichiers de traitements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Récupération automatique des données capteurs TDR, Température sol,</a:t>
                      </a:r>
                      <a:r>
                        <a:rPr lang="fr-FR" sz="1200" baseline="0" dirty="0"/>
                        <a:t> météo sur serveur FTP</a:t>
                      </a:r>
                      <a:endParaRPr lang="fr-FR" sz="1200" dirty="0"/>
                    </a:p>
                  </a:txBody>
                  <a:tcPr anchor="ctr"/>
                </a:tc>
                <a:extLst>
                  <a:ext uri="{0D108BD9-81ED-4DB2-BD59-A6C34878D82A}">
                    <a16:rowId xmlns:a16="http://schemas.microsoft.com/office/drawing/2014/main" val="3369031342"/>
                  </a:ext>
                </a:extLst>
              </a:tr>
              <a:tr h="456743">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Cases </a:t>
                      </a:r>
                      <a:r>
                        <a:rPr lang="fr-FR" sz="1600" dirty="0" err="1"/>
                        <a:t>lysimétriques</a:t>
                      </a:r>
                      <a:r>
                        <a:rPr lang="fr-FR" sz="1600" dirty="0"/>
                        <a:t> </a:t>
                      </a:r>
                    </a:p>
                  </a:txBody>
                  <a:tcPr anchor="ctr"/>
                </a:tc>
                <a:tc>
                  <a:txBody>
                    <a:bodyPr/>
                    <a:lstStyle/>
                    <a:p>
                      <a:pPr algn="ctr"/>
                      <a:r>
                        <a:rPr lang="fr-FR" sz="1200" b="0" i="0" u="none" strike="noStrike" dirty="0" err="1">
                          <a:solidFill>
                            <a:srgbClr val="000000"/>
                          </a:solidFill>
                          <a:effectLst/>
                          <a:latin typeface="+mn-lt"/>
                        </a:rPr>
                        <a:t>Calcosol</a:t>
                      </a:r>
                      <a:endParaRPr lang="fr-FR" sz="1200" dirty="0">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Sol nu</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Continental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u="none" strike="noStrike" dirty="0">
                          <a:solidFill>
                            <a:srgbClr val="000000"/>
                          </a:solidFill>
                          <a:effectLst/>
                          <a:latin typeface="+mn-lt"/>
                        </a:rPr>
                        <a:t>Colmar </a:t>
                      </a:r>
                      <a:r>
                        <a:rPr lang="fr-FR" sz="1200" dirty="0">
                          <a:latin typeface="+mn-lt"/>
                        </a:rPr>
                        <a:t>(68)</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Prélèvements de fond de cases :  </a:t>
                      </a:r>
                      <a:r>
                        <a:rPr lang="fr-FR" sz="1200" dirty="0" err="1"/>
                        <a:t>tipping</a:t>
                      </a:r>
                      <a:r>
                        <a:rPr lang="fr-FR" sz="1200" dirty="0"/>
                        <a:t> </a:t>
                      </a:r>
                      <a:r>
                        <a:rPr lang="fr-FR" sz="1200" dirty="0" err="1"/>
                        <a:t>counters</a:t>
                      </a:r>
                      <a:r>
                        <a:rPr lang="fr-FR" sz="1200" dirty="0"/>
                        <a:t> de 100ml pour les flux et jerrycans de 30L </a:t>
                      </a:r>
                    </a:p>
                  </a:txBody>
                  <a:tcPr anchor="ctr"/>
                </a:tc>
                <a:extLst>
                  <a:ext uri="{0D108BD9-81ED-4DB2-BD59-A6C34878D82A}">
                    <a16:rowId xmlns:a16="http://schemas.microsoft.com/office/drawing/2014/main" val="13646851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Plaques </a:t>
                      </a:r>
                      <a:r>
                        <a:rPr lang="fr-FR" sz="1600" dirty="0" err="1"/>
                        <a:t>lysimétriques</a:t>
                      </a:r>
                      <a:r>
                        <a:rPr lang="fr-FR" sz="1600" dirty="0"/>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u="none" strike="noStrike" dirty="0" err="1">
                          <a:solidFill>
                            <a:srgbClr val="000000"/>
                          </a:solidFill>
                          <a:effectLst/>
                          <a:latin typeface="+mn-lt"/>
                        </a:rPr>
                        <a:t>Luvisol-Redoxisol</a:t>
                      </a:r>
                      <a:endParaRPr lang="fr-FR" sz="1200" b="0" i="0" u="none" strike="noStrike" dirty="0">
                        <a:solidFill>
                          <a:srgbClr val="000000"/>
                        </a:solidFill>
                        <a:effectLst/>
                        <a:latin typeface="+mn-lt"/>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Céréale/couverts</a:t>
                      </a:r>
                    </a:p>
                  </a:txBody>
                  <a:tcPr anchor="ctr"/>
                </a:tc>
                <a:tc>
                  <a:txBody>
                    <a:bodyPr/>
                    <a:lstStyle/>
                    <a:p>
                      <a:pPr algn="ctr"/>
                      <a:r>
                        <a:rPr lang="fr-FR" sz="1200" dirty="0">
                          <a:latin typeface="+mn-lt"/>
                        </a:rPr>
                        <a:t>Océanique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EFELE</a:t>
                      </a:r>
                      <a:br>
                        <a:rPr lang="fr-FR" sz="1200" dirty="0">
                          <a:latin typeface="+mn-lt"/>
                        </a:rPr>
                      </a:br>
                      <a:r>
                        <a:rPr lang="fr-FR" sz="1200" dirty="0">
                          <a:latin typeface="+mn-lt"/>
                        </a:rPr>
                        <a:t>Rennes  (35)</a:t>
                      </a:r>
                    </a:p>
                  </a:txBody>
                  <a:tcPr anchor="ctr"/>
                </a:tc>
                <a:tc>
                  <a:txBody>
                    <a:bodyPr/>
                    <a:lstStyle/>
                    <a:p>
                      <a:r>
                        <a:rPr lang="fr-FR" sz="1200" dirty="0"/>
                        <a:t>Analyses des eaux collectées en laboratoire, saisie</a:t>
                      </a:r>
                      <a:r>
                        <a:rPr lang="fr-FR" sz="1200" baseline="0" dirty="0"/>
                        <a:t> manuel des résultats dans des fichiers de traitements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Récupération automatique des données capteurs TDR, Température sol,</a:t>
                      </a:r>
                      <a:r>
                        <a:rPr lang="fr-FR" sz="1200" baseline="0" dirty="0"/>
                        <a:t> météo sur serveur FTP</a:t>
                      </a:r>
                      <a:endParaRPr lang="fr-FR" sz="1200" dirty="0"/>
                    </a:p>
                  </a:txBody>
                  <a:tcPr anchor="ctr"/>
                </a:tc>
                <a:extLst>
                  <a:ext uri="{0D108BD9-81ED-4DB2-BD59-A6C34878D82A}">
                    <a16:rowId xmlns:a16="http://schemas.microsoft.com/office/drawing/2014/main" val="3884206383"/>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Plaques </a:t>
                      </a:r>
                      <a:r>
                        <a:rPr lang="fr-FR" sz="1600" dirty="0" err="1"/>
                        <a:t>lysimétriques</a:t>
                      </a:r>
                      <a:r>
                        <a:rPr lang="fr-FR" sz="1600" dirty="0"/>
                        <a:t>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0" i="0" u="none" strike="noStrike" dirty="0" err="1">
                          <a:solidFill>
                            <a:srgbClr val="000000"/>
                          </a:solidFill>
                          <a:effectLst/>
                          <a:latin typeface="+mn-lt"/>
                        </a:rPr>
                        <a:t>Nitisol</a:t>
                      </a:r>
                      <a:endParaRPr lang="fr-FR" sz="1200" b="0" i="0" u="none" strike="noStrike" dirty="0">
                        <a:solidFill>
                          <a:srgbClr val="000000"/>
                        </a:solidFill>
                        <a:effectLst/>
                        <a:latin typeface="+mn-lt"/>
                      </a:endParaRPr>
                    </a:p>
                  </a:txBody>
                  <a:tcPr anchor="ctr"/>
                </a:tc>
                <a:tc>
                  <a:txBody>
                    <a:bodyPr/>
                    <a:lstStyle/>
                    <a:p>
                      <a:pPr algn="ctr"/>
                      <a:r>
                        <a:rPr lang="fr-FR" sz="1200" dirty="0">
                          <a:latin typeface="+mn-lt"/>
                        </a:rPr>
                        <a:t>Canne à Sucre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Tropical</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LAMARE</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latin typeface="+mn-lt"/>
                        </a:rPr>
                        <a:t>La Réunion </a:t>
                      </a:r>
                    </a:p>
                  </a:txBody>
                  <a:tcPr anchor="ctr"/>
                </a:tc>
                <a:tc>
                  <a:txBody>
                    <a:bodyPr/>
                    <a:lstStyle/>
                    <a:p>
                      <a:r>
                        <a:rPr lang="fr-FR" sz="1200" dirty="0"/>
                        <a:t>Analyses des eaux collectées en laboratoire, saisie</a:t>
                      </a:r>
                      <a:r>
                        <a:rPr lang="fr-FR" sz="1200" baseline="0" dirty="0"/>
                        <a:t> manuel des résultats dans des fichiers de traitements –</a:t>
                      </a:r>
                    </a:p>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Récupération automatique des données capteurs TDR, Température sol,</a:t>
                      </a:r>
                      <a:r>
                        <a:rPr lang="fr-FR" sz="1200" baseline="0" dirty="0"/>
                        <a:t> météo sur serveur FTP</a:t>
                      </a:r>
                      <a:endParaRPr lang="fr-FR" sz="1200" dirty="0"/>
                    </a:p>
                  </a:txBody>
                  <a:tcPr anchor="ctr"/>
                </a:tc>
                <a:extLst>
                  <a:ext uri="{0D108BD9-81ED-4DB2-BD59-A6C34878D82A}">
                    <a16:rowId xmlns:a16="http://schemas.microsoft.com/office/drawing/2014/main" val="1192005353"/>
                  </a:ext>
                </a:extLst>
              </a:tr>
            </a:tbl>
          </a:graphicData>
        </a:graphic>
      </p:graphicFrame>
      <p:grpSp>
        <p:nvGrpSpPr>
          <p:cNvPr id="16" name="Groupe 15">
            <a:extLst>
              <a:ext uri="{FF2B5EF4-FFF2-40B4-BE49-F238E27FC236}">
                <a16:creationId xmlns:a16="http://schemas.microsoft.com/office/drawing/2014/main" id="{10698C16-B716-78D8-A795-36A2A12E73C7}"/>
              </a:ext>
            </a:extLst>
          </p:cNvPr>
          <p:cNvGrpSpPr/>
          <p:nvPr/>
        </p:nvGrpSpPr>
        <p:grpSpPr>
          <a:xfrm>
            <a:off x="58309" y="6241371"/>
            <a:ext cx="12133691" cy="615227"/>
            <a:chOff x="58309" y="6241371"/>
            <a:chExt cx="12133691" cy="615227"/>
          </a:xfrm>
        </p:grpSpPr>
        <p:sp>
          <p:nvSpPr>
            <p:cNvPr id="17" name="ZoneTexte 16">
              <a:extLst>
                <a:ext uri="{FF2B5EF4-FFF2-40B4-BE49-F238E27FC236}">
                  <a16:creationId xmlns:a16="http://schemas.microsoft.com/office/drawing/2014/main" id="{517D0063-8C0F-25F0-895D-CA3AB0561458}"/>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Sites du SOERE PRO </a:t>
              </a:r>
            </a:p>
          </p:txBody>
        </p:sp>
        <p:pic>
          <p:nvPicPr>
            <p:cNvPr id="18" name="Image 17" descr="Plan France 2030 : appels à projets 2023 - France 2030 ...">
              <a:extLst>
                <a:ext uri="{FF2B5EF4-FFF2-40B4-BE49-F238E27FC236}">
                  <a16:creationId xmlns:a16="http://schemas.microsoft.com/office/drawing/2014/main" id="{AED43155-7CDA-5C67-CFD3-BC07725D212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9" name="Image 18">
              <a:extLst>
                <a:ext uri="{FF2B5EF4-FFF2-40B4-BE49-F238E27FC236}">
                  <a16:creationId xmlns:a16="http://schemas.microsoft.com/office/drawing/2014/main" id="{EE482894-56EC-F536-1D69-54C632EE498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228487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2154436"/>
          </a:xfrm>
          <a:prstGeom prst="rect">
            <a:avLst/>
          </a:prstGeom>
          <a:solidFill>
            <a:schemeClr val="tx2">
              <a:lumMod val="20000"/>
              <a:lumOff val="80000"/>
            </a:schemeClr>
          </a:solidFill>
        </p:spPr>
        <p:txBody>
          <a:bodyPr wrap="square">
            <a:spAutoFit/>
          </a:bodyPr>
          <a:lstStyle/>
          <a:p>
            <a:r>
              <a:rPr lang="fr-FR" sz="2200" b="1" i="1" dirty="0">
                <a:solidFill>
                  <a:srgbClr val="542805"/>
                </a:solidFill>
              </a:rPr>
              <a:t>Limites actuelles du fonctionnement du site :</a:t>
            </a:r>
          </a:p>
          <a:p>
            <a:pPr marL="285750" indent="-285750">
              <a:buFont typeface="Arial" panose="020B0604020202020204" pitchFamily="34" charset="0"/>
              <a:buChar char="•"/>
            </a:pPr>
            <a:r>
              <a:rPr lang="fr-FR" dirty="0">
                <a:solidFill>
                  <a:srgbClr val="542805"/>
                </a:solidFill>
              </a:rPr>
              <a:t>Pas de suivi précis du niveau de remplissage des bidons d’eau (déclenchement des collectes en estimant d’après l’humidité du sol fournis par les TDR)</a:t>
            </a:r>
          </a:p>
          <a:p>
            <a:pPr marL="285750" indent="-285750">
              <a:buFont typeface="Arial" panose="020B0604020202020204" pitchFamily="34" charset="0"/>
              <a:buChar char="•"/>
            </a:pPr>
            <a:r>
              <a:rPr lang="fr-FR" dirty="0">
                <a:solidFill>
                  <a:srgbClr val="542805"/>
                </a:solidFill>
              </a:rPr>
              <a:t>Pour certains des sites - éloignement géographique par rapport au laboratoire/bureau (50 min – 1h30)</a:t>
            </a:r>
          </a:p>
          <a:p>
            <a:pPr marL="285750" indent="-285750">
              <a:buFont typeface="Arial" panose="020B0604020202020204" pitchFamily="34" charset="0"/>
              <a:buChar char="•"/>
            </a:pPr>
            <a:r>
              <a:rPr lang="fr-FR" dirty="0">
                <a:solidFill>
                  <a:srgbClr val="542805"/>
                </a:solidFill>
              </a:rPr>
              <a:t>Plaques </a:t>
            </a:r>
            <a:r>
              <a:rPr lang="fr-FR" dirty="0" err="1">
                <a:solidFill>
                  <a:srgbClr val="542805"/>
                </a:solidFill>
              </a:rPr>
              <a:t>lysimétriques</a:t>
            </a:r>
            <a:r>
              <a:rPr lang="fr-FR" dirty="0">
                <a:solidFill>
                  <a:srgbClr val="542805"/>
                </a:solidFill>
              </a:rPr>
              <a:t> et bidons de collecte difficilement accessible en cas de problème (nécessite d’excaver le sol qui peut impacter le suivi du site)</a:t>
            </a:r>
          </a:p>
          <a:p>
            <a:endParaRPr lang="fr-FR" sz="2200" b="1" i="1" dirty="0">
              <a:solidFill>
                <a:srgbClr val="542805"/>
              </a:solidFill>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990050"/>
            <a:ext cx="10981144" cy="2000548"/>
          </a:xfrm>
          <a:prstGeom prst="rect">
            <a:avLst/>
          </a:prstGeom>
          <a:solidFill>
            <a:schemeClr val="tx2">
              <a:lumMod val="20000"/>
              <a:lumOff val="80000"/>
            </a:schemeClr>
          </a:solidFill>
        </p:spPr>
        <p:txBody>
          <a:bodyPr wrap="square">
            <a:spAutoFit/>
          </a:bodyPr>
          <a:lstStyle/>
          <a:p>
            <a:r>
              <a:rPr lang="fr-FR" sz="2200" b="1" i="1" dirty="0">
                <a:solidFill>
                  <a:srgbClr val="542805"/>
                </a:solidFill>
              </a:rPr>
              <a:t>Attentes vis-à-vis du réseau </a:t>
            </a:r>
            <a:r>
              <a:rPr lang="fr-FR" sz="2200" b="1" i="1" dirty="0" err="1">
                <a:solidFill>
                  <a:srgbClr val="542805"/>
                </a:solidFill>
              </a:rPr>
              <a:t>lysimétrique</a:t>
            </a:r>
            <a:r>
              <a:rPr lang="fr-FR" sz="2200" b="1" i="1" dirty="0">
                <a:solidFill>
                  <a:srgbClr val="542805"/>
                </a:solidFill>
              </a:rPr>
              <a:t> :</a:t>
            </a:r>
          </a:p>
          <a:p>
            <a:pPr marL="285750" indent="-285750">
              <a:buFont typeface="Arial" panose="020B0604020202020204" pitchFamily="34" charset="0"/>
              <a:buChar char="•"/>
            </a:pPr>
            <a:r>
              <a:rPr lang="fr-FR" dirty="0">
                <a:solidFill>
                  <a:srgbClr val="542805"/>
                </a:solidFill>
              </a:rPr>
              <a:t>Partage des expériences/savoirs faires</a:t>
            </a:r>
          </a:p>
          <a:p>
            <a:pPr marL="285750" indent="-285750">
              <a:buFont typeface="Arial" panose="020B0604020202020204" pitchFamily="34" charset="0"/>
              <a:buChar char="•"/>
            </a:pPr>
            <a:r>
              <a:rPr lang="fr-FR" dirty="0">
                <a:solidFill>
                  <a:srgbClr val="542805"/>
                </a:solidFill>
              </a:rPr>
              <a:t>Appui en métrologie</a:t>
            </a:r>
          </a:p>
          <a:p>
            <a:endParaRPr lang="fr-FR" sz="2200" b="1" i="1" dirty="0">
              <a:solidFill>
                <a:srgbClr val="542805"/>
              </a:solidFill>
            </a:endParaRPr>
          </a:p>
          <a:p>
            <a:endParaRPr lang="fr-FR" sz="2200" b="1" i="1" dirty="0">
              <a:solidFill>
                <a:srgbClr val="542805"/>
              </a:solidFill>
            </a:endParaRPr>
          </a:p>
          <a:p>
            <a:endParaRPr lang="fr-FR" sz="2200" b="1" i="1" dirty="0">
              <a:solidFill>
                <a:srgbClr val="542805"/>
              </a:solidFill>
            </a:endParaRP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Sites du SOERE PRO </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2395953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9" y="1375943"/>
            <a:ext cx="11727339" cy="1902509"/>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Contexte (historique) : Sites et sols dégradés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Volonté de développer des outils communs pour favoriser l’interdisciplinarité et le </a:t>
            </a:r>
            <a:r>
              <a:rPr kumimoji="0" lang="fr-FR" sz="2200" b="0" i="0" u="none" strike="noStrike" kern="1200" cap="none" spc="0" normalizeH="0" baseline="0" noProof="0" dirty="0" err="1">
                <a:ln>
                  <a:noFill/>
                </a:ln>
                <a:solidFill>
                  <a:srgbClr val="542805"/>
                </a:solidFill>
                <a:effectLst/>
                <a:uLnTx/>
                <a:uFillTx/>
                <a:latin typeface="Calibri" panose="020F0502020204030204"/>
                <a:ea typeface="+mn-ea"/>
                <a:cs typeface="+mn-cs"/>
              </a:rPr>
              <a:t>multipartenariat</a:t>
            </a:r>
            <a:endPar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Besoin d’une passerelle entre les travaux conduits au laboratoire et ceux réalisés sur 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-&gt;  échelle pilote / démonstration de procédés innovants / observation</a:t>
            </a: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p>
          <a:p>
            <a:pPr marL="0" marR="0" lvl="0" indent="0" algn="l" defTabSz="914400" rtl="0" eaLnBrk="1" fontAlgn="auto" latinLnBrk="0" hangingPunct="1">
              <a:lnSpc>
                <a:spcPts val="1660"/>
              </a:lnSpc>
              <a:spcBef>
                <a:spcPts val="0"/>
              </a:spcBef>
              <a:spcAft>
                <a:spcPts val="0"/>
              </a:spcAft>
              <a:buClrTx/>
              <a:buSzTx/>
              <a:buFontTx/>
              <a:buNone/>
              <a:tabLst/>
              <a:defRPr/>
            </a:pPr>
            <a:endParaRPr kumimoji="0" lang="fr-FR" sz="2200" b="1" i="0" u="none" strike="noStrike" kern="1200" cap="none" spc="0" normalizeH="0" baseline="0" noProof="0" dirty="0">
              <a:ln>
                <a:noFill/>
              </a:ln>
              <a:solidFill>
                <a:srgbClr val="77933C"/>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5F1DAE2-8502-43A4-9B11-5F2911A256FF}"/>
              </a:ext>
            </a:extLst>
          </p:cNvPr>
          <p:cNvSpPr txBox="1"/>
          <p:nvPr/>
        </p:nvSpPr>
        <p:spPr>
          <a:xfrm>
            <a:off x="230198" y="3730828"/>
            <a:ext cx="11727339" cy="2123658"/>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Objectifs scientifiques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Développer les connaissances scientifiques sur les sites et sols dégradés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Développer l’ingénierie des sols et des écosystèmes très anthropisés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Observer à long terme les écosystèmes très anthropisés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Diffuser les connaissances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Transférer les connaissances vers l’activité socio-économique</a:t>
            </a: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Station expérimentale GISFI</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0" name="Picture 7" descr="logo_gisfi">
            <a:extLst>
              <a:ext uri="{FF2B5EF4-FFF2-40B4-BE49-F238E27FC236}">
                <a16:creationId xmlns:a16="http://schemas.microsoft.com/office/drawing/2014/main" id="{568D0DD2-A8D4-2BCA-9D66-5DFBCEBC7089}"/>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42269" y="6345360"/>
            <a:ext cx="1609629" cy="46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819315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ctr"/>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58309" y="405019"/>
            <a:ext cx="3711032" cy="499156"/>
          </a:xfrm>
          <a:prstGeom prst="rect">
            <a:avLst/>
          </a:prstGeom>
          <a:noFill/>
          <a:ln>
            <a:noFill/>
          </a:ln>
        </p:spPr>
        <p:txBody>
          <a:bodyPr anchor="b">
            <a:noAutofit/>
          </a:bodyPr>
          <a:lstStyle/>
          <a:p>
            <a:pPr>
              <a:lnSpc>
                <a:spcPct val="90000"/>
              </a:lnSpc>
            </a:pPr>
            <a:r>
              <a:rPr lang="fr-FR" sz="3200" b="1" spc="-1" dirty="0"/>
              <a:t>Cadre Technologique</a:t>
            </a:r>
          </a:p>
        </p:txBody>
      </p:sp>
      <p:sp>
        <p:nvSpPr>
          <p:cNvPr id="6" name="ZoneTexte 5">
            <a:extLst>
              <a:ext uri="{FF2B5EF4-FFF2-40B4-BE49-F238E27FC236}">
                <a16:creationId xmlns:a16="http://schemas.microsoft.com/office/drawing/2014/main" id="{84CEDFC5-6183-4376-AECD-FB8E74E4E4F3}"/>
              </a:ext>
            </a:extLst>
          </p:cNvPr>
          <p:cNvSpPr txBox="1"/>
          <p:nvPr/>
        </p:nvSpPr>
        <p:spPr>
          <a:xfrm>
            <a:off x="248665" y="2870475"/>
            <a:ext cx="10585373" cy="509883"/>
          </a:xfrm>
          <a:prstGeom prst="rect">
            <a:avLst/>
          </a:prstGeom>
          <a:noFill/>
        </p:spPr>
        <p:txBody>
          <a:bodyPr wrap="square">
            <a:spAutoFit/>
          </a:bodyPr>
          <a:lstStyle/>
          <a:p>
            <a:pPr>
              <a:lnSpc>
                <a:spcPts val="1360"/>
              </a:lnSpc>
            </a:pPr>
            <a:endParaRPr lang="fr-FR" sz="1600" b="1" i="1" dirty="0">
              <a:solidFill>
                <a:srgbClr val="542805"/>
              </a:solidFill>
            </a:endParaRPr>
          </a:p>
          <a:p>
            <a:pPr>
              <a:lnSpc>
                <a:spcPts val="1660"/>
              </a:lnSpc>
            </a:pPr>
            <a:r>
              <a:rPr lang="fr-FR" sz="2000" b="1" i="1" dirty="0">
                <a:solidFill>
                  <a:srgbClr val="542805"/>
                </a:solidFill>
              </a:rPr>
              <a:t>Description des lysimètres :</a:t>
            </a:r>
            <a:endParaRPr lang="fr-FR" sz="2000" b="1" dirty="0">
              <a:solidFill>
                <a:srgbClr val="77933C"/>
              </a:solidFill>
            </a:endParaRP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467680" y="3390445"/>
          <a:ext cx="11371738" cy="3210560"/>
        </p:xfrm>
        <a:graphic>
          <a:graphicData uri="http://schemas.openxmlformats.org/drawingml/2006/table">
            <a:tbl>
              <a:tblPr firstRow="1" bandRow="1">
                <a:tableStyleId>{5C22544A-7EE6-4342-B048-85BDC9FD1C3A}</a:tableStyleId>
              </a:tblPr>
              <a:tblGrid>
                <a:gridCol w="1905454">
                  <a:extLst>
                    <a:ext uri="{9D8B030D-6E8A-4147-A177-3AD203B41FA5}">
                      <a16:colId xmlns:a16="http://schemas.microsoft.com/office/drawing/2014/main" val="3927319282"/>
                    </a:ext>
                  </a:extLst>
                </a:gridCol>
                <a:gridCol w="625842">
                  <a:extLst>
                    <a:ext uri="{9D8B030D-6E8A-4147-A177-3AD203B41FA5}">
                      <a16:colId xmlns:a16="http://schemas.microsoft.com/office/drawing/2014/main" val="540010510"/>
                    </a:ext>
                  </a:extLst>
                </a:gridCol>
                <a:gridCol w="1675334">
                  <a:extLst>
                    <a:ext uri="{9D8B030D-6E8A-4147-A177-3AD203B41FA5}">
                      <a16:colId xmlns:a16="http://schemas.microsoft.com/office/drawing/2014/main" val="3359178806"/>
                    </a:ext>
                  </a:extLst>
                </a:gridCol>
                <a:gridCol w="1425952">
                  <a:extLst>
                    <a:ext uri="{9D8B030D-6E8A-4147-A177-3AD203B41FA5}">
                      <a16:colId xmlns:a16="http://schemas.microsoft.com/office/drawing/2014/main" val="3632914618"/>
                    </a:ext>
                  </a:extLst>
                </a:gridCol>
                <a:gridCol w="3145795">
                  <a:extLst>
                    <a:ext uri="{9D8B030D-6E8A-4147-A177-3AD203B41FA5}">
                      <a16:colId xmlns:a16="http://schemas.microsoft.com/office/drawing/2014/main" val="1932670326"/>
                    </a:ext>
                  </a:extLst>
                </a:gridCol>
                <a:gridCol w="2593361">
                  <a:extLst>
                    <a:ext uri="{9D8B030D-6E8A-4147-A177-3AD203B41FA5}">
                      <a16:colId xmlns:a16="http://schemas.microsoft.com/office/drawing/2014/main" val="1585950315"/>
                    </a:ext>
                  </a:extLst>
                </a:gridCol>
              </a:tblGrid>
              <a:tr h="0">
                <a:tc>
                  <a:txBody>
                    <a:bodyPr/>
                    <a:lstStyle/>
                    <a:p>
                      <a:r>
                        <a:rPr lang="fr-FR" sz="1600" dirty="0"/>
                        <a:t>Type de lysimètres</a:t>
                      </a:r>
                    </a:p>
                  </a:txBody>
                  <a:tcPr/>
                </a:tc>
                <a:tc>
                  <a:txBody>
                    <a:bodyPr/>
                    <a:lstStyle/>
                    <a:p>
                      <a:r>
                        <a:rPr lang="fr-FR" sz="1600" dirty="0"/>
                        <a:t>Nbre</a:t>
                      </a:r>
                    </a:p>
                  </a:txBody>
                  <a:tcPr/>
                </a:tc>
                <a:tc>
                  <a:txBody>
                    <a:bodyPr/>
                    <a:lstStyle/>
                    <a:p>
                      <a:r>
                        <a:rPr lang="fr-FR" sz="1600" dirty="0"/>
                        <a:t>Dimension</a:t>
                      </a:r>
                    </a:p>
                  </a:txBody>
                  <a:tcPr/>
                </a:tc>
                <a:tc>
                  <a:txBody>
                    <a:bodyPr/>
                    <a:lstStyle/>
                    <a:p>
                      <a:r>
                        <a:rPr lang="fr-FR" sz="1600" dirty="0"/>
                        <a:t>Remplissage</a:t>
                      </a:r>
                    </a:p>
                  </a:txBody>
                  <a:tcPr/>
                </a:tc>
                <a:tc>
                  <a:txBody>
                    <a:bodyPr/>
                    <a:lstStyle/>
                    <a:p>
                      <a:r>
                        <a:rPr lang="fr-FR" sz="1600" dirty="0"/>
                        <a:t>Sondes/équipements</a:t>
                      </a:r>
                    </a:p>
                  </a:txBody>
                  <a:tcPr/>
                </a:tc>
                <a:tc>
                  <a:txBody>
                    <a:bodyPr/>
                    <a:lstStyle/>
                    <a:p>
                      <a:r>
                        <a:rPr lang="fr-FR" sz="1600" dirty="0"/>
                        <a:t>Type de collecte des eaux</a:t>
                      </a:r>
                    </a:p>
                  </a:txBody>
                  <a:tcPr/>
                </a:tc>
                <a:extLst>
                  <a:ext uri="{0D108BD9-81ED-4DB2-BD59-A6C34878D82A}">
                    <a16:rowId xmlns:a16="http://schemas.microsoft.com/office/drawing/2014/main" val="730747472"/>
                  </a:ext>
                </a:extLst>
              </a:tr>
              <a:tr h="370840">
                <a:tc>
                  <a:txBody>
                    <a:bodyPr/>
                    <a:lstStyle/>
                    <a:p>
                      <a:pPr algn="ctr"/>
                      <a:r>
                        <a:rPr lang="fr-FR" sz="1600" dirty="0"/>
                        <a:t>Plaques </a:t>
                      </a:r>
                      <a:r>
                        <a:rPr lang="fr-FR" sz="1600" dirty="0" err="1"/>
                        <a:t>lysimétriques</a:t>
                      </a:r>
                      <a:r>
                        <a:rPr lang="fr-FR" sz="1600" dirty="0"/>
                        <a:t> </a:t>
                      </a:r>
                    </a:p>
                    <a:p>
                      <a:pPr algn="ctr"/>
                      <a:r>
                        <a:rPr lang="fr-FR" sz="1600" dirty="0"/>
                        <a:t>45 cm de profondeur</a:t>
                      </a:r>
                    </a:p>
                  </a:txBody>
                  <a:tcPr anchor="ctr"/>
                </a:tc>
                <a:tc>
                  <a:txBody>
                    <a:bodyPr/>
                    <a:lstStyle/>
                    <a:p>
                      <a:pPr algn="ctr"/>
                      <a:r>
                        <a:rPr lang="fr-FR" sz="1600" dirty="0"/>
                        <a:t>10</a:t>
                      </a:r>
                    </a:p>
                  </a:txBody>
                  <a:tcPr anchor="ctr"/>
                </a:tc>
                <a:tc>
                  <a:txBody>
                    <a:bodyPr/>
                    <a:lstStyle/>
                    <a:p>
                      <a:r>
                        <a:rPr lang="fr-FR" sz="1600" dirty="0"/>
                        <a:t>25 * 25 cm</a:t>
                      </a:r>
                    </a:p>
                  </a:txBody>
                  <a:tcPr anchor="ctr"/>
                </a:tc>
                <a:tc>
                  <a:txBody>
                    <a:bodyPr/>
                    <a:lstStyle/>
                    <a:p>
                      <a:r>
                        <a:rPr lang="fr-FR" sz="1600" dirty="0"/>
                        <a:t>Mèche fibre</a:t>
                      </a:r>
                      <a:r>
                        <a:rPr lang="fr-FR" sz="1600" baseline="0" dirty="0"/>
                        <a:t> de verre</a:t>
                      </a:r>
                      <a:endParaRPr lang="fr-FR" sz="1600" dirty="0"/>
                    </a:p>
                  </a:txBody>
                  <a:tcPr anchor="ctr"/>
                </a:tc>
                <a:tc>
                  <a:txBody>
                    <a:bodyPr/>
                    <a:lstStyle/>
                    <a:p>
                      <a:r>
                        <a:rPr lang="fr-FR" sz="1600" dirty="0"/>
                        <a:t>TDR,</a:t>
                      </a:r>
                      <a:r>
                        <a:rPr lang="fr-FR" sz="1600" baseline="0" dirty="0"/>
                        <a:t> sondes températures (parcelle TEM uniquement)</a:t>
                      </a:r>
                      <a:endParaRPr lang="fr-FR" sz="1600" dirty="0"/>
                    </a:p>
                  </a:txBody>
                  <a:tcPr anchor="ctr"/>
                </a:tc>
                <a:tc>
                  <a:txBody>
                    <a:bodyPr/>
                    <a:lstStyle/>
                    <a:p>
                      <a:r>
                        <a:rPr lang="fr-FR" sz="1400" dirty="0"/>
                        <a:t>Accumulation des eaux de percolation dans bidons</a:t>
                      </a:r>
                      <a:r>
                        <a:rPr lang="fr-FR" sz="1400" baseline="0" dirty="0"/>
                        <a:t> en verre de 10 L, collecte régulière en hiver par pompe péristaltique</a:t>
                      </a:r>
                      <a:endParaRPr lang="fr-FR" sz="1400" dirty="0"/>
                    </a:p>
                  </a:txBody>
                  <a:tcPr anchor="ctr"/>
                </a:tc>
                <a:extLst>
                  <a:ext uri="{0D108BD9-81ED-4DB2-BD59-A6C34878D82A}">
                    <a16:rowId xmlns:a16="http://schemas.microsoft.com/office/drawing/2014/main" val="126362832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Plaques </a:t>
                      </a:r>
                      <a:r>
                        <a:rPr lang="fr-FR" sz="1600" dirty="0" err="1"/>
                        <a:t>lysimétriques</a:t>
                      </a:r>
                      <a:r>
                        <a:rPr lang="fr-FR" sz="1600" dirty="0"/>
                        <a:t>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100 cm de profondeur</a:t>
                      </a:r>
                    </a:p>
                  </a:txBody>
                  <a:tcPr anchor="ctr"/>
                </a:tc>
                <a:tc>
                  <a:txBody>
                    <a:bodyPr/>
                    <a:lstStyle/>
                    <a:p>
                      <a:pPr algn="ctr"/>
                      <a:r>
                        <a:rPr lang="fr-FR" sz="1600" dirty="0"/>
                        <a:t>10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50 * 25 cm</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Mèche fibre</a:t>
                      </a:r>
                      <a:r>
                        <a:rPr lang="fr-FR" sz="1600" baseline="0" dirty="0"/>
                        <a:t> de verre</a:t>
                      </a:r>
                      <a:endParaRPr lang="fr-FR" sz="16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t>TDR,</a:t>
                      </a:r>
                      <a:r>
                        <a:rPr lang="fr-FR" sz="1600" baseline="0" dirty="0"/>
                        <a:t> sondes températures (parcelle TEM uniquement)</a:t>
                      </a:r>
                      <a:endParaRPr lang="fr-FR" sz="1600" dirty="0"/>
                    </a:p>
                  </a:txBody>
                  <a:tcPr anchor="ctr"/>
                </a:tc>
                <a:tc>
                  <a:txBody>
                    <a:bodyPr/>
                    <a:lstStyle/>
                    <a:p>
                      <a:r>
                        <a:rPr lang="fr-FR" sz="1400" dirty="0"/>
                        <a:t>Accumulation des eaux de percolation dans bidons</a:t>
                      </a:r>
                      <a:r>
                        <a:rPr lang="fr-FR" sz="1400" baseline="0" dirty="0"/>
                        <a:t> en verre de 10 L, collecte régulière en hiver par pompe péristaltique</a:t>
                      </a:r>
                      <a:endParaRPr lang="fr-FR" sz="1400" dirty="0"/>
                    </a:p>
                  </a:txBody>
                  <a:tcPr anchor="ctr"/>
                </a:tc>
                <a:extLst>
                  <a:ext uri="{0D108BD9-81ED-4DB2-BD59-A6C34878D82A}">
                    <a16:rowId xmlns:a16="http://schemas.microsoft.com/office/drawing/2014/main" val="3369031342"/>
                  </a:ext>
                </a:extLst>
              </a:tr>
              <a:tr h="370840">
                <a:tc>
                  <a:txBody>
                    <a:bodyPr/>
                    <a:lstStyle/>
                    <a:p>
                      <a:pPr algn="ctr"/>
                      <a:endParaRPr lang="fr-FR" sz="1600" dirty="0"/>
                    </a:p>
                  </a:txBody>
                  <a:tcPr anchor="ctr"/>
                </a:tc>
                <a:tc>
                  <a:txBody>
                    <a:bodyPr/>
                    <a:lstStyle/>
                    <a:p>
                      <a:pPr algn="ctr"/>
                      <a:endParaRPr lang="fr-FR" sz="1600" dirty="0"/>
                    </a:p>
                  </a:txBody>
                  <a:tcPr anchor="ctr"/>
                </a:tc>
                <a:tc>
                  <a:txBody>
                    <a:bodyPr/>
                    <a:lstStyle/>
                    <a:p>
                      <a:endParaRPr lang="fr-FR" sz="1200" dirty="0"/>
                    </a:p>
                  </a:txBody>
                  <a:tcPr anchor="ctr"/>
                </a:tc>
                <a:tc>
                  <a:txBody>
                    <a:bodyPr/>
                    <a:lstStyle/>
                    <a:p>
                      <a:endParaRPr lang="fr-FR" sz="1200" dirty="0"/>
                    </a:p>
                  </a:txBody>
                  <a:tcPr anchor="ctr"/>
                </a:tc>
                <a:tc>
                  <a:txBody>
                    <a:bodyPr/>
                    <a:lstStyle/>
                    <a:p>
                      <a:endParaRPr lang="fr-FR" sz="1200" dirty="0"/>
                    </a:p>
                  </a:txBody>
                  <a:tcPr anchor="ctr"/>
                </a:tc>
                <a:tc>
                  <a:txBody>
                    <a:bodyPr/>
                    <a:lstStyle/>
                    <a:p>
                      <a:endParaRPr lang="fr-FR" sz="1200" dirty="0"/>
                    </a:p>
                  </a:txBody>
                  <a:tcPr anchor="ctr"/>
                </a:tc>
                <a:extLst>
                  <a:ext uri="{0D108BD9-81ED-4DB2-BD59-A6C34878D82A}">
                    <a16:rowId xmlns:a16="http://schemas.microsoft.com/office/drawing/2014/main" val="3884206383"/>
                  </a:ext>
                </a:extLst>
              </a:tr>
              <a:tr h="370840">
                <a:tc>
                  <a:txBody>
                    <a:bodyPr/>
                    <a:lstStyle/>
                    <a:p>
                      <a:pPr algn="ctr"/>
                      <a:endParaRPr lang="fr-FR" sz="1600" dirty="0"/>
                    </a:p>
                  </a:txBody>
                  <a:tcPr anchor="ctr"/>
                </a:tc>
                <a:tc>
                  <a:txBody>
                    <a:bodyPr/>
                    <a:lstStyle/>
                    <a:p>
                      <a:pPr algn="ctr"/>
                      <a:endParaRPr lang="fr-FR" sz="1600" dirty="0"/>
                    </a:p>
                  </a:txBody>
                  <a:tcPr anchor="ctr"/>
                </a:tc>
                <a:tc>
                  <a:txBody>
                    <a:bodyPr/>
                    <a:lstStyle/>
                    <a:p>
                      <a:endParaRPr lang="fr-FR" sz="1200" dirty="0"/>
                    </a:p>
                  </a:txBody>
                  <a:tcPr anchor="ctr"/>
                </a:tc>
                <a:tc>
                  <a:txBody>
                    <a:bodyPr/>
                    <a:lstStyle/>
                    <a:p>
                      <a:endParaRPr lang="fr-FR" sz="1200" dirty="0"/>
                    </a:p>
                  </a:txBody>
                  <a:tcPr anchor="ctr"/>
                </a:tc>
                <a:tc>
                  <a:txBody>
                    <a:bodyPr/>
                    <a:lstStyle/>
                    <a:p>
                      <a:endParaRPr lang="fr-FR" sz="1200" dirty="0"/>
                    </a:p>
                  </a:txBody>
                  <a:tcPr anchor="ctr"/>
                </a:tc>
                <a:tc>
                  <a:txBody>
                    <a:bodyPr/>
                    <a:lstStyle/>
                    <a:p>
                      <a:endParaRPr lang="fr-FR" sz="1200" dirty="0"/>
                    </a:p>
                  </a:txBody>
                  <a:tcPr anchor="ctr"/>
                </a:tc>
                <a:extLst>
                  <a:ext uri="{0D108BD9-81ED-4DB2-BD59-A6C34878D82A}">
                    <a16:rowId xmlns:a16="http://schemas.microsoft.com/office/drawing/2014/main" val="1192005353"/>
                  </a:ext>
                </a:extLst>
              </a:tr>
            </a:tbl>
          </a:graphicData>
        </a:graphic>
      </p:graphicFrame>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QualiAgro</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
        <p:nvSpPr>
          <p:cNvPr id="19" name="ZoneTexte 18">
            <a:extLst>
              <a:ext uri="{FF2B5EF4-FFF2-40B4-BE49-F238E27FC236}">
                <a16:creationId xmlns:a16="http://schemas.microsoft.com/office/drawing/2014/main" id="{DCB5CA9C-50AB-42F2-8E00-BB7A54965D52}"/>
              </a:ext>
            </a:extLst>
          </p:cNvPr>
          <p:cNvSpPr txBox="1"/>
          <p:nvPr/>
        </p:nvSpPr>
        <p:spPr>
          <a:xfrm>
            <a:off x="4142629" y="518937"/>
            <a:ext cx="7339054" cy="2585323"/>
          </a:xfrm>
          <a:prstGeom prst="rect">
            <a:avLst/>
          </a:prstGeom>
          <a:noFill/>
          <a:ln>
            <a:solidFill>
              <a:schemeClr val="tx1"/>
            </a:solidFill>
          </a:ln>
        </p:spPr>
        <p:txBody>
          <a:bodyPr wrap="square" rtlCol="0">
            <a:spAutoFit/>
          </a:bodyPr>
          <a:lstStyle/>
          <a:p>
            <a:pPr algn="ctr"/>
            <a:r>
              <a:rPr lang="fr-FR" dirty="0"/>
              <a:t>Photo(s)</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11" name="Image 10" descr="D:\INRA\Reseaux-essais\SOERE_PRO\SOERE_Feucherolles\Instrumentation\F_Fosse_intrumentationParcelle.PNG"/>
          <p:cNvPicPr>
            <a:picLocks noChangeAspect="1"/>
          </p:cNvPicPr>
          <p:nvPr/>
        </p:nvPicPr>
        <p:blipFill rotWithShape="1">
          <a:blip r:embed="rId4">
            <a:extLst>
              <a:ext uri="{28A0092B-C50C-407E-A947-70E740481C1C}">
                <a14:useLocalDpi xmlns:a14="http://schemas.microsoft.com/office/drawing/2010/main" val="0"/>
              </a:ext>
            </a:extLst>
          </a:blip>
          <a:srcRect l="16143" t="50051" b="6289"/>
          <a:stretch/>
        </p:blipFill>
        <p:spPr bwMode="auto">
          <a:xfrm>
            <a:off x="4422799" y="544376"/>
            <a:ext cx="7216216" cy="2564928"/>
          </a:xfrm>
          <a:prstGeom prst="rect">
            <a:avLst/>
          </a:prstGeom>
          <a:noFill/>
          <a:ln>
            <a:noFill/>
          </a:ln>
          <a:extLst>
            <a:ext uri="{53640926-AAD7-44D8-BBD7-CCE9431645EC}">
              <a14:shadowObscured xmlns:a14="http://schemas.microsoft.com/office/drawing/2010/main"/>
            </a:ext>
          </a:extLst>
        </p:spPr>
      </p:pic>
      <p:grpSp>
        <p:nvGrpSpPr>
          <p:cNvPr id="13" name="Groupe 12"/>
          <p:cNvGrpSpPr/>
          <p:nvPr/>
        </p:nvGrpSpPr>
        <p:grpSpPr>
          <a:xfrm>
            <a:off x="467680" y="929894"/>
            <a:ext cx="2039549" cy="1529662"/>
            <a:chOff x="68475" y="3927033"/>
            <a:chExt cx="2039549" cy="1529662"/>
          </a:xfrm>
        </p:grpSpPr>
        <p:pic>
          <p:nvPicPr>
            <p:cNvPr id="14"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475" y="3927033"/>
              <a:ext cx="2039549" cy="1529662"/>
            </a:xfrm>
            <a:prstGeom prst="rect">
              <a:avLst/>
            </a:prstGeom>
            <a:noFill/>
            <a:ln w="9525">
              <a:noFill/>
              <a:miter lim="800000"/>
              <a:headEnd/>
              <a:tailEnd/>
            </a:ln>
            <a:effectLst/>
          </p:spPr>
        </p:pic>
        <p:sp>
          <p:nvSpPr>
            <p:cNvPr id="15" name="ZoneTexte 14"/>
            <p:cNvSpPr txBox="1"/>
            <p:nvPr/>
          </p:nvSpPr>
          <p:spPr>
            <a:xfrm>
              <a:off x="281562" y="4886429"/>
              <a:ext cx="1736373" cy="307777"/>
            </a:xfrm>
            <a:prstGeom prst="rect">
              <a:avLst/>
            </a:prstGeom>
            <a:noFill/>
          </p:spPr>
          <p:txBody>
            <a:bodyPr wrap="none" rtlCol="0">
              <a:spAutoFit/>
            </a:bodyPr>
            <a:lstStyle/>
            <a:p>
              <a:r>
                <a:rPr lang="fr-FR" sz="1400" b="1" dirty="0">
                  <a:solidFill>
                    <a:schemeClr val="bg1">
                      <a:lumMod val="95000"/>
                    </a:schemeClr>
                  </a:solidFill>
                  <a:latin typeface="Raleway Light" panose="020B0403030101060003" pitchFamily="34" charset="0"/>
                </a:rPr>
                <a:t>Lysimètre à mèche</a:t>
              </a:r>
            </a:p>
          </p:txBody>
        </p:sp>
      </p:grpSp>
      <p:grpSp>
        <p:nvGrpSpPr>
          <p:cNvPr id="16" name="Groupe 15"/>
          <p:cNvGrpSpPr/>
          <p:nvPr/>
        </p:nvGrpSpPr>
        <p:grpSpPr>
          <a:xfrm>
            <a:off x="3241349" y="1885510"/>
            <a:ext cx="2082731" cy="1389107"/>
            <a:chOff x="2289475" y="3700809"/>
            <a:chExt cx="2082731" cy="1389107"/>
          </a:xfrm>
        </p:grpSpPr>
        <p:pic>
          <p:nvPicPr>
            <p:cNvPr id="17"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8936" y="3722622"/>
              <a:ext cx="1823057" cy="1367294"/>
            </a:xfrm>
            <a:prstGeom prst="rect">
              <a:avLst/>
            </a:prstGeom>
            <a:noFill/>
            <a:ln w="9525">
              <a:noFill/>
              <a:miter lim="800000"/>
              <a:headEnd/>
              <a:tailEnd/>
            </a:ln>
            <a:effectLst/>
          </p:spPr>
        </p:pic>
        <p:sp>
          <p:nvSpPr>
            <p:cNvPr id="18" name="ZoneTexte 17"/>
            <p:cNvSpPr txBox="1"/>
            <p:nvPr/>
          </p:nvSpPr>
          <p:spPr>
            <a:xfrm>
              <a:off x="2289475" y="3700809"/>
              <a:ext cx="2082731" cy="523220"/>
            </a:xfrm>
            <a:prstGeom prst="rect">
              <a:avLst/>
            </a:prstGeom>
            <a:noFill/>
          </p:spPr>
          <p:txBody>
            <a:bodyPr wrap="square" rtlCol="0">
              <a:spAutoFit/>
            </a:bodyPr>
            <a:lstStyle/>
            <a:p>
              <a:pPr algn="ctr"/>
              <a:r>
                <a:rPr lang="fr-FR" sz="1400" b="1" dirty="0">
                  <a:solidFill>
                    <a:schemeClr val="bg1">
                      <a:lumMod val="95000"/>
                    </a:schemeClr>
                  </a:solidFill>
                  <a:latin typeface="Raleway Light" panose="020B0403030101060003" pitchFamily="34" charset="0"/>
                </a:rPr>
                <a:t>Bidons de collecte </a:t>
              </a:r>
            </a:p>
            <a:p>
              <a:pPr algn="ctr"/>
              <a:r>
                <a:rPr lang="fr-FR" sz="1400" b="1" dirty="0">
                  <a:solidFill>
                    <a:schemeClr val="bg1">
                      <a:lumMod val="95000"/>
                    </a:schemeClr>
                  </a:solidFill>
                  <a:latin typeface="Raleway Light" panose="020B0403030101060003" pitchFamily="34" charset="0"/>
                </a:rPr>
                <a:t>en verre</a:t>
              </a:r>
            </a:p>
          </p:txBody>
        </p:sp>
      </p:grpSp>
      <p:cxnSp>
        <p:nvCxnSpPr>
          <p:cNvPr id="26" name="Connecteur droit avec flèche 25"/>
          <p:cNvCxnSpPr/>
          <p:nvPr/>
        </p:nvCxnSpPr>
        <p:spPr>
          <a:xfrm flipH="1" flipV="1">
            <a:off x="2280207" y="1267079"/>
            <a:ext cx="4285185" cy="77537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necteur droit avec flèche 26"/>
          <p:cNvCxnSpPr/>
          <p:nvPr/>
        </p:nvCxnSpPr>
        <p:spPr>
          <a:xfrm flipH="1">
            <a:off x="4719809" y="2536397"/>
            <a:ext cx="2629805" cy="9954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5880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271570" cy="1815882"/>
          </a:xfrm>
          <a:prstGeom prst="rect">
            <a:avLst/>
          </a:prstGeom>
          <a:noFill/>
          <a:ln>
            <a:solidFill>
              <a:schemeClr val="accent1"/>
            </a:solidFill>
          </a:ln>
        </p:spPr>
        <p:txBody>
          <a:bodyPr wrap="square" rtlCol="0">
            <a:spAutoFit/>
          </a:bodyPr>
          <a:lstStyle/>
          <a:p>
            <a:r>
              <a:rPr lang="fr-FR" sz="1600" b="1" dirty="0"/>
              <a:t>Intervenants : </a:t>
            </a:r>
            <a:r>
              <a:rPr lang="fr-FR" sz="1600" dirty="0"/>
              <a:t>Camille </a:t>
            </a:r>
            <a:r>
              <a:rPr lang="fr-FR" sz="1600" dirty="0" err="1"/>
              <a:t>Resseguier</a:t>
            </a:r>
            <a:endParaRPr lang="fr-FR" sz="1600" dirty="0"/>
          </a:p>
          <a:p>
            <a:r>
              <a:rPr lang="fr-FR" sz="1600" b="1" dirty="0"/>
              <a:t>Partenaires : </a:t>
            </a:r>
            <a:r>
              <a:rPr lang="fr-FR" sz="1600" dirty="0"/>
              <a:t>UMR INRAE </a:t>
            </a:r>
            <a:r>
              <a:rPr lang="fr-FR" sz="1600" dirty="0" err="1"/>
              <a:t>EcoSys</a:t>
            </a:r>
            <a:r>
              <a:rPr lang="fr-FR" sz="1600" dirty="0"/>
              <a:t>, VEOLIA SEDE, </a:t>
            </a:r>
            <a:r>
              <a:rPr lang="fr-FR" sz="1600" dirty="0" err="1"/>
              <a:t>AnaEE</a:t>
            </a:r>
            <a:r>
              <a:rPr lang="fr-FR" sz="1600" dirty="0"/>
              <a:t>-France</a:t>
            </a:r>
          </a:p>
          <a:p>
            <a:r>
              <a:rPr lang="fr-FR" sz="1600" b="1" dirty="0"/>
              <a:t>Nom du/des site(s)</a:t>
            </a:r>
            <a:r>
              <a:rPr lang="fr-FR" sz="1600" dirty="0"/>
              <a:t> : QualiAgro – Feucherolles (78)</a:t>
            </a:r>
          </a:p>
          <a:p>
            <a:r>
              <a:rPr lang="fr-FR" sz="1600" b="1" dirty="0"/>
              <a:t>Source de financement et Pérennité : </a:t>
            </a:r>
            <a:r>
              <a:rPr lang="fr-FR" sz="1600" dirty="0"/>
              <a:t>VEOLIA, INRAE</a:t>
            </a:r>
          </a:p>
          <a:p>
            <a:r>
              <a:rPr lang="fr-FR" sz="1600" b="1" dirty="0"/>
              <a:t>Personnels scientifiques/techniques : </a:t>
            </a:r>
          </a:p>
          <a:p>
            <a:r>
              <a:rPr lang="fr-FR" sz="1600" dirty="0"/>
              <a:t>1 TR, 1 AI, 1 IR, 1 DR</a:t>
            </a:r>
          </a:p>
          <a:p>
            <a:r>
              <a:rPr lang="fr-FR" sz="1600" dirty="0"/>
              <a:t>+ ponctuellement personnels de l’unité</a:t>
            </a:r>
          </a:p>
        </p:txBody>
      </p:sp>
      <p:sp>
        <p:nvSpPr>
          <p:cNvPr id="8" name="ZoneTexte 7">
            <a:extLst>
              <a:ext uri="{FF2B5EF4-FFF2-40B4-BE49-F238E27FC236}">
                <a16:creationId xmlns:a16="http://schemas.microsoft.com/office/drawing/2014/main" id="{85C25446-2069-4A7D-B01F-7FA233335F6F}"/>
              </a:ext>
            </a:extLst>
          </p:cNvPr>
          <p:cNvSpPr txBox="1"/>
          <p:nvPr/>
        </p:nvSpPr>
        <p:spPr>
          <a:xfrm>
            <a:off x="6872473" y="5872039"/>
            <a:ext cx="4589619" cy="369332"/>
          </a:xfrm>
          <a:prstGeom prst="rect">
            <a:avLst/>
          </a:prstGeom>
          <a:noFill/>
        </p:spPr>
        <p:txBody>
          <a:bodyPr wrap="square">
            <a:spAutoFit/>
          </a:bodyPr>
          <a:lstStyle/>
          <a:p>
            <a:r>
              <a:rPr lang="fr-FR" sz="1800" i="1" dirty="0"/>
              <a:t> </a:t>
            </a:r>
            <a:r>
              <a:rPr lang="fr-FR" i="1" dirty="0"/>
              <a:t>Contact Mail : </a:t>
            </a:r>
            <a:r>
              <a:rPr lang="fr-FR" i="1" dirty="0" err="1"/>
              <a:t>camille.resseguier@inrae.fr</a:t>
            </a:r>
            <a:endParaRPr lang="fr-FR" i="1" dirty="0"/>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6505912" cy="499156"/>
          </a:xfrm>
          <a:prstGeom prst="rect">
            <a:avLst/>
          </a:prstGeom>
          <a:noFill/>
          <a:ln>
            <a:noFill/>
          </a:ln>
        </p:spPr>
        <p:txBody>
          <a:bodyPr anchor="b">
            <a:noAutofit/>
          </a:bodyPr>
          <a:lstStyle/>
          <a:p>
            <a:pPr>
              <a:lnSpc>
                <a:spcPct val="90000"/>
              </a:lnSpc>
            </a:pPr>
            <a:r>
              <a:rPr lang="fr-FR" sz="3200" b="1" spc="-1" dirty="0"/>
              <a:t>Présentation du site QUALIAGRO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QualiAgro</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5" name="Image 4"/>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41234" y="3084627"/>
            <a:ext cx="4045506" cy="2922149"/>
          </a:xfrm>
          <a:prstGeom prst="rect">
            <a:avLst/>
          </a:prstGeom>
        </p:spPr>
      </p:pic>
      <p:pic>
        <p:nvPicPr>
          <p:cNvPr id="15" name="Image 14"/>
          <p:cNvPicPr>
            <a:picLocks noChangeAspect="1"/>
          </p:cNvPicPr>
          <p:nvPr/>
        </p:nvPicPr>
        <p:blipFill>
          <a:blip r:embed="rId5"/>
          <a:stretch>
            <a:fillRect/>
          </a:stretch>
        </p:blipFill>
        <p:spPr>
          <a:xfrm>
            <a:off x="5931678" y="1775352"/>
            <a:ext cx="5778739" cy="3833241"/>
          </a:xfrm>
          <a:prstGeom prst="rect">
            <a:avLst/>
          </a:prstGeom>
        </p:spPr>
      </p:pic>
      <p:sp>
        <p:nvSpPr>
          <p:cNvPr id="2" name="Rectangle 1">
            <a:extLst>
              <a:ext uri="{FF2B5EF4-FFF2-40B4-BE49-F238E27FC236}">
                <a16:creationId xmlns:a16="http://schemas.microsoft.com/office/drawing/2014/main" id="{D0E2504D-4DA6-3D41-BFC4-CD4E66DA62D6}"/>
              </a:ext>
            </a:extLst>
          </p:cNvPr>
          <p:cNvSpPr/>
          <p:nvPr/>
        </p:nvSpPr>
        <p:spPr>
          <a:xfrm>
            <a:off x="6119282" y="435240"/>
            <a:ext cx="6096000" cy="1188787"/>
          </a:xfrm>
          <a:prstGeom prst="rect">
            <a:avLst/>
          </a:prstGeom>
        </p:spPr>
        <p:txBody>
          <a:bodyPr>
            <a:spAutoFit/>
          </a:bodyPr>
          <a:lstStyle/>
          <a:p>
            <a:pPr>
              <a:lnSpc>
                <a:spcPts val="1660"/>
              </a:lnSpc>
            </a:pPr>
            <a:r>
              <a:rPr lang="fr-FR" dirty="0" err="1"/>
              <a:t>QualiAgro</a:t>
            </a:r>
            <a:r>
              <a:rPr lang="fr-FR" dirty="0"/>
              <a:t> créé en 1998</a:t>
            </a:r>
            <a:br>
              <a:rPr lang="fr-FR" dirty="0"/>
            </a:br>
            <a:r>
              <a:rPr lang="fr-FR" dirty="0"/>
              <a:t>Première phase 1998-2013 avec apports PRO 4tC/ha, apports d’engrais minéral, phyto.</a:t>
            </a:r>
          </a:p>
          <a:p>
            <a:pPr>
              <a:lnSpc>
                <a:spcPts val="1660"/>
              </a:lnSpc>
            </a:pPr>
            <a:r>
              <a:rPr lang="fr-FR" dirty="0"/>
              <a:t>Deuxième phase depuis 2014, avec apports PRO 2tC/ha, apports engrais organiques, binage (AB)</a:t>
            </a:r>
          </a:p>
        </p:txBody>
      </p:sp>
    </p:spTree>
    <p:extLst>
      <p:ext uri="{BB962C8B-B14F-4D97-AF65-F5344CB8AC3E}">
        <p14:creationId xmlns:p14="http://schemas.microsoft.com/office/powerpoint/2010/main" val="1316408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271570" cy="1569660"/>
          </a:xfrm>
          <a:prstGeom prst="rect">
            <a:avLst/>
          </a:prstGeom>
          <a:noFill/>
          <a:ln>
            <a:solidFill>
              <a:schemeClr val="accent1"/>
            </a:solidFill>
          </a:ln>
        </p:spPr>
        <p:txBody>
          <a:bodyPr wrap="square" rtlCol="0">
            <a:spAutoFit/>
          </a:bodyPr>
          <a:lstStyle/>
          <a:p>
            <a:r>
              <a:rPr lang="fr-FR" sz="1600" b="1" dirty="0"/>
              <a:t>Intervenants : </a:t>
            </a:r>
            <a:r>
              <a:rPr lang="fr-FR" sz="1600" dirty="0"/>
              <a:t>Manon GILLES</a:t>
            </a:r>
          </a:p>
          <a:p>
            <a:r>
              <a:rPr lang="fr-FR" sz="1600" b="1" dirty="0"/>
              <a:t>Partenaires : </a:t>
            </a:r>
            <a:r>
              <a:rPr lang="fr-FR" sz="1600" dirty="0"/>
              <a:t>UE INRAE Colmar, UMR INRAE </a:t>
            </a:r>
            <a:r>
              <a:rPr lang="fr-FR" sz="1600" dirty="0" err="1"/>
              <a:t>EcoSys</a:t>
            </a:r>
            <a:r>
              <a:rPr lang="fr-FR" sz="1600" dirty="0"/>
              <a:t>,, ARA</a:t>
            </a:r>
          </a:p>
          <a:p>
            <a:r>
              <a:rPr lang="fr-FR" sz="1600" b="1" dirty="0"/>
              <a:t>Nom du/des site(s)</a:t>
            </a:r>
            <a:r>
              <a:rPr lang="fr-FR" sz="1600" dirty="0"/>
              <a:t> : </a:t>
            </a:r>
          </a:p>
          <a:p>
            <a:r>
              <a:rPr lang="fr-FR" sz="1600" b="1" dirty="0"/>
              <a:t>Source de financement et Pérennité : </a:t>
            </a:r>
          </a:p>
          <a:p>
            <a:r>
              <a:rPr lang="fr-FR" sz="1600" b="1" dirty="0"/>
              <a:t>Personnels scientifiques/techniques : </a:t>
            </a:r>
          </a:p>
          <a:p>
            <a:r>
              <a:rPr lang="fr-FR" sz="1600" dirty="0"/>
              <a:t>1 TR, 1 IE CDD</a:t>
            </a:r>
          </a:p>
        </p:txBody>
      </p:sp>
      <p:sp>
        <p:nvSpPr>
          <p:cNvPr id="8" name="ZoneTexte 7">
            <a:extLst>
              <a:ext uri="{FF2B5EF4-FFF2-40B4-BE49-F238E27FC236}">
                <a16:creationId xmlns:a16="http://schemas.microsoft.com/office/drawing/2014/main" id="{85C25446-2069-4A7D-B01F-7FA233335F6F}"/>
              </a:ext>
            </a:extLst>
          </p:cNvPr>
          <p:cNvSpPr txBox="1"/>
          <p:nvPr/>
        </p:nvSpPr>
        <p:spPr>
          <a:xfrm>
            <a:off x="6938090" y="5902491"/>
            <a:ext cx="4589619" cy="369332"/>
          </a:xfrm>
          <a:prstGeom prst="rect">
            <a:avLst/>
          </a:prstGeom>
          <a:noFill/>
        </p:spPr>
        <p:txBody>
          <a:bodyPr wrap="square">
            <a:spAutoFit/>
          </a:bodyPr>
          <a:lstStyle/>
          <a:p>
            <a:r>
              <a:rPr lang="fr-FR" sz="1800" i="1" dirty="0"/>
              <a:t> </a:t>
            </a:r>
            <a:r>
              <a:rPr lang="fr-FR" i="1" dirty="0"/>
              <a:t>Contact Mail : </a:t>
            </a:r>
            <a:r>
              <a:rPr lang="fr-FR" i="1" dirty="0" err="1"/>
              <a:t>manon.gilles@inrae.fr</a:t>
            </a:r>
            <a:endParaRPr lang="fr-FR" i="1" dirty="0"/>
          </a:p>
        </p:txBody>
      </p:sp>
      <p:sp>
        <p:nvSpPr>
          <p:cNvPr id="9" name="TextShape 1">
            <a:extLst>
              <a:ext uri="{FF2B5EF4-FFF2-40B4-BE49-F238E27FC236}">
                <a16:creationId xmlns:a16="http://schemas.microsoft.com/office/drawing/2014/main" id="{96467F30-2192-4ACA-BEEF-50C1B1D66D21}"/>
              </a:ext>
            </a:extLst>
          </p:cNvPr>
          <p:cNvSpPr txBox="1"/>
          <p:nvPr/>
        </p:nvSpPr>
        <p:spPr>
          <a:xfrm>
            <a:off x="159292" y="442708"/>
            <a:ext cx="6395744" cy="499156"/>
          </a:xfrm>
          <a:prstGeom prst="rect">
            <a:avLst/>
          </a:prstGeom>
          <a:noFill/>
          <a:ln>
            <a:noFill/>
          </a:ln>
        </p:spPr>
        <p:txBody>
          <a:bodyPr anchor="b">
            <a:noAutofit/>
          </a:bodyPr>
          <a:lstStyle/>
          <a:p>
            <a:pPr>
              <a:lnSpc>
                <a:spcPct val="90000"/>
              </a:lnSpc>
            </a:pPr>
            <a:r>
              <a:rPr lang="fr-FR" sz="3200" b="1" spc="-1" dirty="0"/>
              <a:t>Présentation du site </a:t>
            </a:r>
            <a:r>
              <a:rPr lang="fr-FR" sz="3200" b="1" spc="-1" dirty="0" err="1"/>
              <a:t>PROSpective</a:t>
            </a:r>
            <a:r>
              <a:rPr lang="fr-FR" sz="3200" b="1" spc="-1" dirty="0"/>
              <a:t>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QualiAgro</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2" name="Image 1">
            <a:extLst>
              <a:ext uri="{FF2B5EF4-FFF2-40B4-BE49-F238E27FC236}">
                <a16:creationId xmlns:a16="http://schemas.microsoft.com/office/drawing/2014/main" id="{CC501271-9A09-0047-B73F-29F5CE77FEFF}"/>
              </a:ext>
            </a:extLst>
          </p:cNvPr>
          <p:cNvPicPr>
            <a:picLocks noChangeAspect="1"/>
          </p:cNvPicPr>
          <p:nvPr/>
        </p:nvPicPr>
        <p:blipFill>
          <a:blip r:embed="rId4"/>
          <a:stretch>
            <a:fillRect/>
          </a:stretch>
        </p:blipFill>
        <p:spPr>
          <a:xfrm>
            <a:off x="8556598" y="679935"/>
            <a:ext cx="3314700" cy="5359400"/>
          </a:xfrm>
          <a:prstGeom prst="rect">
            <a:avLst/>
          </a:prstGeom>
        </p:spPr>
      </p:pic>
      <p:pic>
        <p:nvPicPr>
          <p:cNvPr id="13" name="Image 12">
            <a:extLst>
              <a:ext uri="{FF2B5EF4-FFF2-40B4-BE49-F238E27FC236}">
                <a16:creationId xmlns:a16="http://schemas.microsoft.com/office/drawing/2014/main" id="{37AC2D93-88A4-3245-BF2D-587B1107D95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6070" y="2969634"/>
            <a:ext cx="4362317" cy="3271737"/>
          </a:xfrm>
          <a:prstGeom prst="rect">
            <a:avLst/>
          </a:prstGeom>
        </p:spPr>
      </p:pic>
      <p:sp>
        <p:nvSpPr>
          <p:cNvPr id="3" name="Rectangle 2">
            <a:extLst>
              <a:ext uri="{FF2B5EF4-FFF2-40B4-BE49-F238E27FC236}">
                <a16:creationId xmlns:a16="http://schemas.microsoft.com/office/drawing/2014/main" id="{B88F998F-281F-3C47-A7BF-B980D5223FB7}"/>
              </a:ext>
            </a:extLst>
          </p:cNvPr>
          <p:cNvSpPr/>
          <p:nvPr/>
        </p:nvSpPr>
        <p:spPr>
          <a:xfrm>
            <a:off x="326070" y="3059668"/>
            <a:ext cx="4235813" cy="738664"/>
          </a:xfrm>
          <a:prstGeom prst="rect">
            <a:avLst/>
          </a:prstGeom>
        </p:spPr>
        <p:txBody>
          <a:bodyPr wrap="square">
            <a:spAutoFit/>
          </a:bodyPr>
          <a:lstStyle/>
          <a:p>
            <a:r>
              <a:rPr lang="fr-FR" sz="1400" dirty="0"/>
              <a:t>6 </a:t>
            </a:r>
            <a:r>
              <a:rPr lang="fr-FR" sz="1400" dirty="0" err="1"/>
              <a:t>lysimètres</a:t>
            </a:r>
            <a:r>
              <a:rPr lang="fr-FR" sz="1400" dirty="0"/>
              <a:t> de 4m² et 90cm de profondeur installés en 1983 en respectant le gradient de densité récupérés par le SOERE PRO en 2009</a:t>
            </a:r>
          </a:p>
        </p:txBody>
      </p:sp>
      <p:sp>
        <p:nvSpPr>
          <p:cNvPr id="17" name="Rectangle 16">
            <a:extLst>
              <a:ext uri="{FF2B5EF4-FFF2-40B4-BE49-F238E27FC236}">
                <a16:creationId xmlns:a16="http://schemas.microsoft.com/office/drawing/2014/main" id="{900F4A34-ABBE-9546-8FB3-DBD1B385D2A3}"/>
              </a:ext>
            </a:extLst>
          </p:cNvPr>
          <p:cNvSpPr/>
          <p:nvPr/>
        </p:nvSpPr>
        <p:spPr>
          <a:xfrm>
            <a:off x="6000464" y="476389"/>
            <a:ext cx="2279813" cy="1969770"/>
          </a:xfrm>
          <a:prstGeom prst="rect">
            <a:avLst/>
          </a:prstGeom>
        </p:spPr>
        <p:txBody>
          <a:bodyPr wrap="square">
            <a:spAutoFit/>
          </a:bodyPr>
          <a:lstStyle/>
          <a:p>
            <a:r>
              <a:rPr lang="fr-FR" dirty="0"/>
              <a:t>Créé en 2000</a:t>
            </a:r>
            <a:br>
              <a:rPr lang="fr-FR" dirty="0"/>
            </a:br>
            <a:endParaRPr lang="fr-FR" sz="1400" dirty="0">
              <a:latin typeface="Calibri" panose="020F0502020204030204" pitchFamily="34" charset="0"/>
            </a:endParaRPr>
          </a:p>
          <a:p>
            <a:r>
              <a:rPr lang="fr-FR" dirty="0">
                <a:latin typeface="Calibri" panose="020F0502020204030204" pitchFamily="34" charset="0"/>
              </a:rPr>
              <a:t>Boue </a:t>
            </a:r>
          </a:p>
          <a:p>
            <a:r>
              <a:rPr lang="fr-FR" dirty="0">
                <a:latin typeface="Calibri" panose="020F0502020204030204" pitchFamily="34" charset="0"/>
              </a:rPr>
              <a:t>Composts Boue et Déchets Verts </a:t>
            </a:r>
          </a:p>
          <a:p>
            <a:r>
              <a:rPr lang="fr-FR" dirty="0">
                <a:latin typeface="Calibri" panose="020F0502020204030204" pitchFamily="34" charset="0"/>
              </a:rPr>
              <a:t>Compost </a:t>
            </a:r>
            <a:r>
              <a:rPr lang="fr-FR" dirty="0" err="1">
                <a:latin typeface="Calibri" panose="020F0502020204030204" pitchFamily="34" charset="0"/>
              </a:rPr>
              <a:t>Biodéchets</a:t>
            </a:r>
            <a:endParaRPr lang="fr-FR" dirty="0">
              <a:latin typeface="Calibri" panose="020F0502020204030204" pitchFamily="34" charset="0"/>
            </a:endParaRPr>
          </a:p>
          <a:p>
            <a:r>
              <a:rPr lang="fr-FR" dirty="0">
                <a:latin typeface="Calibri" panose="020F0502020204030204" pitchFamily="34" charset="0"/>
              </a:rPr>
              <a:t>Fumier de bovins</a:t>
            </a:r>
          </a:p>
        </p:txBody>
      </p:sp>
    </p:spTree>
    <p:extLst>
      <p:ext uri="{BB962C8B-B14F-4D97-AF65-F5344CB8AC3E}">
        <p14:creationId xmlns:p14="http://schemas.microsoft.com/office/powerpoint/2010/main" val="186447556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271570" cy="1815882"/>
          </a:xfrm>
          <a:prstGeom prst="rect">
            <a:avLst/>
          </a:prstGeom>
          <a:noFill/>
          <a:ln>
            <a:solidFill>
              <a:schemeClr val="accent1"/>
            </a:solidFill>
          </a:ln>
        </p:spPr>
        <p:txBody>
          <a:bodyPr wrap="square" rtlCol="0">
            <a:spAutoFit/>
          </a:bodyPr>
          <a:lstStyle/>
          <a:p>
            <a:r>
              <a:rPr lang="fr-FR" sz="1600" b="1" dirty="0"/>
              <a:t>Intervenants : </a:t>
            </a:r>
            <a:r>
              <a:rPr lang="fr-FR" sz="1600" dirty="0"/>
              <a:t>Thierry Morvan</a:t>
            </a:r>
          </a:p>
          <a:p>
            <a:r>
              <a:rPr lang="fr-FR" sz="1600" b="1" dirty="0"/>
              <a:t>Partenaires : </a:t>
            </a:r>
            <a:r>
              <a:rPr lang="fr-FR" sz="1600" dirty="0"/>
              <a:t>UMR INRAE SAS, Institut Agro, </a:t>
            </a:r>
            <a:r>
              <a:rPr lang="fr-FR" sz="1600" dirty="0" err="1"/>
              <a:t>AnaEE</a:t>
            </a:r>
            <a:r>
              <a:rPr lang="fr-FR" sz="1600" dirty="0"/>
              <a:t>-France</a:t>
            </a:r>
          </a:p>
          <a:p>
            <a:r>
              <a:rPr lang="fr-FR" sz="1600" b="1" dirty="0"/>
              <a:t>Nom du/des site(s)</a:t>
            </a:r>
            <a:r>
              <a:rPr lang="fr-FR" sz="1600" dirty="0"/>
              <a:t> : EFFELE</a:t>
            </a:r>
          </a:p>
          <a:p>
            <a:r>
              <a:rPr lang="fr-FR" sz="1600" b="1" dirty="0"/>
              <a:t>Source de financement et Pérennité :</a:t>
            </a:r>
            <a:r>
              <a:rPr lang="fr-FR" sz="1600" dirty="0"/>
              <a:t> INRAE</a:t>
            </a:r>
          </a:p>
          <a:p>
            <a:r>
              <a:rPr lang="fr-FR" sz="1600" b="1" dirty="0"/>
              <a:t>Personnels scientifiques/techniques : </a:t>
            </a:r>
          </a:p>
          <a:p>
            <a:r>
              <a:rPr lang="fr-FR" sz="1600" dirty="0"/>
              <a:t>1 TR, 1 IR</a:t>
            </a:r>
          </a:p>
          <a:p>
            <a:r>
              <a:rPr lang="fr-FR" sz="1600" dirty="0"/>
              <a:t>+ ponctuellement personnels de l’unité</a:t>
            </a:r>
          </a:p>
        </p:txBody>
      </p:sp>
      <p:sp>
        <p:nvSpPr>
          <p:cNvPr id="8" name="ZoneTexte 7">
            <a:extLst>
              <a:ext uri="{FF2B5EF4-FFF2-40B4-BE49-F238E27FC236}">
                <a16:creationId xmlns:a16="http://schemas.microsoft.com/office/drawing/2014/main" id="{85C25446-2069-4A7D-B01F-7FA233335F6F}"/>
              </a:ext>
            </a:extLst>
          </p:cNvPr>
          <p:cNvSpPr txBox="1"/>
          <p:nvPr/>
        </p:nvSpPr>
        <p:spPr>
          <a:xfrm>
            <a:off x="6866736" y="5643225"/>
            <a:ext cx="4589619" cy="369332"/>
          </a:xfrm>
          <a:prstGeom prst="rect">
            <a:avLst/>
          </a:prstGeom>
          <a:noFill/>
        </p:spPr>
        <p:txBody>
          <a:bodyPr wrap="square">
            <a:spAutoFit/>
          </a:bodyPr>
          <a:lstStyle/>
          <a:p>
            <a:r>
              <a:rPr lang="fr-FR" sz="1800" b="1" i="1" dirty="0">
                <a:solidFill>
                  <a:srgbClr val="0070C0"/>
                </a:solidFill>
              </a:rPr>
              <a:t> </a:t>
            </a:r>
            <a:r>
              <a:rPr lang="fr-FR" b="1" i="1" dirty="0">
                <a:solidFill>
                  <a:srgbClr val="0070C0"/>
                </a:solidFill>
              </a:rPr>
              <a:t>Contact Mail : </a:t>
            </a:r>
            <a:r>
              <a:rPr lang="fr-FR" b="1" i="1" dirty="0" err="1">
                <a:solidFill>
                  <a:srgbClr val="0070C0"/>
                </a:solidFill>
              </a:rPr>
              <a:t>thierry.morvan@inrae.fr</a:t>
            </a:r>
            <a:endParaRPr lang="fr-FR" b="1" i="1" dirty="0">
              <a:solidFill>
                <a:srgbClr val="0070C0"/>
              </a:solidFill>
            </a:endParaRP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2" y="442708"/>
            <a:ext cx="5936707" cy="499156"/>
          </a:xfrm>
          <a:prstGeom prst="rect">
            <a:avLst/>
          </a:prstGeom>
          <a:noFill/>
          <a:ln>
            <a:noFill/>
          </a:ln>
        </p:spPr>
        <p:txBody>
          <a:bodyPr anchor="b">
            <a:noAutofit/>
          </a:bodyPr>
          <a:lstStyle/>
          <a:p>
            <a:pPr>
              <a:lnSpc>
                <a:spcPct val="90000"/>
              </a:lnSpc>
            </a:pPr>
            <a:r>
              <a:rPr lang="fr-FR" sz="3200" b="1" spc="-1" dirty="0"/>
              <a:t>Présentation du site EFELE</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EFELE</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3" name="Image 12">
            <a:extLst>
              <a:ext uri="{FF2B5EF4-FFF2-40B4-BE49-F238E27FC236}">
                <a16:creationId xmlns:a16="http://schemas.microsoft.com/office/drawing/2014/main" id="{D470B99A-8C16-E340-9D56-4DEF8FAAE69E}"/>
              </a:ext>
            </a:extLst>
          </p:cNvPr>
          <p:cNvPicPr>
            <a:picLocks noChangeAspect="1"/>
          </p:cNvPicPr>
          <p:nvPr/>
        </p:nvPicPr>
        <p:blipFill rotWithShape="1">
          <a:blip r:embed="rId4"/>
          <a:srcRect l="2964" t="9435" b="3589"/>
          <a:stretch/>
        </p:blipFill>
        <p:spPr>
          <a:xfrm>
            <a:off x="599646" y="3028486"/>
            <a:ext cx="4698495" cy="3106760"/>
          </a:xfrm>
          <a:prstGeom prst="rect">
            <a:avLst/>
          </a:prstGeom>
        </p:spPr>
      </p:pic>
      <p:pic>
        <p:nvPicPr>
          <p:cNvPr id="3" name="Image 2">
            <a:extLst>
              <a:ext uri="{FF2B5EF4-FFF2-40B4-BE49-F238E27FC236}">
                <a16:creationId xmlns:a16="http://schemas.microsoft.com/office/drawing/2014/main" id="{A99972DF-B4FE-9C4B-8A5B-5404F7E03B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31092" y="1245385"/>
            <a:ext cx="6060908" cy="3963468"/>
          </a:xfrm>
          <a:prstGeom prst="rect">
            <a:avLst/>
          </a:prstGeom>
        </p:spPr>
      </p:pic>
      <p:sp>
        <p:nvSpPr>
          <p:cNvPr id="17" name="Rectangle 16">
            <a:extLst>
              <a:ext uri="{FF2B5EF4-FFF2-40B4-BE49-F238E27FC236}">
                <a16:creationId xmlns:a16="http://schemas.microsoft.com/office/drawing/2014/main" id="{E38CED78-D72D-7D4C-8BBC-8EF6A07974E6}"/>
              </a:ext>
            </a:extLst>
          </p:cNvPr>
          <p:cNvSpPr/>
          <p:nvPr/>
        </p:nvSpPr>
        <p:spPr>
          <a:xfrm>
            <a:off x="5949664" y="381868"/>
            <a:ext cx="5899436" cy="1200329"/>
          </a:xfrm>
          <a:prstGeom prst="rect">
            <a:avLst/>
          </a:prstGeom>
        </p:spPr>
        <p:txBody>
          <a:bodyPr wrap="square">
            <a:spAutoFit/>
          </a:bodyPr>
          <a:lstStyle/>
          <a:p>
            <a:r>
              <a:rPr lang="fr-FR" dirty="0"/>
              <a:t>Créé en 2012 </a:t>
            </a:r>
          </a:p>
          <a:p>
            <a:r>
              <a:rPr lang="fr-FR" dirty="0"/>
              <a:t>Effluents d’élevage</a:t>
            </a:r>
          </a:p>
          <a:p>
            <a:r>
              <a:rPr lang="fr-FR" dirty="0"/>
              <a:t>Bruts, compostés ou digérés (</a:t>
            </a:r>
            <a:r>
              <a:rPr lang="fr-FR" dirty="0" err="1"/>
              <a:t>digestats</a:t>
            </a:r>
            <a:r>
              <a:rPr lang="fr-FR" dirty="0"/>
              <a:t>)</a:t>
            </a:r>
            <a:br>
              <a:rPr lang="fr-FR" dirty="0"/>
            </a:br>
            <a:endParaRPr lang="fr-FR" dirty="0">
              <a:latin typeface="Calibri" panose="020F0502020204030204" pitchFamily="34" charset="0"/>
            </a:endParaRPr>
          </a:p>
        </p:txBody>
      </p:sp>
    </p:spTree>
    <p:extLst>
      <p:ext uri="{BB962C8B-B14F-4D97-AF65-F5344CB8AC3E}">
        <p14:creationId xmlns:p14="http://schemas.microsoft.com/office/powerpoint/2010/main" val="13578627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271570" cy="2062103"/>
          </a:xfrm>
          <a:prstGeom prst="rect">
            <a:avLst/>
          </a:prstGeom>
          <a:noFill/>
          <a:ln>
            <a:solidFill>
              <a:schemeClr val="accent1"/>
            </a:solidFill>
          </a:ln>
        </p:spPr>
        <p:txBody>
          <a:bodyPr wrap="square" rtlCol="0">
            <a:spAutoFit/>
          </a:bodyPr>
          <a:lstStyle/>
          <a:p>
            <a:r>
              <a:rPr lang="fr-FR" sz="1600" b="1" dirty="0"/>
              <a:t>Intervenants : </a:t>
            </a:r>
            <a:r>
              <a:rPr lang="fr-FR" sz="1600" dirty="0"/>
              <a:t>Fréderic FEDER</a:t>
            </a:r>
          </a:p>
          <a:p>
            <a:r>
              <a:rPr lang="fr-FR" sz="1600" b="1" dirty="0"/>
              <a:t>Partenaires : </a:t>
            </a:r>
            <a:r>
              <a:rPr lang="fr-FR" sz="1600" dirty="0"/>
              <a:t>UR Recyclages et Risques CIRAD, VEOLIA </a:t>
            </a:r>
            <a:r>
              <a:rPr lang="fr-FR" sz="1600" dirty="0" err="1"/>
              <a:t>Runeo</a:t>
            </a:r>
            <a:r>
              <a:rPr lang="fr-FR" sz="1600" dirty="0"/>
              <a:t> </a:t>
            </a:r>
            <a:r>
              <a:rPr lang="fr-FR" sz="1600" dirty="0" err="1"/>
              <a:t>AnaEE</a:t>
            </a:r>
            <a:r>
              <a:rPr lang="fr-FR" sz="1600" dirty="0"/>
              <a:t>-France</a:t>
            </a:r>
          </a:p>
          <a:p>
            <a:r>
              <a:rPr lang="fr-FR" sz="1600" b="1" dirty="0"/>
              <a:t>Nom du/des site(s)</a:t>
            </a:r>
            <a:r>
              <a:rPr lang="fr-FR" sz="1600" dirty="0"/>
              <a:t> : La Mare, Saint Denis de la Réunion </a:t>
            </a:r>
          </a:p>
          <a:p>
            <a:r>
              <a:rPr lang="fr-FR" sz="1600" b="1" dirty="0"/>
              <a:t>Source de financement et Pérennité : </a:t>
            </a:r>
            <a:r>
              <a:rPr lang="fr-FR" sz="1600" dirty="0"/>
              <a:t>CIRAD,</a:t>
            </a:r>
          </a:p>
          <a:p>
            <a:r>
              <a:rPr lang="fr-FR" sz="1600" b="1" dirty="0"/>
              <a:t>Personnels scientifiques/techniques : </a:t>
            </a:r>
          </a:p>
          <a:p>
            <a:r>
              <a:rPr lang="fr-FR" sz="1600" dirty="0"/>
              <a:t>1 TR, 1 AI, 1 IR</a:t>
            </a:r>
          </a:p>
          <a:p>
            <a:r>
              <a:rPr lang="fr-FR" sz="1600" dirty="0"/>
              <a:t>+ ponctuellement personnels de l’unité</a:t>
            </a:r>
          </a:p>
        </p:txBody>
      </p:sp>
      <p:sp>
        <p:nvSpPr>
          <p:cNvPr id="8" name="ZoneTexte 7">
            <a:extLst>
              <a:ext uri="{FF2B5EF4-FFF2-40B4-BE49-F238E27FC236}">
                <a16:creationId xmlns:a16="http://schemas.microsoft.com/office/drawing/2014/main" id="{85C25446-2069-4A7D-B01F-7FA233335F6F}"/>
              </a:ext>
            </a:extLst>
          </p:cNvPr>
          <p:cNvSpPr txBox="1"/>
          <p:nvPr/>
        </p:nvSpPr>
        <p:spPr>
          <a:xfrm>
            <a:off x="7349614" y="5872039"/>
            <a:ext cx="4589619" cy="369332"/>
          </a:xfrm>
          <a:prstGeom prst="rect">
            <a:avLst/>
          </a:prstGeom>
          <a:noFill/>
        </p:spPr>
        <p:txBody>
          <a:bodyPr wrap="square">
            <a:spAutoFit/>
          </a:bodyPr>
          <a:lstStyle/>
          <a:p>
            <a:r>
              <a:rPr lang="fr-FR" sz="1800" b="1" i="1" dirty="0">
                <a:solidFill>
                  <a:srgbClr val="0070C0"/>
                </a:solidFill>
              </a:rPr>
              <a:t> </a:t>
            </a:r>
            <a:r>
              <a:rPr lang="fr-FR" b="1" i="1" dirty="0">
                <a:solidFill>
                  <a:srgbClr val="0070C0"/>
                </a:solidFill>
              </a:rPr>
              <a:t>Contact Mail : </a:t>
            </a:r>
            <a:r>
              <a:rPr lang="fr-FR" b="1" i="1" dirty="0" err="1">
                <a:solidFill>
                  <a:srgbClr val="0070C0"/>
                </a:solidFill>
              </a:rPr>
              <a:t>frederic.feder@cirad.fr</a:t>
            </a:r>
            <a:endParaRPr lang="fr-FR" b="1" i="1" dirty="0">
              <a:solidFill>
                <a:srgbClr val="0070C0"/>
              </a:solidFill>
            </a:endParaRP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2" y="442708"/>
            <a:ext cx="5936707" cy="499156"/>
          </a:xfrm>
          <a:prstGeom prst="rect">
            <a:avLst/>
          </a:prstGeom>
          <a:noFill/>
          <a:ln>
            <a:noFill/>
          </a:ln>
        </p:spPr>
        <p:txBody>
          <a:bodyPr anchor="b">
            <a:noAutofit/>
          </a:bodyPr>
          <a:lstStyle/>
          <a:p>
            <a:pPr>
              <a:lnSpc>
                <a:spcPct val="90000"/>
              </a:lnSpc>
            </a:pPr>
            <a:r>
              <a:rPr lang="fr-FR" sz="3200" b="1" spc="-1" dirty="0"/>
              <a:t>Présentation du site La Réunion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La Réunion</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5"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6"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3" name="Picture 2">
            <a:extLst>
              <a:ext uri="{FF2B5EF4-FFF2-40B4-BE49-F238E27FC236}">
                <a16:creationId xmlns:a16="http://schemas.microsoft.com/office/drawing/2014/main" id="{5EDD8556-8354-DF41-948D-E960F779DC79}"/>
              </a:ext>
            </a:extLst>
          </p:cNvPr>
          <p:cNvPicPr>
            <a:picLocks noChangeAspect="1" noChangeArrowheads="1"/>
          </p:cNvPicPr>
          <p:nvPr>
            <p:custDataLst>
              <p:tags r:id="rId1"/>
            </p:custDataLst>
          </p:nvPr>
        </p:nvPicPr>
        <p:blipFill>
          <a:blip r:embed="rId7">
            <a:extLst>
              <a:ext uri="{28A0092B-C50C-407E-A947-70E740481C1C}">
                <a14:useLocalDpi xmlns:a14="http://schemas.microsoft.com/office/drawing/2010/main" val="0"/>
              </a:ext>
            </a:extLst>
          </a:blip>
          <a:srcRect/>
          <a:stretch>
            <a:fillRect/>
          </a:stretch>
        </p:blipFill>
        <p:spPr bwMode="auto">
          <a:xfrm>
            <a:off x="5822718" y="359449"/>
            <a:ext cx="6369282" cy="42315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4" name="Groupe 13">
            <a:extLst>
              <a:ext uri="{FF2B5EF4-FFF2-40B4-BE49-F238E27FC236}">
                <a16:creationId xmlns:a16="http://schemas.microsoft.com/office/drawing/2014/main" id="{0B02129A-65F6-9742-8043-276B844C4BE5}"/>
              </a:ext>
            </a:extLst>
          </p:cNvPr>
          <p:cNvGrpSpPr>
            <a:grpSpLocks noChangeAspect="1"/>
          </p:cNvGrpSpPr>
          <p:nvPr/>
        </p:nvGrpSpPr>
        <p:grpSpPr>
          <a:xfrm>
            <a:off x="247560" y="3377101"/>
            <a:ext cx="4828639" cy="2730494"/>
            <a:chOff x="3858395" y="3394673"/>
            <a:chExt cx="3634176" cy="2055050"/>
          </a:xfrm>
        </p:grpSpPr>
        <p:pic>
          <p:nvPicPr>
            <p:cNvPr id="18" name="Picture 5" descr="D:\Users\Images\SOERE PRO\2013-11-SOERE-PRO-RUN\semaine_2_prelevements_T0\PB210549.JPG">
              <a:extLst>
                <a:ext uri="{FF2B5EF4-FFF2-40B4-BE49-F238E27FC236}">
                  <a16:creationId xmlns:a16="http://schemas.microsoft.com/office/drawing/2014/main" id="{73538433-465F-3D42-9FF6-4A1F65F1CE93}"/>
                </a:ext>
              </a:extLst>
            </p:cNvPr>
            <p:cNvPicPr>
              <a:picLocks noChangeAspect="1" noChangeArrowheads="1"/>
            </p:cNvPicPr>
            <p:nvPr>
              <p:custDataLst>
                <p:tags r:id="rId2"/>
              </p:custDataLst>
            </p:nvPr>
          </p:nvPicPr>
          <p:blipFill>
            <a:blip r:embed="rId8" cstate="screen"/>
            <a:srcRect/>
            <a:stretch>
              <a:fillRect/>
            </a:stretch>
          </p:blipFill>
          <p:spPr bwMode="auto">
            <a:xfrm rot="5400000">
              <a:off x="5694402" y="3651554"/>
              <a:ext cx="2055050" cy="1541288"/>
            </a:xfrm>
            <a:prstGeom prst="rect">
              <a:avLst/>
            </a:prstGeom>
            <a:noFill/>
          </p:spPr>
        </p:pic>
        <p:pic>
          <p:nvPicPr>
            <p:cNvPr id="20" name="Picture 2">
              <a:extLst>
                <a:ext uri="{FF2B5EF4-FFF2-40B4-BE49-F238E27FC236}">
                  <a16:creationId xmlns:a16="http://schemas.microsoft.com/office/drawing/2014/main" id="{25BA830F-CFF6-404A-8D58-9EDB2004CC03}"/>
                </a:ext>
              </a:extLst>
            </p:cNvPr>
            <p:cNvPicPr>
              <a:picLocks noChangeAspect="1" noChangeArrowheads="1"/>
            </p:cNvPicPr>
            <p:nvPr>
              <p:custDataLst>
                <p:tags r:id="rId3"/>
              </p:custDataLst>
            </p:nvPr>
          </p:nvPicPr>
          <p:blipFill>
            <a:blip r:embed="rId9" cstate="screen"/>
            <a:srcRect/>
            <a:stretch>
              <a:fillRect/>
            </a:stretch>
          </p:blipFill>
          <p:spPr bwMode="auto">
            <a:xfrm>
              <a:off x="3858395" y="3423858"/>
              <a:ext cx="2097662" cy="1804415"/>
            </a:xfrm>
            <a:prstGeom prst="rect">
              <a:avLst/>
            </a:prstGeom>
            <a:noFill/>
            <a:ln w="9525">
              <a:noFill/>
              <a:miter lim="800000"/>
              <a:headEnd/>
              <a:tailEnd/>
            </a:ln>
            <a:effectLst/>
          </p:spPr>
        </p:pic>
      </p:grpSp>
      <p:pic>
        <p:nvPicPr>
          <p:cNvPr id="23" name="Image 22">
            <a:extLst>
              <a:ext uri="{FF2B5EF4-FFF2-40B4-BE49-F238E27FC236}">
                <a16:creationId xmlns:a16="http://schemas.microsoft.com/office/drawing/2014/main" id="{81EABB48-89F1-8942-A493-3EA00B84C85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4952247" y="4518287"/>
            <a:ext cx="2280637" cy="1710479"/>
          </a:xfrm>
          <a:prstGeom prst="rect">
            <a:avLst/>
          </a:prstGeom>
        </p:spPr>
      </p:pic>
      <p:sp>
        <p:nvSpPr>
          <p:cNvPr id="25" name="Rectangle 24">
            <a:extLst>
              <a:ext uri="{FF2B5EF4-FFF2-40B4-BE49-F238E27FC236}">
                <a16:creationId xmlns:a16="http://schemas.microsoft.com/office/drawing/2014/main" id="{9C97C2CA-154D-FB4A-A5C9-B4DD9F11140E}"/>
              </a:ext>
            </a:extLst>
          </p:cNvPr>
          <p:cNvSpPr/>
          <p:nvPr/>
        </p:nvSpPr>
        <p:spPr>
          <a:xfrm>
            <a:off x="7464423" y="4634090"/>
            <a:ext cx="5095877" cy="1200329"/>
          </a:xfrm>
          <a:prstGeom prst="rect">
            <a:avLst/>
          </a:prstGeom>
        </p:spPr>
        <p:txBody>
          <a:bodyPr wrap="square">
            <a:spAutoFit/>
          </a:bodyPr>
          <a:lstStyle/>
          <a:p>
            <a:r>
              <a:rPr lang="fr-FR" dirty="0"/>
              <a:t>Créé en 2013</a:t>
            </a:r>
            <a:endParaRPr lang="fr-FR" sz="1400" dirty="0">
              <a:latin typeface="Calibri" panose="020F0502020204030204" pitchFamily="34" charset="0"/>
            </a:endParaRPr>
          </a:p>
          <a:p>
            <a:r>
              <a:rPr lang="fr-FR" dirty="0">
                <a:latin typeface="Calibri" panose="020F0502020204030204" pitchFamily="34" charset="0"/>
              </a:rPr>
              <a:t>Boue </a:t>
            </a:r>
          </a:p>
          <a:p>
            <a:r>
              <a:rPr lang="fr-FR" dirty="0">
                <a:latin typeface="Calibri" panose="020F0502020204030204" pitchFamily="34" charset="0"/>
              </a:rPr>
              <a:t>Compostées ou digérées (</a:t>
            </a:r>
            <a:r>
              <a:rPr lang="fr-FR" dirty="0" err="1">
                <a:latin typeface="Calibri" panose="020F0502020204030204" pitchFamily="34" charset="0"/>
              </a:rPr>
              <a:t>digestats</a:t>
            </a:r>
            <a:r>
              <a:rPr lang="fr-FR" dirty="0">
                <a:latin typeface="Calibri" panose="020F0502020204030204" pitchFamily="34" charset="0"/>
              </a:rPr>
              <a:t>) s de Boue et Effluents d’</a:t>
            </a:r>
            <a:r>
              <a:rPr lang="fr-FR" dirty="0" err="1">
                <a:latin typeface="Calibri" panose="020F0502020204030204" pitchFamily="34" charset="0"/>
              </a:rPr>
              <a:t>elevage</a:t>
            </a:r>
            <a:r>
              <a:rPr lang="fr-FR" dirty="0">
                <a:latin typeface="Calibri" panose="020F0502020204030204" pitchFamily="34" charset="0"/>
              </a:rPr>
              <a:t> - Lisiers</a:t>
            </a:r>
          </a:p>
        </p:txBody>
      </p:sp>
    </p:spTree>
    <p:extLst>
      <p:ext uri="{BB962C8B-B14F-4D97-AF65-F5344CB8AC3E}">
        <p14:creationId xmlns:p14="http://schemas.microsoft.com/office/powerpoint/2010/main" val="13737824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632130"/>
            <a:ext cx="5059403" cy="2554545"/>
          </a:xfrm>
          <a:prstGeom prst="rect">
            <a:avLst/>
          </a:prstGeom>
          <a:noFill/>
          <a:ln>
            <a:solidFill>
              <a:schemeClr val="accent1"/>
            </a:solidFill>
          </a:ln>
        </p:spPr>
        <p:txBody>
          <a:bodyPr wrap="square" rtlCol="0">
            <a:spAutoFit/>
          </a:bodyPr>
          <a:lstStyle/>
          <a:p>
            <a:r>
              <a:rPr lang="fr-FR" sz="1600" b="1" dirty="0"/>
              <a:t>Scientifiques : </a:t>
            </a:r>
            <a:r>
              <a:rPr lang="fr-FR" sz="1600" dirty="0"/>
              <a:t>Olivier Merlin (1), Pascal </a:t>
            </a:r>
            <a:r>
              <a:rPr lang="fr-FR" sz="1600" dirty="0" err="1"/>
              <a:t>Fanise</a:t>
            </a:r>
            <a:r>
              <a:rPr lang="fr-FR" sz="1600" dirty="0"/>
              <a:t> (1), Josep Maria Villar (2), Salah Er-Raki (3), Aurore Brut (1)</a:t>
            </a:r>
          </a:p>
          <a:p>
            <a:r>
              <a:rPr lang="fr-FR" sz="1600" b="1" dirty="0"/>
              <a:t>Organismes : </a:t>
            </a:r>
            <a:r>
              <a:rPr lang="fr-FR" sz="1600" dirty="0"/>
              <a:t>CESBIO/Université de Toulouse (1); Université de </a:t>
            </a:r>
            <a:r>
              <a:rPr lang="fr-FR" sz="1600" dirty="0" err="1"/>
              <a:t>Lleida</a:t>
            </a:r>
            <a:r>
              <a:rPr lang="fr-FR" sz="1600" dirty="0"/>
              <a:t>, Espagne (2); Université Cadi </a:t>
            </a:r>
            <a:r>
              <a:rPr lang="fr-FR" sz="1600" dirty="0" err="1"/>
              <a:t>Ayyad</a:t>
            </a:r>
            <a:r>
              <a:rPr lang="fr-FR" sz="1600" dirty="0"/>
              <a:t> de Marrakech, Maroc (3)  </a:t>
            </a:r>
          </a:p>
          <a:p>
            <a:r>
              <a:rPr lang="fr-FR" sz="1600" b="1" dirty="0"/>
              <a:t>Nom du/des site(s)</a:t>
            </a:r>
            <a:r>
              <a:rPr lang="fr-FR" sz="1600" dirty="0"/>
              <a:t> : Expériences ponctuelles dans le Gers, à Marrakech (Maroc), </a:t>
            </a:r>
            <a:r>
              <a:rPr lang="fr-FR" sz="1600" dirty="0" err="1"/>
              <a:t>Algerri</a:t>
            </a:r>
            <a:r>
              <a:rPr lang="fr-FR" sz="1600" dirty="0"/>
              <a:t>-Balaguer (Espagne), projet de site expérimental pérenne dans le Sud-Ouest</a:t>
            </a:r>
          </a:p>
          <a:p>
            <a:r>
              <a:rPr lang="fr-FR" sz="1600" b="1" dirty="0"/>
              <a:t>Source de financement et Pérennité : </a:t>
            </a:r>
            <a:r>
              <a:rPr lang="fr-FR" sz="1600" dirty="0"/>
              <a:t>jusqu’à présent des financements sur projets ANR/H2020</a:t>
            </a:r>
          </a:p>
        </p:txBody>
      </p:sp>
      <p:sp>
        <p:nvSpPr>
          <p:cNvPr id="8" name="ZoneTexte 7">
            <a:extLst>
              <a:ext uri="{FF2B5EF4-FFF2-40B4-BE49-F238E27FC236}">
                <a16:creationId xmlns:a16="http://schemas.microsoft.com/office/drawing/2014/main" id="{85C25446-2069-4A7D-B01F-7FA233335F6F}"/>
              </a:ext>
            </a:extLst>
          </p:cNvPr>
          <p:cNvSpPr txBox="1"/>
          <p:nvPr/>
        </p:nvSpPr>
        <p:spPr>
          <a:xfrm>
            <a:off x="1033669" y="4267617"/>
            <a:ext cx="4589619" cy="369332"/>
          </a:xfrm>
          <a:prstGeom prst="rect">
            <a:avLst/>
          </a:prstGeom>
          <a:noFill/>
        </p:spPr>
        <p:txBody>
          <a:bodyPr wrap="square">
            <a:spAutoFit/>
          </a:bodyPr>
          <a:lstStyle/>
          <a:p>
            <a:pPr algn="r"/>
            <a:r>
              <a:rPr lang="fr-FR" sz="1800" i="1" dirty="0"/>
              <a:t> </a:t>
            </a:r>
            <a:r>
              <a:rPr lang="fr-FR" i="1" dirty="0"/>
              <a:t>Contact Mail : olivier.merlin@cnrs.fr</a:t>
            </a: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2" y="919445"/>
            <a:ext cx="11704461" cy="499156"/>
          </a:xfrm>
          <a:prstGeom prst="rect">
            <a:avLst/>
          </a:prstGeom>
          <a:noFill/>
          <a:ln>
            <a:noFill/>
          </a:ln>
        </p:spPr>
        <p:txBody>
          <a:bodyPr anchor="b">
            <a:noAutofit/>
          </a:bodyPr>
          <a:lstStyle/>
          <a:p>
            <a:pPr>
              <a:lnSpc>
                <a:spcPct val="90000"/>
              </a:lnSpc>
            </a:pPr>
            <a:r>
              <a:rPr lang="fr-FR" sz="3200" b="1" spc="-1" dirty="0"/>
              <a:t>Utilisation de mini-lysimètres et de réseaux de drainage pour suivre le bilan d’eau des parcelles agricoles (notamment irriguées)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Suivi du bilan d’eau des parcelles agricoles »</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28" name="Google Shape;42;p1">
            <a:extLst>
              <a:ext uri="{FF2B5EF4-FFF2-40B4-BE49-F238E27FC236}">
                <a16:creationId xmlns:a16="http://schemas.microsoft.com/office/drawing/2014/main" id="{735B1510-9FF6-4A60-B669-AFC4ABE08351}"/>
              </a:ext>
            </a:extLst>
          </p:cNvPr>
          <p:cNvPicPr preferRelativeResize="0"/>
          <p:nvPr/>
        </p:nvPicPr>
        <p:blipFill>
          <a:blip r:embed="rId4" cstate="print">
            <a:alphaModFix/>
          </a:blip>
          <a:stretch>
            <a:fillRect/>
          </a:stretch>
        </p:blipFill>
        <p:spPr>
          <a:xfrm>
            <a:off x="3454703" y="5531691"/>
            <a:ext cx="1907704" cy="483518"/>
          </a:xfrm>
          <a:prstGeom prst="rect">
            <a:avLst/>
          </a:prstGeom>
          <a:noFill/>
          <a:ln>
            <a:noFill/>
          </a:ln>
        </p:spPr>
      </p:pic>
      <p:pic>
        <p:nvPicPr>
          <p:cNvPr id="29" name="Google Shape;63;g118ae492fb8_0_6">
            <a:extLst>
              <a:ext uri="{FF2B5EF4-FFF2-40B4-BE49-F238E27FC236}">
                <a16:creationId xmlns:a16="http://schemas.microsoft.com/office/drawing/2014/main" id="{F00E1863-18BE-48A5-8AC1-A87BC2AA6AE1}"/>
              </a:ext>
            </a:extLst>
          </p:cNvPr>
          <p:cNvPicPr preferRelativeResize="0"/>
          <p:nvPr/>
        </p:nvPicPr>
        <p:blipFill>
          <a:blip r:embed="rId5" cstate="print">
            <a:alphaModFix/>
          </a:blip>
          <a:stretch>
            <a:fillRect/>
          </a:stretch>
        </p:blipFill>
        <p:spPr>
          <a:xfrm>
            <a:off x="452574" y="4822405"/>
            <a:ext cx="945130" cy="564356"/>
          </a:xfrm>
          <a:prstGeom prst="rect">
            <a:avLst/>
          </a:prstGeom>
          <a:noFill/>
          <a:ln>
            <a:noFill/>
          </a:ln>
        </p:spPr>
      </p:pic>
      <p:pic>
        <p:nvPicPr>
          <p:cNvPr id="30" name="Google Shape;64;g118ae492fb8_0_6">
            <a:extLst>
              <a:ext uri="{FF2B5EF4-FFF2-40B4-BE49-F238E27FC236}">
                <a16:creationId xmlns:a16="http://schemas.microsoft.com/office/drawing/2014/main" id="{3B0EDA6C-A482-4267-AF5E-CFDF86CA28C0}"/>
              </a:ext>
            </a:extLst>
          </p:cNvPr>
          <p:cNvPicPr preferRelativeResize="0"/>
          <p:nvPr/>
        </p:nvPicPr>
        <p:blipFill>
          <a:blip r:embed="rId6" cstate="print">
            <a:alphaModFix/>
          </a:blip>
          <a:stretch>
            <a:fillRect/>
          </a:stretch>
        </p:blipFill>
        <p:spPr>
          <a:xfrm>
            <a:off x="1654679" y="4849294"/>
            <a:ext cx="1541976" cy="510577"/>
          </a:xfrm>
          <a:prstGeom prst="rect">
            <a:avLst/>
          </a:prstGeom>
          <a:noFill/>
          <a:ln>
            <a:noFill/>
          </a:ln>
        </p:spPr>
      </p:pic>
      <p:pic>
        <p:nvPicPr>
          <p:cNvPr id="31" name="Google Shape;65;g118ae492fb8_0_6">
            <a:extLst>
              <a:ext uri="{FF2B5EF4-FFF2-40B4-BE49-F238E27FC236}">
                <a16:creationId xmlns:a16="http://schemas.microsoft.com/office/drawing/2014/main" id="{5F47FE28-9211-4699-BA2F-169E3EF46944}"/>
              </a:ext>
            </a:extLst>
          </p:cNvPr>
          <p:cNvPicPr preferRelativeResize="0"/>
          <p:nvPr/>
        </p:nvPicPr>
        <p:blipFill>
          <a:blip r:embed="rId7" cstate="print">
            <a:alphaModFix/>
          </a:blip>
          <a:stretch>
            <a:fillRect/>
          </a:stretch>
        </p:blipFill>
        <p:spPr>
          <a:xfrm>
            <a:off x="3401689" y="4822405"/>
            <a:ext cx="1509618" cy="502050"/>
          </a:xfrm>
          <a:prstGeom prst="rect">
            <a:avLst/>
          </a:prstGeom>
          <a:noFill/>
          <a:ln>
            <a:noFill/>
          </a:ln>
        </p:spPr>
      </p:pic>
      <p:pic>
        <p:nvPicPr>
          <p:cNvPr id="3" name="Image 2">
            <a:extLst>
              <a:ext uri="{FF2B5EF4-FFF2-40B4-BE49-F238E27FC236}">
                <a16:creationId xmlns:a16="http://schemas.microsoft.com/office/drawing/2014/main" id="{C054F94F-9BFB-428F-A65A-C0AC0109C2F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912" y="5559544"/>
            <a:ext cx="945131" cy="405056"/>
          </a:xfrm>
          <a:prstGeom prst="rect">
            <a:avLst/>
          </a:prstGeom>
        </p:spPr>
      </p:pic>
      <p:pic>
        <p:nvPicPr>
          <p:cNvPr id="32" name="Image 31">
            <a:extLst>
              <a:ext uri="{FF2B5EF4-FFF2-40B4-BE49-F238E27FC236}">
                <a16:creationId xmlns:a16="http://schemas.microsoft.com/office/drawing/2014/main" id="{431FD6EB-9E27-4D01-8095-8986BF41C7A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951258" y="5589427"/>
            <a:ext cx="1140984" cy="380328"/>
          </a:xfrm>
          <a:prstGeom prst="rect">
            <a:avLst/>
          </a:prstGeom>
        </p:spPr>
      </p:pic>
      <p:pic>
        <p:nvPicPr>
          <p:cNvPr id="33" name="Picture 4" descr="C:\Users\olivier\DATA\MIXMOD-E\Task5\Maroc\2016\installation\DSC05080.JPG">
            <a:extLst>
              <a:ext uri="{FF2B5EF4-FFF2-40B4-BE49-F238E27FC236}">
                <a16:creationId xmlns:a16="http://schemas.microsoft.com/office/drawing/2014/main" id="{19C1907D-407F-401D-92B6-49CF8AD69CC1}"/>
              </a:ext>
            </a:extLst>
          </p:cNvPr>
          <p:cNvPicPr>
            <a:picLocks noChangeAspect="1" noChangeArrowheads="1"/>
          </p:cNvPicPr>
          <p:nvPr/>
        </p:nvPicPr>
        <p:blipFill>
          <a:blip r:embed="rId10" cstate="print"/>
          <a:srcRect t="11711"/>
          <a:stretch>
            <a:fillRect/>
          </a:stretch>
        </p:blipFill>
        <p:spPr bwMode="auto">
          <a:xfrm>
            <a:off x="6265471" y="1473991"/>
            <a:ext cx="4221038" cy="4057699"/>
          </a:xfrm>
          <a:prstGeom prst="rect">
            <a:avLst/>
          </a:prstGeom>
          <a:ln>
            <a:noFill/>
          </a:ln>
          <a:effectLst>
            <a:outerShdw blurRad="292100" dist="139700" dir="2700000" algn="tl" rotWithShape="0">
              <a:srgbClr val="333333">
                <a:alpha val="65000"/>
              </a:srgbClr>
            </a:outerShdw>
          </a:effectLst>
        </p:spPr>
      </p:pic>
      <p:pic>
        <p:nvPicPr>
          <p:cNvPr id="13" name="Image 12">
            <a:extLst>
              <a:ext uri="{FF2B5EF4-FFF2-40B4-BE49-F238E27FC236}">
                <a16:creationId xmlns:a16="http://schemas.microsoft.com/office/drawing/2014/main" id="{F4B56CFA-8471-4E67-AB1B-310DF8D67F2B}"/>
              </a:ext>
            </a:extLst>
          </p:cNvPr>
          <p:cNvPicPr>
            <a:picLocks noChangeAspect="1"/>
          </p:cNvPicPr>
          <p:nvPr/>
        </p:nvPicPr>
        <p:blipFill rotWithShape="1">
          <a:blip r:embed="rId11"/>
          <a:srcRect t="50931"/>
          <a:stretch/>
        </p:blipFill>
        <p:spPr>
          <a:xfrm>
            <a:off x="8253534" y="4826631"/>
            <a:ext cx="3790186" cy="1394857"/>
          </a:xfrm>
          <a:prstGeom prst="rect">
            <a:avLst/>
          </a:prstGeom>
        </p:spPr>
      </p:pic>
    </p:spTree>
    <p:extLst>
      <p:ext uri="{BB962C8B-B14F-4D97-AF65-F5344CB8AC3E}">
        <p14:creationId xmlns:p14="http://schemas.microsoft.com/office/powerpoint/2010/main" val="4115173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6" name="ZoneTexte 5">
            <a:extLst>
              <a:ext uri="{FF2B5EF4-FFF2-40B4-BE49-F238E27FC236}">
                <a16:creationId xmlns:a16="http://schemas.microsoft.com/office/drawing/2014/main" id="{08882BB9-C453-401B-B512-2A8CF2ADAC20}"/>
              </a:ext>
            </a:extLst>
          </p:cNvPr>
          <p:cNvSpPr txBox="1"/>
          <p:nvPr/>
        </p:nvSpPr>
        <p:spPr>
          <a:xfrm>
            <a:off x="230199" y="580612"/>
            <a:ext cx="5521923" cy="2835392"/>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a:t>
            </a:r>
          </a:p>
          <a:p>
            <a:pPr marL="285750" indent="-285750">
              <a:lnSpc>
                <a:spcPts val="1660"/>
              </a:lnSpc>
              <a:buFont typeface="Arial" panose="020B0604020202020204" pitchFamily="34" charset="0"/>
              <a:buChar char="•"/>
            </a:pPr>
            <a:endParaRPr lang="fr-FR" dirty="0">
              <a:solidFill>
                <a:srgbClr val="542805"/>
              </a:solidFill>
            </a:endParaRPr>
          </a:p>
          <a:p>
            <a:pPr marL="285750" indent="-285750">
              <a:lnSpc>
                <a:spcPts val="1660"/>
              </a:lnSpc>
              <a:buFont typeface="Arial" panose="020B0604020202020204" pitchFamily="34" charset="0"/>
              <a:buChar char="•"/>
            </a:pPr>
            <a:r>
              <a:rPr lang="fr-FR" dirty="0">
                <a:solidFill>
                  <a:srgbClr val="542805"/>
                </a:solidFill>
              </a:rPr>
              <a:t>Suivi des ressources en eau dans un contexte d’usage agricole</a:t>
            </a:r>
          </a:p>
          <a:p>
            <a:pPr marL="285750" indent="-285750">
              <a:lnSpc>
                <a:spcPts val="1660"/>
              </a:lnSpc>
              <a:buFont typeface="Arial" panose="020B0604020202020204" pitchFamily="34" charset="0"/>
              <a:buChar char="•"/>
            </a:pPr>
            <a:endParaRPr lang="fr-FR" dirty="0">
              <a:solidFill>
                <a:srgbClr val="542805"/>
              </a:solidFill>
            </a:endParaRPr>
          </a:p>
          <a:p>
            <a:pPr marL="285750" indent="-285750">
              <a:lnSpc>
                <a:spcPts val="1660"/>
              </a:lnSpc>
              <a:buFont typeface="Arial" panose="020B0604020202020204" pitchFamily="34" charset="0"/>
              <a:buChar char="•"/>
            </a:pPr>
            <a:r>
              <a:rPr lang="fr-FR" dirty="0">
                <a:solidFill>
                  <a:srgbClr val="542805"/>
                </a:solidFill>
              </a:rPr>
              <a:t>Incertitude sur les flux</a:t>
            </a:r>
          </a:p>
          <a:p>
            <a:pPr marL="285750" indent="-285750">
              <a:lnSpc>
                <a:spcPts val="1660"/>
              </a:lnSpc>
              <a:buFont typeface="Arial" panose="020B0604020202020204" pitchFamily="34" charset="0"/>
              <a:buChar char="•"/>
            </a:pPr>
            <a:endParaRPr lang="fr-FR" dirty="0">
              <a:solidFill>
                <a:srgbClr val="542805"/>
              </a:solidFill>
            </a:endParaRPr>
          </a:p>
          <a:p>
            <a:pPr marL="285750" indent="-285750">
              <a:lnSpc>
                <a:spcPts val="1660"/>
              </a:lnSpc>
              <a:buFont typeface="Arial" panose="020B0604020202020204" pitchFamily="34" charset="0"/>
              <a:buChar char="•"/>
            </a:pPr>
            <a:r>
              <a:rPr lang="fr-FR" dirty="0">
                <a:solidFill>
                  <a:srgbClr val="542805"/>
                </a:solidFill>
              </a:rPr>
              <a:t>Problème de non fermeture du bilan énergétique avec le système de mesure par </a:t>
            </a:r>
            <a:r>
              <a:rPr lang="fr-FR" dirty="0" err="1">
                <a:solidFill>
                  <a:srgbClr val="542805"/>
                </a:solidFill>
              </a:rPr>
              <a:t>eddy</a:t>
            </a:r>
            <a:r>
              <a:rPr lang="fr-FR" dirty="0">
                <a:solidFill>
                  <a:srgbClr val="542805"/>
                </a:solidFill>
              </a:rPr>
              <a:t> covariance</a:t>
            </a:r>
          </a:p>
          <a:p>
            <a:pPr marL="285750" indent="-285750">
              <a:lnSpc>
                <a:spcPts val="1660"/>
              </a:lnSpc>
              <a:buFont typeface="Arial" panose="020B0604020202020204" pitchFamily="34" charset="0"/>
              <a:buChar char="•"/>
            </a:pPr>
            <a:endParaRPr lang="fr-FR" dirty="0">
              <a:solidFill>
                <a:srgbClr val="542805"/>
              </a:solidFill>
            </a:endParaRPr>
          </a:p>
          <a:p>
            <a:pPr marL="285750" indent="-285750">
              <a:lnSpc>
                <a:spcPts val="1660"/>
              </a:lnSpc>
              <a:buFont typeface="Arial" panose="020B0604020202020204" pitchFamily="34" charset="0"/>
              <a:buChar char="•"/>
            </a:pPr>
            <a:r>
              <a:rPr lang="fr-FR" dirty="0">
                <a:solidFill>
                  <a:srgbClr val="542805"/>
                </a:solidFill>
              </a:rPr>
              <a:t>Besoin d’évaluer les modèles et les stratégies de régionalisation à des échelles multiples</a:t>
            </a:r>
          </a:p>
        </p:txBody>
      </p:sp>
      <p:sp>
        <p:nvSpPr>
          <p:cNvPr id="9" name="ZoneTexte 8">
            <a:extLst>
              <a:ext uri="{FF2B5EF4-FFF2-40B4-BE49-F238E27FC236}">
                <a16:creationId xmlns:a16="http://schemas.microsoft.com/office/drawing/2014/main" id="{35F1DAE2-8502-43A4-9B11-5F2911A256FF}"/>
              </a:ext>
            </a:extLst>
          </p:cNvPr>
          <p:cNvSpPr txBox="1"/>
          <p:nvPr/>
        </p:nvSpPr>
        <p:spPr>
          <a:xfrm>
            <a:off x="5877169" y="1625317"/>
            <a:ext cx="6084632" cy="2923877"/>
          </a:xfrm>
          <a:prstGeom prst="rect">
            <a:avLst/>
          </a:prstGeom>
          <a:solidFill>
            <a:schemeClr val="tx2">
              <a:lumMod val="20000"/>
              <a:lumOff val="80000"/>
            </a:schemeClr>
          </a:solidFill>
        </p:spPr>
        <p:txBody>
          <a:bodyPr wrap="square">
            <a:spAutoFit/>
          </a:bodyPr>
          <a:lstStyle/>
          <a:p>
            <a:r>
              <a:rPr lang="fr-FR" sz="2200" b="1" i="1" dirty="0">
                <a:solidFill>
                  <a:srgbClr val="542805"/>
                </a:solidFill>
              </a:rPr>
              <a:t>Objectifs scientifiques :</a:t>
            </a:r>
          </a:p>
          <a:p>
            <a:pPr marL="342900" indent="-342900">
              <a:buFont typeface="Arial" panose="020B0604020202020204" pitchFamily="34" charset="0"/>
              <a:buChar char="•"/>
            </a:pPr>
            <a:endParaRPr lang="fr-FR" dirty="0">
              <a:solidFill>
                <a:srgbClr val="542805"/>
              </a:solidFill>
            </a:endParaRPr>
          </a:p>
          <a:p>
            <a:pPr marL="342900" indent="-342900">
              <a:buFont typeface="Arial" panose="020B0604020202020204" pitchFamily="34" charset="0"/>
              <a:buChar char="•"/>
            </a:pPr>
            <a:r>
              <a:rPr lang="fr-FR" dirty="0">
                <a:solidFill>
                  <a:srgbClr val="542805"/>
                </a:solidFill>
              </a:rPr>
              <a:t>Evapotranspiration et partition entre l’évaporation et la transpiration</a:t>
            </a:r>
          </a:p>
          <a:p>
            <a:pPr marL="342900" indent="-342900">
              <a:buFont typeface="Arial" panose="020B0604020202020204" pitchFamily="34" charset="0"/>
              <a:buChar char="•"/>
            </a:pPr>
            <a:endParaRPr lang="fr-FR" dirty="0">
              <a:solidFill>
                <a:srgbClr val="542805"/>
              </a:solidFill>
            </a:endParaRPr>
          </a:p>
          <a:p>
            <a:pPr marL="342900" indent="-342900">
              <a:buFont typeface="Arial" panose="020B0604020202020204" pitchFamily="34" charset="0"/>
              <a:buChar char="•"/>
            </a:pPr>
            <a:r>
              <a:rPr lang="fr-FR" dirty="0">
                <a:solidFill>
                  <a:srgbClr val="542805"/>
                </a:solidFill>
              </a:rPr>
              <a:t>Percolation profonde</a:t>
            </a:r>
          </a:p>
          <a:p>
            <a:pPr marL="342900" indent="-342900">
              <a:buFont typeface="Arial" panose="020B0604020202020204" pitchFamily="34" charset="0"/>
              <a:buChar char="•"/>
            </a:pPr>
            <a:endParaRPr lang="fr-FR" dirty="0">
              <a:solidFill>
                <a:srgbClr val="542805"/>
              </a:solidFill>
            </a:endParaRPr>
          </a:p>
          <a:p>
            <a:pPr marL="342900" indent="-342900">
              <a:buFont typeface="Arial" panose="020B0604020202020204" pitchFamily="34" charset="0"/>
              <a:buChar char="•"/>
            </a:pPr>
            <a:r>
              <a:rPr lang="fr-FR" dirty="0">
                <a:solidFill>
                  <a:srgbClr val="542805"/>
                </a:solidFill>
              </a:rPr>
              <a:t>Drainage (quantité et qualité) des périmètres irrigués</a:t>
            </a:r>
          </a:p>
          <a:p>
            <a:pPr marL="342900" indent="-342900">
              <a:buFont typeface="Arial" panose="020B0604020202020204" pitchFamily="34" charset="0"/>
              <a:buChar char="•"/>
            </a:pPr>
            <a:endParaRPr lang="fr-FR" dirty="0">
              <a:solidFill>
                <a:srgbClr val="542805"/>
              </a:solidFill>
            </a:endParaRPr>
          </a:p>
          <a:p>
            <a:pPr marL="342900" indent="-342900">
              <a:buFont typeface="Arial" panose="020B0604020202020204" pitchFamily="34" charset="0"/>
              <a:buChar char="•"/>
            </a:pPr>
            <a:r>
              <a:rPr lang="fr-FR" dirty="0">
                <a:solidFill>
                  <a:srgbClr val="542805"/>
                </a:solidFill>
              </a:rPr>
              <a:t>Part des eaux de drainage issues de la pluie et de l’irrigation</a:t>
            </a:r>
            <a:endParaRPr lang="fr-FR" sz="2200" b="1" i="1" dirty="0">
              <a:solidFill>
                <a:srgbClr val="542805"/>
              </a:solidFill>
            </a:endParaRP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Suivi du bilan d’eau des parcelles agricoles »</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
        <p:nvSpPr>
          <p:cNvPr id="10" name="ZoneTexte 9">
            <a:extLst>
              <a:ext uri="{FF2B5EF4-FFF2-40B4-BE49-F238E27FC236}">
                <a16:creationId xmlns:a16="http://schemas.microsoft.com/office/drawing/2014/main" id="{7DE7BCA0-42BB-4999-BFEC-A28184166036}"/>
              </a:ext>
            </a:extLst>
          </p:cNvPr>
          <p:cNvSpPr txBox="1"/>
          <p:nvPr/>
        </p:nvSpPr>
        <p:spPr>
          <a:xfrm>
            <a:off x="230199" y="4784191"/>
            <a:ext cx="11731602" cy="1353191"/>
          </a:xfrm>
          <a:prstGeom prst="rect">
            <a:avLst/>
          </a:prstGeom>
          <a:solidFill>
            <a:schemeClr val="tx2">
              <a:lumMod val="20000"/>
              <a:lumOff val="80000"/>
            </a:schemeClr>
          </a:solidFill>
        </p:spPr>
        <p:txBody>
          <a:bodyPr wrap="square">
            <a:spAutoFit/>
          </a:bodyPr>
          <a:lstStyle/>
          <a:p>
            <a:r>
              <a:rPr lang="fr-FR" sz="1200" b="1" i="1" dirty="0">
                <a:solidFill>
                  <a:srgbClr val="542805"/>
                </a:solidFill>
              </a:rPr>
              <a:t>Articles :</a:t>
            </a:r>
          </a:p>
          <a:p>
            <a:pPr marL="285750" indent="-285750">
              <a:lnSpc>
                <a:spcPts val="1660"/>
              </a:lnSpc>
              <a:buFont typeface="Arial" panose="020B0604020202020204" pitchFamily="34" charset="0"/>
              <a:buChar char="•"/>
            </a:pPr>
            <a:r>
              <a:rPr lang="fr-FR" sz="1200" dirty="0">
                <a:solidFill>
                  <a:srgbClr val="542805"/>
                </a:solidFill>
              </a:rPr>
              <a:t>Rafi et al. (2019). </a:t>
            </a:r>
            <a:r>
              <a:rPr lang="fr-FR" sz="1200" dirty="0" err="1">
                <a:solidFill>
                  <a:srgbClr val="542805"/>
                </a:solidFill>
              </a:rPr>
              <a:t>Partitioning</a:t>
            </a:r>
            <a:r>
              <a:rPr lang="fr-FR" sz="1200" dirty="0">
                <a:solidFill>
                  <a:srgbClr val="542805"/>
                </a:solidFill>
              </a:rPr>
              <a:t> </a:t>
            </a:r>
            <a:r>
              <a:rPr lang="fr-FR" sz="1200" dirty="0" err="1">
                <a:solidFill>
                  <a:srgbClr val="542805"/>
                </a:solidFill>
              </a:rPr>
              <a:t>evapotranspiration</a:t>
            </a:r>
            <a:r>
              <a:rPr lang="fr-FR" sz="1200" dirty="0">
                <a:solidFill>
                  <a:srgbClr val="542805"/>
                </a:solidFill>
              </a:rPr>
              <a:t> of a </a:t>
            </a:r>
            <a:r>
              <a:rPr lang="fr-FR" sz="1200" dirty="0" err="1">
                <a:solidFill>
                  <a:srgbClr val="542805"/>
                </a:solidFill>
              </a:rPr>
              <a:t>drip-irrigated</a:t>
            </a:r>
            <a:r>
              <a:rPr lang="fr-FR" sz="1200" dirty="0">
                <a:solidFill>
                  <a:srgbClr val="542805"/>
                </a:solidFill>
              </a:rPr>
              <a:t> </a:t>
            </a:r>
            <a:r>
              <a:rPr lang="fr-FR" sz="1200" dirty="0" err="1">
                <a:solidFill>
                  <a:srgbClr val="542805"/>
                </a:solidFill>
              </a:rPr>
              <a:t>wheat</a:t>
            </a:r>
            <a:r>
              <a:rPr lang="fr-FR" sz="1200" dirty="0">
                <a:solidFill>
                  <a:srgbClr val="542805"/>
                </a:solidFill>
              </a:rPr>
              <a:t> </a:t>
            </a:r>
            <a:r>
              <a:rPr lang="fr-FR" sz="1200" dirty="0" err="1">
                <a:solidFill>
                  <a:srgbClr val="542805"/>
                </a:solidFill>
              </a:rPr>
              <a:t>crop</a:t>
            </a:r>
            <a:r>
              <a:rPr lang="fr-FR" sz="1200" dirty="0">
                <a:solidFill>
                  <a:srgbClr val="542805"/>
                </a:solidFill>
              </a:rPr>
              <a:t>: Inter-</a:t>
            </a:r>
            <a:r>
              <a:rPr lang="fr-FR" sz="1200" dirty="0" err="1">
                <a:solidFill>
                  <a:srgbClr val="542805"/>
                </a:solidFill>
              </a:rPr>
              <a:t>comparing</a:t>
            </a:r>
            <a:r>
              <a:rPr lang="fr-FR" sz="1200" dirty="0">
                <a:solidFill>
                  <a:srgbClr val="542805"/>
                </a:solidFill>
              </a:rPr>
              <a:t> </a:t>
            </a:r>
            <a:r>
              <a:rPr lang="fr-FR" sz="1200" dirty="0" err="1">
                <a:solidFill>
                  <a:srgbClr val="542805"/>
                </a:solidFill>
              </a:rPr>
              <a:t>eddy</a:t>
            </a:r>
            <a:r>
              <a:rPr lang="fr-FR" sz="1200" dirty="0">
                <a:solidFill>
                  <a:srgbClr val="542805"/>
                </a:solidFill>
              </a:rPr>
              <a:t> covariance-, </a:t>
            </a:r>
            <a:r>
              <a:rPr lang="fr-FR" sz="1200" dirty="0" err="1">
                <a:solidFill>
                  <a:srgbClr val="542805"/>
                </a:solidFill>
              </a:rPr>
              <a:t>sap</a:t>
            </a:r>
            <a:r>
              <a:rPr lang="fr-FR" sz="1200" dirty="0">
                <a:solidFill>
                  <a:srgbClr val="542805"/>
                </a:solidFill>
              </a:rPr>
              <a:t> flow-, </a:t>
            </a:r>
            <a:r>
              <a:rPr lang="fr-FR" sz="1200" dirty="0" err="1">
                <a:solidFill>
                  <a:srgbClr val="542805"/>
                </a:solidFill>
              </a:rPr>
              <a:t>lysimeter</a:t>
            </a:r>
            <a:r>
              <a:rPr lang="fr-FR" sz="1200" dirty="0">
                <a:solidFill>
                  <a:srgbClr val="542805"/>
                </a:solidFill>
              </a:rPr>
              <a:t>-and FAO-</a:t>
            </a:r>
            <a:r>
              <a:rPr lang="fr-FR" sz="1200" dirty="0" err="1">
                <a:solidFill>
                  <a:srgbClr val="542805"/>
                </a:solidFill>
              </a:rPr>
              <a:t>based</a:t>
            </a:r>
            <a:r>
              <a:rPr lang="fr-FR" sz="1200" dirty="0">
                <a:solidFill>
                  <a:srgbClr val="542805"/>
                </a:solidFill>
              </a:rPr>
              <a:t> </a:t>
            </a:r>
            <a:r>
              <a:rPr lang="fr-FR" sz="1200" dirty="0" err="1">
                <a:solidFill>
                  <a:srgbClr val="542805"/>
                </a:solidFill>
              </a:rPr>
              <a:t>methods</a:t>
            </a:r>
            <a:r>
              <a:rPr lang="fr-FR" sz="1200" dirty="0">
                <a:solidFill>
                  <a:srgbClr val="542805"/>
                </a:solidFill>
              </a:rPr>
              <a:t>. AFM</a:t>
            </a:r>
          </a:p>
          <a:p>
            <a:pPr marL="285750" indent="-285750">
              <a:lnSpc>
                <a:spcPts val="1660"/>
              </a:lnSpc>
              <a:buFont typeface="Arial" panose="020B0604020202020204" pitchFamily="34" charset="0"/>
              <a:buChar char="•"/>
            </a:pPr>
            <a:r>
              <a:rPr lang="fr-FR" sz="1200" dirty="0">
                <a:solidFill>
                  <a:srgbClr val="542805"/>
                </a:solidFill>
              </a:rPr>
              <a:t>Er-Raki et al. (2021). Performance of the HYDRUS-1D model for water balance components </a:t>
            </a:r>
            <a:r>
              <a:rPr lang="fr-FR" sz="1200" dirty="0" err="1">
                <a:solidFill>
                  <a:srgbClr val="542805"/>
                </a:solidFill>
              </a:rPr>
              <a:t>assessment</a:t>
            </a:r>
            <a:r>
              <a:rPr lang="fr-FR" sz="1200" dirty="0">
                <a:solidFill>
                  <a:srgbClr val="542805"/>
                </a:solidFill>
              </a:rPr>
              <a:t> of </a:t>
            </a:r>
            <a:r>
              <a:rPr lang="fr-FR" sz="1200" dirty="0" err="1">
                <a:solidFill>
                  <a:srgbClr val="542805"/>
                </a:solidFill>
              </a:rPr>
              <a:t>irrigated</a:t>
            </a:r>
            <a:r>
              <a:rPr lang="fr-FR" sz="1200" dirty="0">
                <a:solidFill>
                  <a:srgbClr val="542805"/>
                </a:solidFill>
              </a:rPr>
              <a:t> </a:t>
            </a:r>
            <a:r>
              <a:rPr lang="fr-FR" sz="1200" dirty="0" err="1">
                <a:solidFill>
                  <a:srgbClr val="542805"/>
                </a:solidFill>
              </a:rPr>
              <a:t>winter</a:t>
            </a:r>
            <a:r>
              <a:rPr lang="fr-FR" sz="1200" dirty="0">
                <a:solidFill>
                  <a:srgbClr val="542805"/>
                </a:solidFill>
              </a:rPr>
              <a:t> </a:t>
            </a:r>
            <a:r>
              <a:rPr lang="fr-FR" sz="1200" dirty="0" err="1">
                <a:solidFill>
                  <a:srgbClr val="542805"/>
                </a:solidFill>
              </a:rPr>
              <a:t>wheat</a:t>
            </a:r>
            <a:r>
              <a:rPr lang="fr-FR" sz="1200" dirty="0">
                <a:solidFill>
                  <a:srgbClr val="542805"/>
                </a:solidFill>
              </a:rPr>
              <a:t> </a:t>
            </a:r>
            <a:r>
              <a:rPr lang="fr-FR" sz="1200" dirty="0" err="1">
                <a:solidFill>
                  <a:srgbClr val="542805"/>
                </a:solidFill>
              </a:rPr>
              <a:t>under</a:t>
            </a:r>
            <a:r>
              <a:rPr lang="fr-FR" sz="1200" dirty="0">
                <a:solidFill>
                  <a:srgbClr val="542805"/>
                </a:solidFill>
              </a:rPr>
              <a:t> </a:t>
            </a:r>
            <a:r>
              <a:rPr lang="fr-FR" sz="1200" dirty="0" err="1">
                <a:solidFill>
                  <a:srgbClr val="542805"/>
                </a:solidFill>
              </a:rPr>
              <a:t>different</a:t>
            </a:r>
            <a:r>
              <a:rPr lang="fr-FR" sz="1200" dirty="0">
                <a:solidFill>
                  <a:srgbClr val="542805"/>
                </a:solidFill>
              </a:rPr>
              <a:t> water managements in </a:t>
            </a:r>
            <a:r>
              <a:rPr lang="fr-FR" sz="1200" dirty="0" err="1">
                <a:solidFill>
                  <a:srgbClr val="542805"/>
                </a:solidFill>
              </a:rPr>
              <a:t>semi-arid</a:t>
            </a:r>
            <a:r>
              <a:rPr lang="fr-FR" sz="1200" dirty="0">
                <a:solidFill>
                  <a:srgbClr val="542805"/>
                </a:solidFill>
              </a:rPr>
              <a:t> </a:t>
            </a:r>
            <a:r>
              <a:rPr lang="fr-FR" sz="1200" dirty="0" err="1">
                <a:solidFill>
                  <a:srgbClr val="542805"/>
                </a:solidFill>
              </a:rPr>
              <a:t>region</a:t>
            </a:r>
            <a:r>
              <a:rPr lang="fr-FR" sz="1200" dirty="0">
                <a:solidFill>
                  <a:srgbClr val="542805"/>
                </a:solidFill>
              </a:rPr>
              <a:t> of Morocco. AWM</a:t>
            </a:r>
          </a:p>
          <a:p>
            <a:pPr marL="285750" indent="-285750">
              <a:lnSpc>
                <a:spcPts val="1660"/>
              </a:lnSpc>
              <a:buFont typeface="Arial" panose="020B0604020202020204" pitchFamily="34" charset="0"/>
              <a:buChar char="•"/>
            </a:pPr>
            <a:r>
              <a:rPr lang="fr-FR" sz="1200" dirty="0" err="1">
                <a:solidFill>
                  <a:srgbClr val="542805"/>
                </a:solidFill>
              </a:rPr>
              <a:t>Laluet</a:t>
            </a:r>
            <a:r>
              <a:rPr lang="fr-FR" sz="1200" dirty="0">
                <a:solidFill>
                  <a:srgbClr val="542805"/>
                </a:solidFill>
              </a:rPr>
              <a:t> et al. (2024). Drainage </a:t>
            </a:r>
            <a:r>
              <a:rPr lang="fr-FR" sz="1200" dirty="0" err="1">
                <a:solidFill>
                  <a:srgbClr val="542805"/>
                </a:solidFill>
              </a:rPr>
              <a:t>assessment</a:t>
            </a:r>
            <a:r>
              <a:rPr lang="fr-FR" sz="1200" dirty="0">
                <a:solidFill>
                  <a:srgbClr val="542805"/>
                </a:solidFill>
              </a:rPr>
              <a:t> of irrigation districts: on the </a:t>
            </a:r>
            <a:r>
              <a:rPr lang="fr-FR" sz="1200" dirty="0" err="1">
                <a:solidFill>
                  <a:srgbClr val="542805"/>
                </a:solidFill>
              </a:rPr>
              <a:t>precision</a:t>
            </a:r>
            <a:r>
              <a:rPr lang="fr-FR" sz="1200" dirty="0">
                <a:solidFill>
                  <a:srgbClr val="542805"/>
                </a:solidFill>
              </a:rPr>
              <a:t> and </a:t>
            </a:r>
            <a:r>
              <a:rPr lang="fr-FR" sz="1200" dirty="0" err="1">
                <a:solidFill>
                  <a:srgbClr val="542805"/>
                </a:solidFill>
              </a:rPr>
              <a:t>accuracy</a:t>
            </a:r>
            <a:r>
              <a:rPr lang="fr-FR" sz="1200" dirty="0">
                <a:solidFill>
                  <a:srgbClr val="542805"/>
                </a:solidFill>
              </a:rPr>
              <a:t> of four </a:t>
            </a:r>
            <a:r>
              <a:rPr lang="fr-FR" sz="1200" dirty="0" err="1">
                <a:solidFill>
                  <a:srgbClr val="542805"/>
                </a:solidFill>
              </a:rPr>
              <a:t>parsimonious</a:t>
            </a:r>
            <a:r>
              <a:rPr lang="fr-FR" sz="1200" dirty="0">
                <a:solidFill>
                  <a:srgbClr val="542805"/>
                </a:solidFill>
              </a:rPr>
              <a:t> </a:t>
            </a:r>
            <a:r>
              <a:rPr lang="fr-FR" sz="1200" dirty="0" err="1">
                <a:solidFill>
                  <a:srgbClr val="542805"/>
                </a:solidFill>
              </a:rPr>
              <a:t>models</a:t>
            </a:r>
            <a:r>
              <a:rPr lang="fr-FR" sz="1200" dirty="0">
                <a:solidFill>
                  <a:srgbClr val="542805"/>
                </a:solidFill>
              </a:rPr>
              <a:t>. HESS</a:t>
            </a:r>
          </a:p>
          <a:p>
            <a:pPr marL="285750" indent="-285750">
              <a:lnSpc>
                <a:spcPts val="1660"/>
              </a:lnSpc>
              <a:buFont typeface="Arial" panose="020B0604020202020204" pitchFamily="34" charset="0"/>
              <a:buChar char="•"/>
            </a:pPr>
            <a:r>
              <a:rPr lang="en-US" sz="1200" dirty="0" err="1">
                <a:solidFill>
                  <a:srgbClr val="542805"/>
                </a:solidFill>
              </a:rPr>
              <a:t>Altés</a:t>
            </a:r>
            <a:r>
              <a:rPr lang="en-US" sz="1200" dirty="0">
                <a:solidFill>
                  <a:srgbClr val="542805"/>
                </a:solidFill>
              </a:rPr>
              <a:t> et al. Elucidating drainage water composition in irrigated areas: insights from stable isotope measurements. </a:t>
            </a:r>
            <a:r>
              <a:rPr lang="en-US" sz="1200" dirty="0" err="1">
                <a:solidFill>
                  <a:srgbClr val="542805"/>
                </a:solidFill>
              </a:rPr>
              <a:t>En</a:t>
            </a:r>
            <a:r>
              <a:rPr lang="en-US" sz="1200" dirty="0">
                <a:solidFill>
                  <a:srgbClr val="542805"/>
                </a:solidFill>
              </a:rPr>
              <a:t> prep. WRR.</a:t>
            </a:r>
            <a:endParaRPr lang="fr-FR" sz="1200" dirty="0">
              <a:solidFill>
                <a:srgbClr val="542805"/>
              </a:solidFill>
            </a:endParaRPr>
          </a:p>
        </p:txBody>
      </p:sp>
    </p:spTree>
    <p:extLst>
      <p:ext uri="{BB962C8B-B14F-4D97-AF65-F5344CB8AC3E}">
        <p14:creationId xmlns:p14="http://schemas.microsoft.com/office/powerpoint/2010/main" val="132215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ctr"/>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58308" y="405019"/>
            <a:ext cx="6616029" cy="499156"/>
          </a:xfrm>
          <a:prstGeom prst="rect">
            <a:avLst/>
          </a:prstGeom>
          <a:noFill/>
          <a:ln>
            <a:noFill/>
          </a:ln>
        </p:spPr>
        <p:txBody>
          <a:bodyPr anchor="b">
            <a:noAutofit/>
          </a:bodyPr>
          <a:lstStyle/>
          <a:p>
            <a:pPr>
              <a:lnSpc>
                <a:spcPct val="90000"/>
              </a:lnSpc>
            </a:pPr>
            <a:r>
              <a:rPr lang="fr-FR" sz="3200" b="1" spc="-1" dirty="0"/>
              <a:t>Description des lysimètres</a:t>
            </a: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410131" y="975494"/>
          <a:ext cx="11371738" cy="2255520"/>
        </p:xfrm>
        <a:graphic>
          <a:graphicData uri="http://schemas.openxmlformats.org/drawingml/2006/table">
            <a:tbl>
              <a:tblPr firstRow="1" bandRow="1">
                <a:tableStyleId>{5C22544A-7EE6-4342-B048-85BDC9FD1C3A}</a:tableStyleId>
              </a:tblPr>
              <a:tblGrid>
                <a:gridCol w="2043900">
                  <a:extLst>
                    <a:ext uri="{9D8B030D-6E8A-4147-A177-3AD203B41FA5}">
                      <a16:colId xmlns:a16="http://schemas.microsoft.com/office/drawing/2014/main" val="3927319282"/>
                    </a:ext>
                  </a:extLst>
                </a:gridCol>
                <a:gridCol w="601784">
                  <a:extLst>
                    <a:ext uri="{9D8B030D-6E8A-4147-A177-3AD203B41FA5}">
                      <a16:colId xmlns:a16="http://schemas.microsoft.com/office/drawing/2014/main" val="540010510"/>
                    </a:ext>
                  </a:extLst>
                </a:gridCol>
                <a:gridCol w="1560946">
                  <a:extLst>
                    <a:ext uri="{9D8B030D-6E8A-4147-A177-3AD203B41FA5}">
                      <a16:colId xmlns:a16="http://schemas.microsoft.com/office/drawing/2014/main" val="3359178806"/>
                    </a:ext>
                  </a:extLst>
                </a:gridCol>
                <a:gridCol w="1425952">
                  <a:extLst>
                    <a:ext uri="{9D8B030D-6E8A-4147-A177-3AD203B41FA5}">
                      <a16:colId xmlns:a16="http://schemas.microsoft.com/office/drawing/2014/main" val="3632914618"/>
                    </a:ext>
                  </a:extLst>
                </a:gridCol>
                <a:gridCol w="3145795">
                  <a:extLst>
                    <a:ext uri="{9D8B030D-6E8A-4147-A177-3AD203B41FA5}">
                      <a16:colId xmlns:a16="http://schemas.microsoft.com/office/drawing/2014/main" val="1932670326"/>
                    </a:ext>
                  </a:extLst>
                </a:gridCol>
                <a:gridCol w="2593361">
                  <a:extLst>
                    <a:ext uri="{9D8B030D-6E8A-4147-A177-3AD203B41FA5}">
                      <a16:colId xmlns:a16="http://schemas.microsoft.com/office/drawing/2014/main" val="1585950315"/>
                    </a:ext>
                  </a:extLst>
                </a:gridCol>
              </a:tblGrid>
              <a:tr h="0">
                <a:tc>
                  <a:txBody>
                    <a:bodyPr/>
                    <a:lstStyle/>
                    <a:p>
                      <a:r>
                        <a:rPr lang="fr-FR" sz="1600" dirty="0"/>
                        <a:t>Lysimètres</a:t>
                      </a:r>
                    </a:p>
                  </a:txBody>
                  <a:tcPr/>
                </a:tc>
                <a:tc>
                  <a:txBody>
                    <a:bodyPr/>
                    <a:lstStyle/>
                    <a:p>
                      <a:r>
                        <a:rPr lang="fr-FR" sz="1600" dirty="0"/>
                        <a:t>Nbre</a:t>
                      </a:r>
                    </a:p>
                  </a:txBody>
                  <a:tcPr/>
                </a:tc>
                <a:tc>
                  <a:txBody>
                    <a:bodyPr/>
                    <a:lstStyle/>
                    <a:p>
                      <a:r>
                        <a:rPr lang="fr-FR" sz="1600" dirty="0"/>
                        <a:t>Dimension</a:t>
                      </a:r>
                    </a:p>
                  </a:txBody>
                  <a:tcPr/>
                </a:tc>
                <a:tc>
                  <a:txBody>
                    <a:bodyPr/>
                    <a:lstStyle/>
                    <a:p>
                      <a:r>
                        <a:rPr lang="fr-FR" sz="1600" dirty="0"/>
                        <a:t>Remplissage</a:t>
                      </a:r>
                    </a:p>
                  </a:txBody>
                  <a:tcPr/>
                </a:tc>
                <a:tc>
                  <a:txBody>
                    <a:bodyPr/>
                    <a:lstStyle/>
                    <a:p>
                      <a:r>
                        <a:rPr lang="fr-FR" sz="1600" dirty="0"/>
                        <a:t>Sondes/équipements</a:t>
                      </a:r>
                    </a:p>
                  </a:txBody>
                  <a:tcPr/>
                </a:tc>
                <a:tc>
                  <a:txBody>
                    <a:bodyPr/>
                    <a:lstStyle/>
                    <a:p>
                      <a:r>
                        <a:rPr lang="fr-FR" sz="1600" dirty="0"/>
                        <a:t>Type de collecte des eaux</a:t>
                      </a:r>
                    </a:p>
                  </a:txBody>
                  <a:tcPr/>
                </a:tc>
                <a:extLst>
                  <a:ext uri="{0D108BD9-81ED-4DB2-BD59-A6C34878D82A}">
                    <a16:rowId xmlns:a16="http://schemas.microsoft.com/office/drawing/2014/main" val="730747472"/>
                  </a:ext>
                </a:extLst>
              </a:tr>
              <a:tr h="370840">
                <a:tc>
                  <a:txBody>
                    <a:bodyPr/>
                    <a:lstStyle/>
                    <a:p>
                      <a:pPr algn="ctr"/>
                      <a:r>
                        <a:rPr lang="fr-FR" sz="1200" b="1" dirty="0"/>
                        <a:t>Mini-</a:t>
                      </a:r>
                      <a:r>
                        <a:rPr lang="fr-FR" sz="1200" b="1" dirty="0" err="1"/>
                        <a:t>lysi</a:t>
                      </a:r>
                      <a:r>
                        <a:rPr lang="fr-FR" sz="1200" b="1" dirty="0"/>
                        <a:t> actif SFL</a:t>
                      </a:r>
                    </a:p>
                  </a:txBody>
                  <a:tcPr anchor="ctr"/>
                </a:tc>
                <a:tc>
                  <a:txBody>
                    <a:bodyPr/>
                    <a:lstStyle/>
                    <a:p>
                      <a:pPr algn="ctr"/>
                      <a:r>
                        <a:rPr lang="fr-FR" sz="1200" dirty="0"/>
                        <a:t>3</a:t>
                      </a:r>
                    </a:p>
                  </a:txBody>
                  <a:tcPr anchor="ctr"/>
                </a:tc>
                <a:tc>
                  <a:txBody>
                    <a:bodyPr/>
                    <a:lstStyle/>
                    <a:p>
                      <a:r>
                        <a:rPr lang="fr-FR" sz="1200" dirty="0"/>
                        <a:t>30 cm x 30 cm; 60 cm &amp; 90 cm</a:t>
                      </a:r>
                    </a:p>
                  </a:txBody>
                  <a:tcPr anchor="ctr"/>
                </a:tc>
                <a:tc>
                  <a:txBody>
                    <a:bodyPr/>
                    <a:lstStyle/>
                    <a:p>
                      <a:r>
                        <a:rPr lang="fr-FR" sz="1200" dirty="0"/>
                        <a:t>Monolithe</a:t>
                      </a:r>
                    </a:p>
                  </a:txBody>
                  <a:tcPr anchor="ctr"/>
                </a:tc>
                <a:tc>
                  <a:txBody>
                    <a:bodyPr/>
                    <a:lstStyle/>
                    <a:p>
                      <a:r>
                        <a:rPr lang="fr-FR" sz="1200" dirty="0"/>
                        <a:t>3 5TE (humidité, température, conductivité électrique), 3 TEROS 21 (potentiel hydrique), 1 T8 / TERROS 32 (potentiel matriciel), 2 balances (poids de la colonne de sol et de la bouteille de drainage)</a:t>
                      </a:r>
                    </a:p>
                  </a:txBody>
                  <a:tcPr anchor="ctr"/>
                </a:tc>
                <a:tc>
                  <a:txBody>
                    <a:bodyPr/>
                    <a:lstStyle/>
                    <a:p>
                      <a:r>
                        <a:rPr lang="fr-FR" sz="1200" dirty="0"/>
                        <a:t>Bouteille de drainage (pas de collecte)</a:t>
                      </a:r>
                    </a:p>
                  </a:txBody>
                  <a:tcPr anchor="ctr"/>
                </a:tc>
                <a:extLst>
                  <a:ext uri="{0D108BD9-81ED-4DB2-BD59-A6C34878D82A}">
                    <a16:rowId xmlns:a16="http://schemas.microsoft.com/office/drawing/2014/main" val="1263628329"/>
                  </a:ext>
                </a:extLst>
              </a:tr>
              <a:tr h="370840">
                <a:tc>
                  <a:txBody>
                    <a:bodyPr/>
                    <a:lstStyle/>
                    <a:p>
                      <a:pPr algn="ctr"/>
                      <a:r>
                        <a:rPr lang="fr-FR" sz="1200" b="1" dirty="0"/>
                        <a:t>Mini-</a:t>
                      </a:r>
                      <a:r>
                        <a:rPr lang="fr-FR" sz="1200" b="1" dirty="0" err="1"/>
                        <a:t>lysi</a:t>
                      </a:r>
                      <a:r>
                        <a:rPr lang="fr-FR" sz="1200" b="1" dirty="0"/>
                        <a:t> passif G3</a:t>
                      </a:r>
                    </a:p>
                  </a:txBody>
                  <a:tcPr anchor="ctr"/>
                </a:tc>
                <a:tc>
                  <a:txBody>
                    <a:bodyPr/>
                    <a:lstStyle/>
                    <a:p>
                      <a:pPr algn="ctr"/>
                      <a:r>
                        <a:rPr lang="fr-FR" sz="1200"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30 cm x 60 cm</a:t>
                      </a:r>
                    </a:p>
                  </a:txBody>
                  <a:tcPr anchor="ctr"/>
                </a:tc>
                <a:tc>
                  <a:txBody>
                    <a:bodyPr/>
                    <a:lstStyle/>
                    <a:p>
                      <a:r>
                        <a:rPr lang="fr-FR" sz="1200" dirty="0"/>
                        <a:t>Monolithe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1 HYDROS 21 capteur de pression (hauteur d’eau), température et conductivité électrique</a:t>
                      </a:r>
                    </a:p>
                  </a:txBody>
                  <a:tcPr anchor="ctr"/>
                </a:tc>
                <a:tc>
                  <a:txBody>
                    <a:bodyPr/>
                    <a:lstStyle/>
                    <a:p>
                      <a:r>
                        <a:rPr lang="fr-FR" sz="1200" dirty="0"/>
                        <a:t>Collecte manuelle</a:t>
                      </a:r>
                    </a:p>
                  </a:txBody>
                  <a:tcPr anchor="ctr"/>
                </a:tc>
                <a:extLst>
                  <a:ext uri="{0D108BD9-81ED-4DB2-BD59-A6C34878D82A}">
                    <a16:rowId xmlns:a16="http://schemas.microsoft.com/office/drawing/2014/main" val="3369031342"/>
                  </a:ext>
                </a:extLst>
              </a:tr>
              <a:tr h="370840">
                <a:tc>
                  <a:txBody>
                    <a:bodyPr/>
                    <a:lstStyle/>
                    <a:p>
                      <a:pPr algn="ctr"/>
                      <a:r>
                        <a:rPr lang="fr-FR" sz="1200" b="1" dirty="0"/>
                        <a:t>Périmètre irrigué de 4000 ha</a:t>
                      </a:r>
                    </a:p>
                  </a:txBody>
                  <a:tcPr anchor="ctr"/>
                </a:tc>
                <a:tc>
                  <a:txBody>
                    <a:bodyPr/>
                    <a:lstStyle/>
                    <a:p>
                      <a:pPr algn="ctr"/>
                      <a:r>
                        <a:rPr lang="fr-FR" sz="1200" dirty="0"/>
                        <a:t>4</a:t>
                      </a:r>
                    </a:p>
                  </a:txBody>
                  <a:tcPr anchor="ctr"/>
                </a:tc>
                <a:tc>
                  <a:txBody>
                    <a:bodyPr/>
                    <a:lstStyle/>
                    <a:p>
                      <a:r>
                        <a:rPr lang="fr-FR" sz="1200" dirty="0"/>
                        <a:t>4 BV = équipe ~50% des 4000 ha</a:t>
                      </a:r>
                    </a:p>
                  </a:txBody>
                  <a:tcPr anchor="ctr"/>
                </a:tc>
                <a:tc>
                  <a:txBody>
                    <a:bodyPr/>
                    <a:lstStyle/>
                    <a:p>
                      <a:r>
                        <a:rPr lang="fr-FR" sz="1200" dirty="0"/>
                        <a:t>Aucun</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1 HYDROS 21 capteur de pression (hauteur d’eau), température et conductivité électrique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Collecte manuelle</a:t>
                      </a:r>
                    </a:p>
                  </a:txBody>
                  <a:tcPr anchor="ctr"/>
                </a:tc>
                <a:extLst>
                  <a:ext uri="{0D108BD9-81ED-4DB2-BD59-A6C34878D82A}">
                    <a16:rowId xmlns:a16="http://schemas.microsoft.com/office/drawing/2014/main" val="1041552866"/>
                  </a:ext>
                </a:extLst>
              </a:tr>
            </a:tbl>
          </a:graphicData>
        </a:graphic>
      </p:graphicFrame>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Suivi du bilan d’eau des parcelles agricoles »</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grpSp>
        <p:nvGrpSpPr>
          <p:cNvPr id="18" name="Groupe 17">
            <a:extLst>
              <a:ext uri="{FF2B5EF4-FFF2-40B4-BE49-F238E27FC236}">
                <a16:creationId xmlns:a16="http://schemas.microsoft.com/office/drawing/2014/main" id="{1CCDF946-BCA7-449E-B1E4-96B84BBF100F}"/>
              </a:ext>
            </a:extLst>
          </p:cNvPr>
          <p:cNvGrpSpPr/>
          <p:nvPr/>
        </p:nvGrpSpPr>
        <p:grpSpPr>
          <a:xfrm>
            <a:off x="7281664" y="3083697"/>
            <a:ext cx="4717504" cy="2971710"/>
            <a:chOff x="7281664" y="3083697"/>
            <a:chExt cx="4717504" cy="2971710"/>
          </a:xfrm>
        </p:grpSpPr>
        <p:grpSp>
          <p:nvGrpSpPr>
            <p:cNvPr id="3" name="Groupe 2">
              <a:extLst>
                <a:ext uri="{FF2B5EF4-FFF2-40B4-BE49-F238E27FC236}">
                  <a16:creationId xmlns:a16="http://schemas.microsoft.com/office/drawing/2014/main" id="{D5959026-88DB-42FA-BD0A-17F61083125A}"/>
                </a:ext>
              </a:extLst>
            </p:cNvPr>
            <p:cNvGrpSpPr/>
            <p:nvPr/>
          </p:nvGrpSpPr>
          <p:grpSpPr>
            <a:xfrm>
              <a:off x="7281664" y="3083697"/>
              <a:ext cx="1559361" cy="2603194"/>
              <a:chOff x="7281664" y="3247816"/>
              <a:chExt cx="1559361" cy="2603194"/>
            </a:xfrm>
          </p:grpSpPr>
          <p:pic>
            <p:nvPicPr>
              <p:cNvPr id="11" name="Imagen 19">
                <a:extLst>
                  <a:ext uri="{FF2B5EF4-FFF2-40B4-BE49-F238E27FC236}">
                    <a16:creationId xmlns:a16="http://schemas.microsoft.com/office/drawing/2014/main" id="{D5E30655-6C10-4971-8E8E-1C286A726C72}"/>
                  </a:ext>
                </a:extLst>
              </p:cNvPr>
              <p:cNvPicPr>
                <a:picLocks noChangeAspect="1"/>
              </p:cNvPicPr>
              <p:nvPr/>
            </p:nvPicPr>
            <p:blipFill>
              <a:blip r:embed="rId4" cstate="print"/>
              <a:stretch>
                <a:fillRect/>
              </a:stretch>
            </p:blipFill>
            <p:spPr>
              <a:xfrm>
                <a:off x="7281664" y="3972163"/>
                <a:ext cx="1559361" cy="981156"/>
              </a:xfrm>
              <a:prstGeom prst="rect">
                <a:avLst/>
              </a:prstGeom>
            </p:spPr>
          </p:pic>
          <p:sp>
            <p:nvSpPr>
              <p:cNvPr id="12" name="Rectangle 11">
                <a:extLst>
                  <a:ext uri="{FF2B5EF4-FFF2-40B4-BE49-F238E27FC236}">
                    <a16:creationId xmlns:a16="http://schemas.microsoft.com/office/drawing/2014/main" id="{3083FB1B-74DD-4D51-B056-C64B3580884D}"/>
                  </a:ext>
                </a:extLst>
              </p:cNvPr>
              <p:cNvSpPr/>
              <p:nvPr/>
            </p:nvSpPr>
            <p:spPr>
              <a:xfrm>
                <a:off x="8390969" y="4391020"/>
                <a:ext cx="114300" cy="68742"/>
              </a:xfrm>
              <a:prstGeom prst="rect">
                <a:avLst/>
              </a:prstGeom>
              <a:noFill/>
              <a:ln>
                <a:solidFill>
                  <a:srgbClr val="0097B2"/>
                </a:solidFill>
              </a:ln>
            </p:spPr>
            <p:style>
              <a:lnRef idx="2">
                <a:schemeClr val="accent1">
                  <a:shade val="15000"/>
                </a:schemeClr>
              </a:lnRef>
              <a:fillRef idx="1">
                <a:schemeClr val="accent1"/>
              </a:fillRef>
              <a:effectRef idx="0">
                <a:schemeClr val="accent1"/>
              </a:effectRef>
              <a:fontRef idx="minor">
                <a:schemeClr val="lt1"/>
              </a:fontRef>
            </p:style>
            <p:txBody>
              <a:bodyPr lIns="45720" tIns="22860" rIns="45720" bIns="22860" rtlCol="0" anchor="ctr"/>
              <a:lstStyle/>
              <a:p>
                <a:pPr algn="ctr"/>
                <a:endParaRPr lang="ca-ES" sz="1200">
                  <a:solidFill>
                    <a:schemeClr val="tx1"/>
                  </a:solidFill>
                </a:endParaRPr>
              </a:p>
            </p:txBody>
          </p:sp>
          <p:cxnSp>
            <p:nvCxnSpPr>
              <p:cNvPr id="13" name="Connector recte 14">
                <a:extLst>
                  <a:ext uri="{FF2B5EF4-FFF2-40B4-BE49-F238E27FC236}">
                    <a16:creationId xmlns:a16="http://schemas.microsoft.com/office/drawing/2014/main" id="{1211CF98-0CEE-454D-876C-EE10C88B3118}"/>
                  </a:ext>
                </a:extLst>
              </p:cNvPr>
              <p:cNvCxnSpPr>
                <a:cxnSpLocks/>
                <a:stCxn id="12" idx="3"/>
              </p:cNvCxnSpPr>
              <p:nvPr/>
            </p:nvCxnSpPr>
            <p:spPr>
              <a:xfrm flipV="1">
                <a:off x="8505269" y="3247816"/>
                <a:ext cx="335756" cy="1177575"/>
              </a:xfrm>
              <a:prstGeom prst="line">
                <a:avLst/>
              </a:prstGeom>
              <a:ln w="19050">
                <a:solidFill>
                  <a:srgbClr val="0097B2"/>
                </a:solidFill>
              </a:ln>
            </p:spPr>
            <p:style>
              <a:lnRef idx="1">
                <a:schemeClr val="accent1"/>
              </a:lnRef>
              <a:fillRef idx="0">
                <a:schemeClr val="accent1"/>
              </a:fillRef>
              <a:effectRef idx="0">
                <a:schemeClr val="accent1"/>
              </a:effectRef>
              <a:fontRef idx="minor">
                <a:schemeClr val="tx1"/>
              </a:fontRef>
            </p:style>
          </p:cxnSp>
          <p:cxnSp>
            <p:nvCxnSpPr>
              <p:cNvPr id="14" name="Connector recte 15">
                <a:extLst>
                  <a:ext uri="{FF2B5EF4-FFF2-40B4-BE49-F238E27FC236}">
                    <a16:creationId xmlns:a16="http://schemas.microsoft.com/office/drawing/2014/main" id="{172CA33B-8143-4ECD-8F7B-EC2DEDCB6D5B}"/>
                  </a:ext>
                </a:extLst>
              </p:cNvPr>
              <p:cNvCxnSpPr>
                <a:cxnSpLocks/>
                <a:stCxn id="12" idx="3"/>
              </p:cNvCxnSpPr>
              <p:nvPr/>
            </p:nvCxnSpPr>
            <p:spPr>
              <a:xfrm>
                <a:off x="8505269" y="4425391"/>
                <a:ext cx="328477" cy="1425619"/>
              </a:xfrm>
              <a:prstGeom prst="line">
                <a:avLst/>
              </a:prstGeom>
              <a:ln w="19050">
                <a:solidFill>
                  <a:srgbClr val="0097B2"/>
                </a:solidFill>
              </a:ln>
            </p:spPr>
            <p:style>
              <a:lnRef idx="1">
                <a:schemeClr val="accent1"/>
              </a:lnRef>
              <a:fillRef idx="0">
                <a:schemeClr val="accent1"/>
              </a:fillRef>
              <a:effectRef idx="0">
                <a:schemeClr val="accent1"/>
              </a:effectRef>
              <a:fontRef idx="minor">
                <a:schemeClr val="tx1"/>
              </a:fontRef>
            </p:style>
          </p:cxnSp>
          <p:pic>
            <p:nvPicPr>
              <p:cNvPr id="15" name="Imagen 20">
                <a:extLst>
                  <a:ext uri="{FF2B5EF4-FFF2-40B4-BE49-F238E27FC236}">
                    <a16:creationId xmlns:a16="http://schemas.microsoft.com/office/drawing/2014/main" id="{DA644750-BBF4-4F48-A0D9-B66F3C5F1E29}"/>
                  </a:ext>
                </a:extLst>
              </p:cNvPr>
              <p:cNvPicPr>
                <a:picLocks noChangeAspect="1"/>
              </p:cNvPicPr>
              <p:nvPr/>
            </p:nvPicPr>
            <p:blipFill>
              <a:blip r:embed="rId5" cstate="print"/>
              <a:stretch>
                <a:fillRect/>
              </a:stretch>
            </p:blipFill>
            <p:spPr>
              <a:xfrm>
                <a:off x="7500297" y="4947289"/>
                <a:ext cx="1009825" cy="794257"/>
              </a:xfrm>
              <a:prstGeom prst="rect">
                <a:avLst/>
              </a:prstGeom>
            </p:spPr>
          </p:pic>
        </p:grpSp>
        <p:pic>
          <p:nvPicPr>
            <p:cNvPr id="17" name="Picture 3">
              <a:extLst>
                <a:ext uri="{FF2B5EF4-FFF2-40B4-BE49-F238E27FC236}">
                  <a16:creationId xmlns:a16="http://schemas.microsoft.com/office/drawing/2014/main" id="{726885EB-19C3-4904-B3DB-0C0EEE44DBCE}"/>
                </a:ext>
              </a:extLst>
            </p:cNvPr>
            <p:cNvPicPr>
              <a:picLocks noChangeAspect="1" noChangeArrowheads="1"/>
            </p:cNvPicPr>
            <p:nvPr/>
          </p:nvPicPr>
          <p:blipFill>
            <a:blip r:embed="rId6" cstate="print"/>
            <a:srcRect l="5352" t="5580" r="3359" b="3094"/>
            <a:stretch>
              <a:fillRect/>
            </a:stretch>
          </p:blipFill>
          <p:spPr bwMode="auto">
            <a:xfrm>
              <a:off x="8838600" y="3083697"/>
              <a:ext cx="3160568" cy="2626638"/>
            </a:xfrm>
            <a:prstGeom prst="rect">
              <a:avLst/>
            </a:prstGeom>
            <a:noFill/>
            <a:ln w="9525">
              <a:noFill/>
              <a:miter lim="800000"/>
              <a:headEnd/>
              <a:tailEnd/>
            </a:ln>
          </p:spPr>
        </p:pic>
        <p:pic>
          <p:nvPicPr>
            <p:cNvPr id="9" name="Google Shape;257;p27">
              <a:extLst>
                <a:ext uri="{FF2B5EF4-FFF2-40B4-BE49-F238E27FC236}">
                  <a16:creationId xmlns:a16="http://schemas.microsoft.com/office/drawing/2014/main" id="{C875372E-5D65-47A0-96E5-A8C094C625EE}"/>
                </a:ext>
              </a:extLst>
            </p:cNvPr>
            <p:cNvPicPr preferRelativeResize="0"/>
            <p:nvPr/>
          </p:nvPicPr>
          <p:blipFill rotWithShape="1">
            <a:blip r:embed="rId7" cstate="print">
              <a:alphaModFix/>
            </a:blip>
            <a:srcRect l="2911" t="15991" r="73844" b="49284"/>
            <a:stretch/>
          </p:blipFill>
          <p:spPr>
            <a:xfrm>
              <a:off x="8728755" y="4995396"/>
              <a:ext cx="1412041" cy="1060011"/>
            </a:xfrm>
            <a:prstGeom prst="rect">
              <a:avLst/>
            </a:prstGeom>
            <a:ln>
              <a:noFill/>
            </a:ln>
            <a:effectLst>
              <a:outerShdw blurRad="292100" dist="139700" dir="2700000" algn="tl" rotWithShape="0">
                <a:srgbClr val="333333">
                  <a:alpha val="65000"/>
                </a:srgbClr>
              </a:outerShdw>
            </a:effectLst>
          </p:spPr>
        </p:pic>
      </p:grpSp>
      <p:pic>
        <p:nvPicPr>
          <p:cNvPr id="23" name="Picture 4">
            <a:extLst>
              <a:ext uri="{FF2B5EF4-FFF2-40B4-BE49-F238E27FC236}">
                <a16:creationId xmlns:a16="http://schemas.microsoft.com/office/drawing/2014/main" id="{71794DB7-5662-403B-BD6C-FDDD23E0DA28}"/>
              </a:ext>
            </a:extLst>
          </p:cNvPr>
          <p:cNvPicPr>
            <a:picLocks noChangeAspect="1" noChangeArrowheads="1"/>
          </p:cNvPicPr>
          <p:nvPr/>
        </p:nvPicPr>
        <p:blipFill>
          <a:blip r:embed="rId8" cstate="print"/>
          <a:srcRect/>
          <a:stretch>
            <a:fillRect/>
          </a:stretch>
        </p:blipFill>
        <p:spPr bwMode="auto">
          <a:xfrm>
            <a:off x="4422176" y="2984737"/>
            <a:ext cx="2610240" cy="3425940"/>
          </a:xfrm>
          <a:prstGeom prst="rect">
            <a:avLst/>
          </a:prstGeom>
          <a:noFill/>
          <a:ln w="9525">
            <a:noFill/>
            <a:miter lim="800000"/>
            <a:headEnd/>
            <a:tailEnd/>
          </a:ln>
        </p:spPr>
      </p:pic>
      <p:pic>
        <p:nvPicPr>
          <p:cNvPr id="24" name="Picture 4">
            <a:extLst>
              <a:ext uri="{FF2B5EF4-FFF2-40B4-BE49-F238E27FC236}">
                <a16:creationId xmlns:a16="http://schemas.microsoft.com/office/drawing/2014/main" id="{7CE9F2CC-6C88-4C5A-A684-F05713405280}"/>
              </a:ext>
            </a:extLst>
          </p:cNvPr>
          <p:cNvPicPr>
            <a:picLocks noChangeAspect="1" noChangeArrowheads="1"/>
          </p:cNvPicPr>
          <p:nvPr/>
        </p:nvPicPr>
        <p:blipFill rotWithShape="1">
          <a:blip r:embed="rId9" cstate="screen">
            <a:extLst>
              <a:ext uri="{28A0092B-C50C-407E-A947-70E740481C1C}">
                <a14:useLocalDpi xmlns:a14="http://schemas.microsoft.com/office/drawing/2010/main" val="0"/>
              </a:ext>
            </a:extLst>
          </a:blip>
          <a:stretch/>
        </p:blipFill>
        <p:spPr bwMode="auto">
          <a:xfrm>
            <a:off x="10418884" y="5388972"/>
            <a:ext cx="1612105" cy="123019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Image 21">
            <a:extLst>
              <a:ext uri="{FF2B5EF4-FFF2-40B4-BE49-F238E27FC236}">
                <a16:creationId xmlns:a16="http://schemas.microsoft.com/office/drawing/2014/main" id="{773A530A-A970-4B54-B3B7-206A6CB663F3}"/>
              </a:ext>
            </a:extLst>
          </p:cNvPr>
          <p:cNvPicPr>
            <a:picLocks noChangeAspect="1"/>
          </p:cNvPicPr>
          <p:nvPr/>
        </p:nvPicPr>
        <p:blipFill rotWithShape="1">
          <a:blip r:embed="rId10"/>
          <a:srcRect l="45000" t="36111" r="4583" b="13978"/>
          <a:stretch/>
        </p:blipFill>
        <p:spPr>
          <a:xfrm>
            <a:off x="469504" y="3702633"/>
            <a:ext cx="3734039" cy="2310397"/>
          </a:xfrm>
          <a:prstGeom prst="rect">
            <a:avLst/>
          </a:prstGeom>
        </p:spPr>
      </p:pic>
      <p:sp>
        <p:nvSpPr>
          <p:cNvPr id="30" name="ZoneTexte 29">
            <a:extLst>
              <a:ext uri="{FF2B5EF4-FFF2-40B4-BE49-F238E27FC236}">
                <a16:creationId xmlns:a16="http://schemas.microsoft.com/office/drawing/2014/main" id="{C2997B8A-B15D-4173-B250-BA803D67E348}"/>
              </a:ext>
            </a:extLst>
          </p:cNvPr>
          <p:cNvSpPr txBox="1"/>
          <p:nvPr/>
        </p:nvSpPr>
        <p:spPr>
          <a:xfrm>
            <a:off x="1033669" y="3364707"/>
            <a:ext cx="2268363" cy="307777"/>
          </a:xfrm>
          <a:prstGeom prst="rect">
            <a:avLst/>
          </a:prstGeom>
          <a:noFill/>
        </p:spPr>
        <p:txBody>
          <a:bodyPr wrap="square">
            <a:spAutoFit/>
          </a:bodyPr>
          <a:lstStyle/>
          <a:p>
            <a:pPr algn="ctr"/>
            <a:r>
              <a:rPr lang="fr-FR" sz="1400" dirty="0">
                <a:highlight>
                  <a:srgbClr val="00FFFF"/>
                </a:highlight>
              </a:rPr>
              <a:t>Smart Field </a:t>
            </a:r>
            <a:r>
              <a:rPr lang="fr-FR" sz="1400" dirty="0" err="1">
                <a:highlight>
                  <a:srgbClr val="00FFFF"/>
                </a:highlight>
              </a:rPr>
              <a:t>Lysimeter</a:t>
            </a:r>
            <a:endParaRPr lang="fr-FR" sz="1400" dirty="0">
              <a:highlight>
                <a:srgbClr val="00FFFF"/>
              </a:highlight>
            </a:endParaRPr>
          </a:p>
        </p:txBody>
      </p:sp>
      <p:sp>
        <p:nvSpPr>
          <p:cNvPr id="31" name="ZoneTexte 30">
            <a:extLst>
              <a:ext uri="{FF2B5EF4-FFF2-40B4-BE49-F238E27FC236}">
                <a16:creationId xmlns:a16="http://schemas.microsoft.com/office/drawing/2014/main" id="{4E27F8EA-D6FE-45B9-B8BB-BCA3FED02B86}"/>
              </a:ext>
            </a:extLst>
          </p:cNvPr>
          <p:cNvSpPr txBox="1"/>
          <p:nvPr/>
        </p:nvSpPr>
        <p:spPr>
          <a:xfrm>
            <a:off x="3641935" y="5723619"/>
            <a:ext cx="1775379" cy="307777"/>
          </a:xfrm>
          <a:prstGeom prst="rect">
            <a:avLst/>
          </a:prstGeom>
          <a:noFill/>
        </p:spPr>
        <p:txBody>
          <a:bodyPr wrap="square">
            <a:spAutoFit/>
          </a:bodyPr>
          <a:lstStyle/>
          <a:p>
            <a:pPr algn="r"/>
            <a:r>
              <a:rPr lang="fr-FR" sz="1400" dirty="0">
                <a:highlight>
                  <a:srgbClr val="00FFFF"/>
                </a:highlight>
              </a:rPr>
              <a:t>Drain Gauge G3</a:t>
            </a:r>
          </a:p>
        </p:txBody>
      </p:sp>
      <p:sp>
        <p:nvSpPr>
          <p:cNvPr id="32" name="ZoneTexte 31">
            <a:extLst>
              <a:ext uri="{FF2B5EF4-FFF2-40B4-BE49-F238E27FC236}">
                <a16:creationId xmlns:a16="http://schemas.microsoft.com/office/drawing/2014/main" id="{35BA681F-67B9-454E-BD5C-2B7A7E304102}"/>
              </a:ext>
            </a:extLst>
          </p:cNvPr>
          <p:cNvSpPr txBox="1"/>
          <p:nvPr/>
        </p:nvSpPr>
        <p:spPr>
          <a:xfrm>
            <a:off x="9453362" y="3153038"/>
            <a:ext cx="2258578" cy="307777"/>
          </a:xfrm>
          <a:prstGeom prst="rect">
            <a:avLst/>
          </a:prstGeom>
          <a:noFill/>
        </p:spPr>
        <p:txBody>
          <a:bodyPr wrap="square">
            <a:spAutoFit/>
          </a:bodyPr>
          <a:lstStyle/>
          <a:p>
            <a:pPr algn="ctr"/>
            <a:r>
              <a:rPr lang="fr-FR" sz="1400" dirty="0">
                <a:highlight>
                  <a:srgbClr val="00FFFF"/>
                </a:highlight>
              </a:rPr>
              <a:t>BV drainés jaugés</a:t>
            </a:r>
          </a:p>
        </p:txBody>
      </p:sp>
    </p:spTree>
    <p:extLst>
      <p:ext uri="{BB962C8B-B14F-4D97-AF65-F5344CB8AC3E}">
        <p14:creationId xmlns:p14="http://schemas.microsoft.com/office/powerpoint/2010/main" val="9274390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456480"/>
            <a:ext cx="5844632" cy="499156"/>
          </a:xfrm>
          <a:prstGeom prst="rect">
            <a:avLst/>
          </a:prstGeom>
          <a:noFill/>
          <a:ln>
            <a:noFill/>
          </a:ln>
        </p:spPr>
        <p:txBody>
          <a:bodyPr anchor="b">
            <a:noAutofit/>
          </a:bodyPr>
          <a:lstStyle/>
          <a:p>
            <a:pPr>
              <a:lnSpc>
                <a:spcPct val="90000"/>
              </a:lnSpc>
            </a:pPr>
            <a:r>
              <a:rPr lang="fr-FR" sz="3200" b="1" spc="-1" dirty="0"/>
              <a:t>Description des sites</a:t>
            </a:r>
          </a:p>
        </p:txBody>
      </p:sp>
      <p:graphicFrame>
        <p:nvGraphicFramePr>
          <p:cNvPr id="9"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423202" y="1005850"/>
          <a:ext cx="11380022" cy="2285988"/>
        </p:xfrm>
        <a:graphic>
          <a:graphicData uri="http://schemas.openxmlformats.org/drawingml/2006/table">
            <a:tbl>
              <a:tblPr firstRow="1" bandRow="1">
                <a:tableStyleId>{5C22544A-7EE6-4342-B048-85BDC9FD1C3A}</a:tableStyleId>
              </a:tblPr>
              <a:tblGrid>
                <a:gridCol w="1394441">
                  <a:extLst>
                    <a:ext uri="{9D8B030D-6E8A-4147-A177-3AD203B41FA5}">
                      <a16:colId xmlns:a16="http://schemas.microsoft.com/office/drawing/2014/main" val="3927319282"/>
                    </a:ext>
                  </a:extLst>
                </a:gridCol>
                <a:gridCol w="1439219">
                  <a:extLst>
                    <a:ext uri="{9D8B030D-6E8A-4147-A177-3AD203B41FA5}">
                      <a16:colId xmlns:a16="http://schemas.microsoft.com/office/drawing/2014/main" val="540010510"/>
                    </a:ext>
                  </a:extLst>
                </a:gridCol>
                <a:gridCol w="3015887">
                  <a:extLst>
                    <a:ext uri="{9D8B030D-6E8A-4147-A177-3AD203B41FA5}">
                      <a16:colId xmlns:a16="http://schemas.microsoft.com/office/drawing/2014/main" val="3359178806"/>
                    </a:ext>
                  </a:extLst>
                </a:gridCol>
                <a:gridCol w="2254031">
                  <a:extLst>
                    <a:ext uri="{9D8B030D-6E8A-4147-A177-3AD203B41FA5}">
                      <a16:colId xmlns:a16="http://schemas.microsoft.com/office/drawing/2014/main" val="3632914618"/>
                    </a:ext>
                  </a:extLst>
                </a:gridCol>
                <a:gridCol w="1885740">
                  <a:extLst>
                    <a:ext uri="{9D8B030D-6E8A-4147-A177-3AD203B41FA5}">
                      <a16:colId xmlns:a16="http://schemas.microsoft.com/office/drawing/2014/main" val="1932670326"/>
                    </a:ext>
                  </a:extLst>
                </a:gridCol>
                <a:gridCol w="1390704">
                  <a:extLst>
                    <a:ext uri="{9D8B030D-6E8A-4147-A177-3AD203B41FA5}">
                      <a16:colId xmlns:a16="http://schemas.microsoft.com/office/drawing/2014/main" val="1585950315"/>
                    </a:ext>
                  </a:extLst>
                </a:gridCol>
              </a:tblGrid>
              <a:tr h="365748">
                <a:tc>
                  <a:txBody>
                    <a:bodyPr/>
                    <a:lstStyle/>
                    <a:p>
                      <a:pPr algn="ctr"/>
                      <a:r>
                        <a:rPr lang="fr-FR" sz="1600" dirty="0"/>
                        <a:t>Lysimètres</a:t>
                      </a:r>
                    </a:p>
                  </a:txBody>
                  <a:tcPr/>
                </a:tc>
                <a:tc>
                  <a:txBody>
                    <a:bodyPr/>
                    <a:lstStyle/>
                    <a:p>
                      <a:pPr algn="ctr"/>
                      <a:r>
                        <a:rPr lang="fr-FR" sz="1600" dirty="0"/>
                        <a:t>Sol</a:t>
                      </a:r>
                    </a:p>
                  </a:txBody>
                  <a:tcPr/>
                </a:tc>
                <a:tc>
                  <a:txBody>
                    <a:bodyPr/>
                    <a:lstStyle/>
                    <a:p>
                      <a:pPr algn="ctr"/>
                      <a:r>
                        <a:rPr lang="fr-FR" sz="1600" dirty="0"/>
                        <a:t>Végétation</a:t>
                      </a:r>
                    </a:p>
                  </a:txBody>
                  <a:tcPr/>
                </a:tc>
                <a:tc>
                  <a:txBody>
                    <a:bodyPr/>
                    <a:lstStyle/>
                    <a:p>
                      <a:pPr algn="ctr"/>
                      <a:r>
                        <a:rPr lang="fr-FR" sz="1600" dirty="0"/>
                        <a:t>Climat</a:t>
                      </a:r>
                    </a:p>
                  </a:txBody>
                  <a:tcPr/>
                </a:tc>
                <a:tc>
                  <a:txBody>
                    <a:bodyPr/>
                    <a:lstStyle/>
                    <a:p>
                      <a:pPr algn="ctr"/>
                      <a:r>
                        <a:rPr lang="fr-FR" sz="1600" dirty="0"/>
                        <a:t>Localisation</a:t>
                      </a:r>
                    </a:p>
                  </a:txBody>
                  <a:tcPr/>
                </a:tc>
                <a:tc>
                  <a:txBody>
                    <a:bodyPr/>
                    <a:lstStyle/>
                    <a:p>
                      <a:pPr algn="ctr"/>
                      <a:r>
                        <a:rPr lang="fr-FR" sz="1600" dirty="0"/>
                        <a:t>Données</a:t>
                      </a:r>
                    </a:p>
                  </a:txBody>
                  <a:tcPr/>
                </a:tc>
                <a:extLst>
                  <a:ext uri="{0D108BD9-81ED-4DB2-BD59-A6C34878D82A}">
                    <a16:rowId xmlns:a16="http://schemas.microsoft.com/office/drawing/2014/main" val="73074747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t>Mini-</a:t>
                      </a:r>
                      <a:r>
                        <a:rPr lang="fr-FR" sz="1200" b="1" dirty="0" err="1"/>
                        <a:t>lysi</a:t>
                      </a:r>
                      <a:r>
                        <a:rPr lang="fr-FR" sz="1200" b="1" dirty="0"/>
                        <a:t> actif SFL</a:t>
                      </a:r>
                    </a:p>
                  </a:txBody>
                  <a:tcPr anchor="ctr"/>
                </a:tc>
                <a:tc>
                  <a:txBody>
                    <a:bodyPr/>
                    <a:lstStyle/>
                    <a:p>
                      <a:pPr algn="ctr"/>
                      <a:r>
                        <a:rPr lang="en-US" sz="1200" b="0" i="0" u="none" strike="noStrike" kern="1200" baseline="0" dirty="0">
                          <a:solidFill>
                            <a:schemeClr val="dk1"/>
                          </a:solidFill>
                          <a:latin typeface="+mn-lt"/>
                          <a:ea typeface="+mn-ea"/>
                          <a:cs typeface="+mn-cs"/>
                        </a:rPr>
                        <a:t>sable 38% </a:t>
                      </a:r>
                      <a:r>
                        <a:rPr lang="en-US" sz="1200" b="0" i="0" u="none" strike="noStrike" kern="1200" baseline="0" dirty="0" err="1">
                          <a:solidFill>
                            <a:schemeClr val="dk1"/>
                          </a:solidFill>
                          <a:latin typeface="+mn-lt"/>
                          <a:ea typeface="+mn-ea"/>
                          <a:cs typeface="+mn-cs"/>
                        </a:rPr>
                        <a:t>argile</a:t>
                      </a:r>
                      <a:r>
                        <a:rPr lang="en-US" sz="1200" b="0" i="0" u="none" strike="noStrike" kern="1200" baseline="0" dirty="0">
                          <a:solidFill>
                            <a:schemeClr val="dk1"/>
                          </a:solidFill>
                          <a:latin typeface="+mn-lt"/>
                          <a:ea typeface="+mn-ea"/>
                          <a:cs typeface="+mn-cs"/>
                        </a:rPr>
                        <a:t> 33%</a:t>
                      </a:r>
                      <a:endParaRPr lang="fr-FR" sz="1200" dirty="0"/>
                    </a:p>
                  </a:txBody>
                  <a:tcPr anchor="ctr"/>
                </a:tc>
                <a:tc>
                  <a:txBody>
                    <a:bodyPr/>
                    <a:lstStyle/>
                    <a:p>
                      <a:pPr algn="ctr"/>
                      <a:r>
                        <a:rPr lang="fr-FR" sz="1200" dirty="0"/>
                        <a:t>Blé irrigué en gravitaire et goutte-à-goutte </a:t>
                      </a:r>
                    </a:p>
                  </a:txBody>
                  <a:tcPr anchor="ctr"/>
                </a:tc>
                <a:tc>
                  <a:txBody>
                    <a:bodyPr/>
                    <a:lstStyle/>
                    <a:p>
                      <a:pPr algn="ctr"/>
                      <a:r>
                        <a:rPr lang="fr-FR" sz="1200" dirty="0"/>
                        <a:t>Semi-aride / </a:t>
                      </a:r>
                    </a:p>
                    <a:p>
                      <a:pPr algn="ctr"/>
                      <a:r>
                        <a:rPr lang="fr-FR" sz="1200" dirty="0"/>
                        <a:t>tempéré</a:t>
                      </a:r>
                    </a:p>
                  </a:txBody>
                  <a:tcPr anchor="ctr"/>
                </a:tc>
                <a:tc>
                  <a:txBody>
                    <a:bodyPr/>
                    <a:lstStyle/>
                    <a:p>
                      <a:pPr algn="ctr"/>
                      <a:r>
                        <a:rPr lang="fr-FR" sz="1200" dirty="0"/>
                        <a:t>Marrakech, Maroc / Estampes, Gers</a:t>
                      </a:r>
                    </a:p>
                  </a:txBody>
                  <a:tcPr anchor="ctr"/>
                </a:tc>
                <a:tc>
                  <a:txBody>
                    <a:bodyPr/>
                    <a:lstStyle/>
                    <a:p>
                      <a:r>
                        <a:rPr lang="fr-FR" sz="1200" dirty="0"/>
                        <a:t>Télémétrie, système </a:t>
                      </a:r>
                      <a:r>
                        <a:rPr lang="fr-FR" sz="1200" dirty="0" err="1"/>
                        <a:t>lowcost</a:t>
                      </a:r>
                      <a:r>
                        <a:rPr lang="fr-FR" sz="1200" dirty="0"/>
                        <a:t>  développé au CESBIO</a:t>
                      </a:r>
                    </a:p>
                  </a:txBody>
                  <a:tcPr anchor="ctr"/>
                </a:tc>
                <a:extLst>
                  <a:ext uri="{0D108BD9-81ED-4DB2-BD59-A6C34878D82A}">
                    <a16:rowId xmlns:a16="http://schemas.microsoft.com/office/drawing/2014/main" val="1263628329"/>
                  </a:ext>
                </a:extLst>
              </a:tr>
              <a:tr h="370840">
                <a:tc>
                  <a:txBody>
                    <a:bodyPr/>
                    <a:lstStyle/>
                    <a:p>
                      <a:pPr algn="ctr"/>
                      <a:r>
                        <a:rPr lang="fr-FR" sz="1200" b="1" dirty="0"/>
                        <a:t>Mini-</a:t>
                      </a:r>
                      <a:r>
                        <a:rPr lang="fr-FR" sz="1200" b="1" dirty="0" err="1"/>
                        <a:t>lysi</a:t>
                      </a:r>
                      <a:r>
                        <a:rPr lang="fr-FR" sz="1200" b="1" dirty="0"/>
                        <a:t> actif G3</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sable 12 % argile 34 %</a:t>
                      </a:r>
                    </a:p>
                  </a:txBody>
                  <a:tcPr anchor="ctr"/>
                </a:tc>
                <a:tc>
                  <a:txBody>
                    <a:bodyPr/>
                    <a:lstStyle/>
                    <a:p>
                      <a:pPr algn="ctr"/>
                      <a:r>
                        <a:rPr lang="fr-FR" sz="1200" dirty="0"/>
                        <a:t>Maïs irrigué par aspersion /</a:t>
                      </a:r>
                    </a:p>
                    <a:p>
                      <a:pPr algn="ctr"/>
                      <a:r>
                        <a:rPr lang="fr-FR" sz="1200" dirty="0"/>
                        <a:t>olivier irrigué en goutte-à-goutte enterré</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Tempéré à été chaud / </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Semi-aride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err="1"/>
                        <a:t>Lleida</a:t>
                      </a:r>
                      <a:r>
                        <a:rPr lang="fr-FR" sz="1200" dirty="0"/>
                        <a:t>, Espagne / Marrakech, Maroc</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Télémétrie</a:t>
                      </a:r>
                    </a:p>
                  </a:txBody>
                  <a:tcPr anchor="ctr"/>
                </a:tc>
                <a:extLst>
                  <a:ext uri="{0D108BD9-81ED-4DB2-BD59-A6C34878D82A}">
                    <a16:rowId xmlns:a16="http://schemas.microsoft.com/office/drawing/2014/main" val="3369031342"/>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b="1" dirty="0"/>
                        <a:t>Périmètre irrigué de 4000 ha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sols </a:t>
                      </a:r>
                      <a:r>
                        <a:rPr lang="en-US" sz="1200" dirty="0" err="1"/>
                        <a:t>calcaires</a:t>
                      </a:r>
                      <a:r>
                        <a:rPr lang="en-US" sz="1200" dirty="0"/>
                        <a:t>, </a:t>
                      </a:r>
                      <a:r>
                        <a:rPr lang="en-US" sz="1200" dirty="0" err="1"/>
                        <a:t>profonds</a:t>
                      </a:r>
                      <a:r>
                        <a:rPr lang="en-US" sz="1200" dirty="0"/>
                        <a:t>, texture </a:t>
                      </a:r>
                      <a:r>
                        <a:rPr lang="en-US" sz="1200" dirty="0" err="1"/>
                        <a:t>moyenne</a:t>
                      </a: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Maïs, luzerne, orge, blé/maïs, oliviers</a:t>
                      </a:r>
                    </a:p>
                  </a:txBody>
                  <a:tcPr anchor="ctr"/>
                </a:tc>
                <a:tc>
                  <a:txBody>
                    <a:bodyPr/>
                    <a:lstStyle/>
                    <a:p>
                      <a:pPr algn="ctr"/>
                      <a:r>
                        <a:rPr lang="fr-FR" sz="1200" dirty="0"/>
                        <a:t>Tempéré à été chaud</a:t>
                      </a:r>
                    </a:p>
                  </a:txBody>
                  <a:tcPr anchor="ctr"/>
                </a:tc>
                <a:tc>
                  <a:txBody>
                    <a:bodyPr/>
                    <a:lstStyle/>
                    <a:p>
                      <a:pPr algn="ctr"/>
                      <a:r>
                        <a:rPr lang="fr-FR" sz="1200" dirty="0" err="1"/>
                        <a:t>Lleida</a:t>
                      </a:r>
                      <a:r>
                        <a:rPr lang="fr-FR" sz="1200" dirty="0"/>
                        <a:t>, Espagne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Télémétrie</a:t>
                      </a:r>
                    </a:p>
                  </a:txBody>
                  <a:tcPr anchor="ctr"/>
                </a:tc>
                <a:extLst>
                  <a:ext uri="{0D108BD9-81ED-4DB2-BD59-A6C34878D82A}">
                    <a16:rowId xmlns:a16="http://schemas.microsoft.com/office/drawing/2014/main" val="1364685142"/>
                  </a:ext>
                </a:extLst>
              </a:tr>
            </a:tbl>
          </a:graphicData>
        </a:graphic>
      </p:graphicFrame>
      <p:grpSp>
        <p:nvGrpSpPr>
          <p:cNvPr id="16" name="Groupe 15">
            <a:extLst>
              <a:ext uri="{FF2B5EF4-FFF2-40B4-BE49-F238E27FC236}">
                <a16:creationId xmlns:a16="http://schemas.microsoft.com/office/drawing/2014/main" id="{10698C16-B716-78D8-A795-36A2A12E73C7}"/>
              </a:ext>
            </a:extLst>
          </p:cNvPr>
          <p:cNvGrpSpPr/>
          <p:nvPr/>
        </p:nvGrpSpPr>
        <p:grpSpPr>
          <a:xfrm>
            <a:off x="58309" y="6241371"/>
            <a:ext cx="12133691" cy="615227"/>
            <a:chOff x="58309" y="6241371"/>
            <a:chExt cx="12133691" cy="615227"/>
          </a:xfrm>
        </p:grpSpPr>
        <p:sp>
          <p:nvSpPr>
            <p:cNvPr id="17" name="ZoneTexte 16">
              <a:extLst>
                <a:ext uri="{FF2B5EF4-FFF2-40B4-BE49-F238E27FC236}">
                  <a16:creationId xmlns:a16="http://schemas.microsoft.com/office/drawing/2014/main" id="{517D0063-8C0F-25F0-895D-CA3AB0561458}"/>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Suivi du bilan d’eau des parcelles agricoles »</a:t>
              </a:r>
            </a:p>
          </p:txBody>
        </p:sp>
        <p:pic>
          <p:nvPicPr>
            <p:cNvPr id="18" name="Image 17" descr="Plan France 2030 : appels à projets 2023 - France 2030 ...">
              <a:extLst>
                <a:ext uri="{FF2B5EF4-FFF2-40B4-BE49-F238E27FC236}">
                  <a16:creationId xmlns:a16="http://schemas.microsoft.com/office/drawing/2014/main" id="{AED43155-7CDA-5C67-CFD3-BC07725D212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9" name="Image 18">
              <a:extLst>
                <a:ext uri="{FF2B5EF4-FFF2-40B4-BE49-F238E27FC236}">
                  <a16:creationId xmlns:a16="http://schemas.microsoft.com/office/drawing/2014/main" id="{EE482894-56EC-F536-1D69-54C632EE498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grpSp>
        <p:nvGrpSpPr>
          <p:cNvPr id="2" name="Groupe 1">
            <a:extLst>
              <a:ext uri="{FF2B5EF4-FFF2-40B4-BE49-F238E27FC236}">
                <a16:creationId xmlns:a16="http://schemas.microsoft.com/office/drawing/2014/main" id="{C9500E5C-0BC0-4822-A0C8-3842433034D6}"/>
              </a:ext>
            </a:extLst>
          </p:cNvPr>
          <p:cNvGrpSpPr/>
          <p:nvPr/>
        </p:nvGrpSpPr>
        <p:grpSpPr>
          <a:xfrm>
            <a:off x="355375" y="3283295"/>
            <a:ext cx="1914831" cy="2698171"/>
            <a:chOff x="1140984" y="3283295"/>
            <a:chExt cx="1914831" cy="2698171"/>
          </a:xfrm>
        </p:grpSpPr>
        <p:pic>
          <p:nvPicPr>
            <p:cNvPr id="10" name="Picture 2">
              <a:extLst>
                <a:ext uri="{FF2B5EF4-FFF2-40B4-BE49-F238E27FC236}">
                  <a16:creationId xmlns:a16="http://schemas.microsoft.com/office/drawing/2014/main" id="{1B687FFF-8FF4-4ADF-AC73-14470EFFBBAE}"/>
                </a:ext>
              </a:extLst>
            </p:cNvPr>
            <p:cNvPicPr>
              <a:picLocks noChangeAspect="1" noChangeArrowheads="1"/>
            </p:cNvPicPr>
            <p:nvPr/>
          </p:nvPicPr>
          <p:blipFill>
            <a:blip r:embed="rId4" cstate="screen"/>
            <a:srcRect/>
            <a:stretch>
              <a:fillRect/>
            </a:stretch>
          </p:blipFill>
          <p:spPr bwMode="auto">
            <a:xfrm>
              <a:off x="1140984" y="3283295"/>
              <a:ext cx="1914831" cy="2698171"/>
            </a:xfrm>
            <a:prstGeom prst="rect">
              <a:avLst/>
            </a:prstGeom>
            <a:ln>
              <a:noFill/>
            </a:ln>
            <a:effectLst>
              <a:outerShdw blurRad="292100" dist="139700" dir="2700000" algn="tl" rotWithShape="0">
                <a:srgbClr val="333333">
                  <a:alpha val="65000"/>
                </a:srgbClr>
              </a:outerShdw>
            </a:effectLst>
          </p:spPr>
        </p:pic>
        <p:sp>
          <p:nvSpPr>
            <p:cNvPr id="11" name="ZoneTexte 10">
              <a:extLst>
                <a:ext uri="{FF2B5EF4-FFF2-40B4-BE49-F238E27FC236}">
                  <a16:creationId xmlns:a16="http://schemas.microsoft.com/office/drawing/2014/main" id="{0908FCCE-2F2A-4DBB-8AC0-D39A7DC59305}"/>
                </a:ext>
              </a:extLst>
            </p:cNvPr>
            <p:cNvSpPr txBox="1"/>
            <p:nvPr/>
          </p:nvSpPr>
          <p:spPr>
            <a:xfrm>
              <a:off x="1400251" y="3356166"/>
              <a:ext cx="1396296" cy="540661"/>
            </a:xfrm>
            <a:prstGeom prst="rect">
              <a:avLst/>
            </a:prstGeom>
            <a:noFill/>
          </p:spPr>
          <p:txBody>
            <a:bodyPr wrap="square" rtlCol="0">
              <a:spAutoFit/>
            </a:bodyPr>
            <a:lstStyle/>
            <a:p>
              <a:pPr algn="ctr"/>
              <a:r>
                <a:rPr lang="fr-FR" sz="1400" dirty="0">
                  <a:highlight>
                    <a:srgbClr val="00FFFF"/>
                  </a:highlight>
                </a:rPr>
                <a:t>Parcelle agro-écologique, Gers</a:t>
              </a:r>
            </a:p>
          </p:txBody>
        </p:sp>
      </p:grpSp>
      <p:grpSp>
        <p:nvGrpSpPr>
          <p:cNvPr id="3" name="Groupe 2">
            <a:extLst>
              <a:ext uri="{FF2B5EF4-FFF2-40B4-BE49-F238E27FC236}">
                <a16:creationId xmlns:a16="http://schemas.microsoft.com/office/drawing/2014/main" id="{91301EA6-F64C-4C19-B0E8-0B9226B6544D}"/>
              </a:ext>
            </a:extLst>
          </p:cNvPr>
          <p:cNvGrpSpPr/>
          <p:nvPr/>
        </p:nvGrpSpPr>
        <p:grpSpPr>
          <a:xfrm>
            <a:off x="2652217" y="3312556"/>
            <a:ext cx="2414953" cy="2713184"/>
            <a:chOff x="4140975" y="3312556"/>
            <a:chExt cx="2414953" cy="2713184"/>
          </a:xfrm>
        </p:grpSpPr>
        <p:pic>
          <p:nvPicPr>
            <p:cNvPr id="13" name="Imagen 8" descr="Imagen que contiene exterior, pasto, verde, mujer&#10;&#10;Descripción generada automáticamente">
              <a:extLst>
                <a:ext uri="{FF2B5EF4-FFF2-40B4-BE49-F238E27FC236}">
                  <a16:creationId xmlns:a16="http://schemas.microsoft.com/office/drawing/2014/main" id="{53CC455D-55C5-44F0-9012-E60387977E16}"/>
                </a:ext>
              </a:extLst>
            </p:cNvPr>
            <p:cNvPicPr>
              <a:picLocks noChangeAspect="1"/>
            </p:cNvPicPr>
            <p:nvPr/>
          </p:nvPicPr>
          <p:blipFill>
            <a:blip r:embed="rId5" cstate="screen">
              <a:extLst>
                <a:ext uri="{28A0092B-C50C-407E-A947-70E740481C1C}">
                  <a14:useLocalDpi xmlns:a14="http://schemas.microsoft.com/office/drawing/2010/main" val="0"/>
                </a:ext>
              </a:extLst>
            </a:blip>
            <a:srcRect/>
            <a:stretch>
              <a:fillRect/>
            </a:stretch>
          </p:blipFill>
          <p:spPr>
            <a:xfrm>
              <a:off x="4140975" y="3312556"/>
              <a:ext cx="1575397" cy="2713184"/>
            </a:xfrm>
            <a:prstGeom prst="rect">
              <a:avLst/>
            </a:prstGeom>
            <a:ln>
              <a:noFill/>
            </a:ln>
            <a:effectLst>
              <a:outerShdw blurRad="292100" dist="139700" dir="2700000" algn="tl" rotWithShape="0">
                <a:srgbClr val="333333">
                  <a:alpha val="65000"/>
                </a:srgbClr>
              </a:outerShdw>
            </a:effectLst>
          </p:spPr>
        </p:pic>
        <p:pic>
          <p:nvPicPr>
            <p:cNvPr id="14" name="Picture 3" descr="C:\Users\olivier\Desktop\IDEWA\FTPisardSAT\Data\AlgerriBalaguer\Photos\G3Installation\16-6-21\IMG-20210618-WA0045.jpg">
              <a:extLst>
                <a:ext uri="{FF2B5EF4-FFF2-40B4-BE49-F238E27FC236}">
                  <a16:creationId xmlns:a16="http://schemas.microsoft.com/office/drawing/2014/main" id="{3DA43591-70A8-461D-BA94-C6408E143AC2}"/>
                </a:ext>
              </a:extLst>
            </p:cNvPr>
            <p:cNvPicPr>
              <a:picLocks noChangeAspect="1" noChangeArrowheads="1"/>
            </p:cNvPicPr>
            <p:nvPr/>
          </p:nvPicPr>
          <p:blipFill>
            <a:blip r:embed="rId6" cstate="screen"/>
            <a:srcRect/>
            <a:stretch>
              <a:fillRect/>
            </a:stretch>
          </p:blipFill>
          <p:spPr bwMode="auto">
            <a:xfrm>
              <a:off x="5407083" y="4398894"/>
              <a:ext cx="1148845" cy="1094239"/>
            </a:xfrm>
            <a:prstGeom prst="rect">
              <a:avLst/>
            </a:prstGeom>
            <a:ln>
              <a:noFill/>
            </a:ln>
            <a:effectLst>
              <a:outerShdw blurRad="292100" dist="139700" dir="2700000" algn="tl" rotWithShape="0">
                <a:srgbClr val="333333">
                  <a:alpha val="65000"/>
                </a:srgbClr>
              </a:outerShdw>
            </a:effectLst>
          </p:spPr>
        </p:pic>
        <p:sp>
          <p:nvSpPr>
            <p:cNvPr id="15" name="ZoneTexte 14">
              <a:extLst>
                <a:ext uri="{FF2B5EF4-FFF2-40B4-BE49-F238E27FC236}">
                  <a16:creationId xmlns:a16="http://schemas.microsoft.com/office/drawing/2014/main" id="{26A761C9-464A-41CC-BB98-08A9DF0A4356}"/>
                </a:ext>
              </a:extLst>
            </p:cNvPr>
            <p:cNvSpPr txBox="1"/>
            <p:nvPr/>
          </p:nvSpPr>
          <p:spPr>
            <a:xfrm>
              <a:off x="5079334" y="3468888"/>
              <a:ext cx="1396296" cy="523220"/>
            </a:xfrm>
            <a:prstGeom prst="rect">
              <a:avLst/>
            </a:prstGeom>
            <a:noFill/>
          </p:spPr>
          <p:txBody>
            <a:bodyPr wrap="square" rtlCol="0">
              <a:spAutoFit/>
            </a:bodyPr>
            <a:lstStyle/>
            <a:p>
              <a:pPr algn="ctr"/>
              <a:r>
                <a:rPr lang="fr-FR" sz="1400" dirty="0">
                  <a:highlight>
                    <a:srgbClr val="00FFFF"/>
                  </a:highlight>
                </a:rPr>
                <a:t>Maïs irrigué, Espagne</a:t>
              </a:r>
            </a:p>
          </p:txBody>
        </p:sp>
      </p:grpSp>
      <p:pic>
        <p:nvPicPr>
          <p:cNvPr id="20" name="Image1">
            <a:extLst>
              <a:ext uri="{FF2B5EF4-FFF2-40B4-BE49-F238E27FC236}">
                <a16:creationId xmlns:a16="http://schemas.microsoft.com/office/drawing/2014/main" id="{9BB81AF6-8E05-4408-94C0-C17E89F07D0D}"/>
              </a:ext>
            </a:extLst>
          </p:cNvPr>
          <p:cNvPicPr/>
          <p:nvPr/>
        </p:nvPicPr>
        <p:blipFill>
          <a:blip r:embed="rId7" cstate="screen"/>
          <a:stretch>
            <a:fillRect/>
          </a:stretch>
        </p:blipFill>
        <p:spPr bwMode="auto">
          <a:xfrm>
            <a:off x="5381518" y="3312556"/>
            <a:ext cx="2448272" cy="2713184"/>
          </a:xfrm>
          <a:prstGeom prst="rect">
            <a:avLst/>
          </a:prstGeom>
          <a:ln>
            <a:noFill/>
          </a:ln>
          <a:effectLst>
            <a:outerShdw blurRad="292100" dist="139700" dir="2700000" algn="tl" rotWithShape="0">
              <a:srgbClr val="333333">
                <a:alpha val="65000"/>
              </a:srgbClr>
            </a:outerShdw>
          </a:effectLst>
        </p:spPr>
      </p:pic>
      <p:sp>
        <p:nvSpPr>
          <p:cNvPr id="21" name="ZoneTexte 20">
            <a:extLst>
              <a:ext uri="{FF2B5EF4-FFF2-40B4-BE49-F238E27FC236}">
                <a16:creationId xmlns:a16="http://schemas.microsoft.com/office/drawing/2014/main" id="{65F8324C-3A00-46BF-A5D0-B2C7D1E8A032}"/>
              </a:ext>
            </a:extLst>
          </p:cNvPr>
          <p:cNvSpPr txBox="1"/>
          <p:nvPr/>
        </p:nvSpPr>
        <p:spPr>
          <a:xfrm>
            <a:off x="6256739" y="3391592"/>
            <a:ext cx="1396296" cy="307777"/>
          </a:xfrm>
          <a:prstGeom prst="rect">
            <a:avLst/>
          </a:prstGeom>
          <a:noFill/>
        </p:spPr>
        <p:txBody>
          <a:bodyPr wrap="square" rtlCol="0">
            <a:spAutoFit/>
          </a:bodyPr>
          <a:lstStyle/>
          <a:p>
            <a:pPr algn="ctr"/>
            <a:r>
              <a:rPr lang="fr-FR" sz="1400" dirty="0">
                <a:highlight>
                  <a:srgbClr val="00FFFF"/>
                </a:highlight>
              </a:rPr>
              <a:t>Oliveraie, Maroc</a:t>
            </a:r>
          </a:p>
        </p:txBody>
      </p:sp>
      <p:grpSp>
        <p:nvGrpSpPr>
          <p:cNvPr id="4" name="Groupe 3">
            <a:extLst>
              <a:ext uri="{FF2B5EF4-FFF2-40B4-BE49-F238E27FC236}">
                <a16:creationId xmlns:a16="http://schemas.microsoft.com/office/drawing/2014/main" id="{5AAD2F73-5DF1-412E-9057-628A7D01739F}"/>
              </a:ext>
            </a:extLst>
          </p:cNvPr>
          <p:cNvGrpSpPr/>
          <p:nvPr/>
        </p:nvGrpSpPr>
        <p:grpSpPr>
          <a:xfrm>
            <a:off x="8144138" y="3344549"/>
            <a:ext cx="3804608" cy="2681190"/>
            <a:chOff x="8265441" y="3344549"/>
            <a:chExt cx="3804608" cy="2681190"/>
          </a:xfrm>
        </p:grpSpPr>
        <p:pic>
          <p:nvPicPr>
            <p:cNvPr id="26" name="Google Shape;261;p27">
              <a:extLst>
                <a:ext uri="{FF2B5EF4-FFF2-40B4-BE49-F238E27FC236}">
                  <a16:creationId xmlns:a16="http://schemas.microsoft.com/office/drawing/2014/main" id="{1344164A-9D48-40D9-80A1-E3150944A207}"/>
                </a:ext>
              </a:extLst>
            </p:cNvPr>
            <p:cNvPicPr preferRelativeResize="0"/>
            <p:nvPr/>
          </p:nvPicPr>
          <p:blipFill rotWithShape="1">
            <a:blip r:embed="rId8" cstate="print">
              <a:alphaModFix/>
            </a:blip>
            <a:srcRect b="7808"/>
            <a:stretch/>
          </p:blipFill>
          <p:spPr>
            <a:xfrm>
              <a:off x="8350899" y="3992108"/>
              <a:ext cx="3719150" cy="2033631"/>
            </a:xfrm>
            <a:prstGeom prst="rect">
              <a:avLst/>
            </a:prstGeom>
            <a:noFill/>
            <a:ln>
              <a:noFill/>
            </a:ln>
          </p:spPr>
        </p:pic>
        <p:pic>
          <p:nvPicPr>
            <p:cNvPr id="27" name="Picture 3">
              <a:extLst>
                <a:ext uri="{FF2B5EF4-FFF2-40B4-BE49-F238E27FC236}">
                  <a16:creationId xmlns:a16="http://schemas.microsoft.com/office/drawing/2014/main" id="{EE6F4C57-2A5B-4860-9AE0-1107E8077AF9}"/>
                </a:ext>
              </a:extLst>
            </p:cNvPr>
            <p:cNvPicPr>
              <a:picLocks noChangeAspect="1" noChangeArrowheads="1"/>
            </p:cNvPicPr>
            <p:nvPr/>
          </p:nvPicPr>
          <p:blipFill>
            <a:blip r:embed="rId9" cstate="print"/>
            <a:srcRect l="5352" t="5580" r="3359" b="3094"/>
            <a:stretch>
              <a:fillRect/>
            </a:stretch>
          </p:blipFill>
          <p:spPr bwMode="auto">
            <a:xfrm>
              <a:off x="10179565" y="3344549"/>
              <a:ext cx="1656247" cy="1268775"/>
            </a:xfrm>
            <a:prstGeom prst="rect">
              <a:avLst/>
            </a:prstGeom>
            <a:noFill/>
            <a:ln w="9525">
              <a:noFill/>
              <a:miter lim="800000"/>
              <a:headEnd/>
              <a:tailEnd/>
            </a:ln>
          </p:spPr>
        </p:pic>
        <p:sp>
          <p:nvSpPr>
            <p:cNvPr id="25" name="ZoneTexte 24">
              <a:extLst>
                <a:ext uri="{FF2B5EF4-FFF2-40B4-BE49-F238E27FC236}">
                  <a16:creationId xmlns:a16="http://schemas.microsoft.com/office/drawing/2014/main" id="{47AD4953-DAD1-4FC1-8D30-EED55603005C}"/>
                </a:ext>
              </a:extLst>
            </p:cNvPr>
            <p:cNvSpPr txBox="1"/>
            <p:nvPr/>
          </p:nvSpPr>
          <p:spPr>
            <a:xfrm>
              <a:off x="8265441" y="3533037"/>
              <a:ext cx="2119613" cy="523220"/>
            </a:xfrm>
            <a:prstGeom prst="rect">
              <a:avLst/>
            </a:prstGeom>
            <a:noFill/>
          </p:spPr>
          <p:txBody>
            <a:bodyPr wrap="square" rtlCol="0">
              <a:spAutoFit/>
            </a:bodyPr>
            <a:lstStyle/>
            <a:p>
              <a:pPr algn="ctr"/>
              <a:r>
                <a:rPr lang="fr-FR" sz="1400" dirty="0">
                  <a:highlight>
                    <a:srgbClr val="00FFFF"/>
                  </a:highlight>
                </a:rPr>
                <a:t>Périmètre </a:t>
              </a:r>
              <a:r>
                <a:rPr lang="fr-FR" sz="1400" dirty="0" err="1">
                  <a:highlight>
                    <a:srgbClr val="00FFFF"/>
                  </a:highlight>
                </a:rPr>
                <a:t>Algerri</a:t>
              </a:r>
              <a:r>
                <a:rPr lang="fr-FR" sz="1400" dirty="0">
                  <a:highlight>
                    <a:srgbClr val="00FFFF"/>
                  </a:highlight>
                </a:rPr>
                <a:t>-Balaguer, Espagne</a:t>
              </a:r>
            </a:p>
          </p:txBody>
        </p:sp>
      </p:grpSp>
    </p:spTree>
    <p:extLst>
      <p:ext uri="{BB962C8B-B14F-4D97-AF65-F5344CB8AC3E}">
        <p14:creationId xmlns:p14="http://schemas.microsoft.com/office/powerpoint/2010/main" val="8975896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1815882"/>
          </a:xfrm>
          <a:prstGeom prst="rect">
            <a:avLst/>
          </a:prstGeom>
          <a:solidFill>
            <a:schemeClr val="tx2">
              <a:lumMod val="20000"/>
              <a:lumOff val="80000"/>
            </a:schemeClr>
          </a:solidFill>
        </p:spPr>
        <p:txBody>
          <a:bodyPr wrap="square">
            <a:spAutoFit/>
          </a:bodyPr>
          <a:lstStyle/>
          <a:p>
            <a:r>
              <a:rPr lang="fr-FR" sz="2200" b="1" i="1" dirty="0">
                <a:solidFill>
                  <a:srgbClr val="542805"/>
                </a:solidFill>
              </a:rPr>
              <a:t>Limites actuelles du fonctionnement du site :</a:t>
            </a:r>
          </a:p>
          <a:p>
            <a:pPr marL="285750" indent="-285750">
              <a:buFont typeface="Arial" panose="020B0604020202020204" pitchFamily="34" charset="0"/>
              <a:buChar char="•"/>
            </a:pPr>
            <a:r>
              <a:rPr lang="fr-FR" dirty="0">
                <a:solidFill>
                  <a:srgbClr val="542805"/>
                </a:solidFill>
              </a:rPr>
              <a:t>Fonctionnement sur projets (actions ponctuelles durant 1 saison agricole), perspective d’un site pérenne</a:t>
            </a:r>
          </a:p>
          <a:p>
            <a:pPr marL="285750" indent="-285750">
              <a:buFont typeface="Arial" panose="020B0604020202020204" pitchFamily="34" charset="0"/>
              <a:buChar char="•"/>
            </a:pPr>
            <a:r>
              <a:rPr lang="fr-FR" dirty="0">
                <a:solidFill>
                  <a:srgbClr val="542805"/>
                </a:solidFill>
              </a:rPr>
              <a:t>Manque de connaissance opérationnelle (installation, fonctionnement, maintenance) sur les lysimètres</a:t>
            </a:r>
          </a:p>
          <a:p>
            <a:pPr marL="285750" indent="-285750">
              <a:buFont typeface="Arial" panose="020B0604020202020204" pitchFamily="34" charset="0"/>
              <a:buChar char="•"/>
            </a:pPr>
            <a:r>
              <a:rPr lang="fr-FR" dirty="0">
                <a:solidFill>
                  <a:srgbClr val="542805"/>
                </a:solidFill>
              </a:rPr>
              <a:t>Fragilité/instabilité du système de rétroaction des mini-lysimètres actifs </a:t>
            </a:r>
          </a:p>
          <a:p>
            <a:pPr marL="285750" indent="-285750">
              <a:buFont typeface="Arial" panose="020B0604020202020204" pitchFamily="34" charset="0"/>
              <a:buChar char="•"/>
            </a:pPr>
            <a:r>
              <a:rPr lang="fr-FR" dirty="0">
                <a:solidFill>
                  <a:srgbClr val="542805"/>
                </a:solidFill>
              </a:rPr>
              <a:t>Dépendance du constructeur pour l’accès aux données et l’ajustement des paramètres de </a:t>
            </a:r>
            <a:r>
              <a:rPr lang="fr-FR" dirty="0" err="1">
                <a:solidFill>
                  <a:srgbClr val="542805"/>
                </a:solidFill>
              </a:rPr>
              <a:t>rétro-action</a:t>
            </a:r>
            <a:r>
              <a:rPr lang="fr-FR" dirty="0">
                <a:solidFill>
                  <a:srgbClr val="542805"/>
                </a:solidFill>
              </a:rPr>
              <a:t> (SFL), développement en cours d’un système autonome avec télémétrie</a:t>
            </a:r>
            <a:endParaRPr lang="fr-FR" sz="2200" b="1" i="1" dirty="0">
              <a:solidFill>
                <a:srgbClr val="542805"/>
              </a:solidFill>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990050"/>
            <a:ext cx="10981144" cy="1538883"/>
          </a:xfrm>
          <a:prstGeom prst="rect">
            <a:avLst/>
          </a:prstGeom>
          <a:solidFill>
            <a:schemeClr val="tx2">
              <a:lumMod val="20000"/>
              <a:lumOff val="80000"/>
            </a:schemeClr>
          </a:solidFill>
        </p:spPr>
        <p:txBody>
          <a:bodyPr wrap="square">
            <a:spAutoFit/>
          </a:bodyPr>
          <a:lstStyle/>
          <a:p>
            <a:r>
              <a:rPr lang="fr-FR" sz="2200" b="1" i="1" dirty="0">
                <a:solidFill>
                  <a:srgbClr val="542805"/>
                </a:solidFill>
              </a:rPr>
              <a:t>Attentes vis-à-vis du réseau </a:t>
            </a:r>
            <a:r>
              <a:rPr lang="fr-FR" sz="2200" b="1" i="1" dirty="0" err="1">
                <a:solidFill>
                  <a:srgbClr val="542805"/>
                </a:solidFill>
              </a:rPr>
              <a:t>lysimétrique</a:t>
            </a:r>
            <a:r>
              <a:rPr lang="fr-FR" sz="2200" b="1" i="1" dirty="0">
                <a:solidFill>
                  <a:srgbClr val="542805"/>
                </a:solidFill>
              </a:rPr>
              <a:t> :</a:t>
            </a:r>
          </a:p>
          <a:p>
            <a:pPr marL="285750" indent="-285750">
              <a:buFont typeface="Arial" panose="020B0604020202020204" pitchFamily="34" charset="0"/>
              <a:buChar char="•"/>
            </a:pPr>
            <a:r>
              <a:rPr lang="fr-FR" dirty="0">
                <a:solidFill>
                  <a:srgbClr val="542805"/>
                </a:solidFill>
              </a:rPr>
              <a:t>Approfondir nos connaissances en </a:t>
            </a:r>
            <a:r>
              <a:rPr lang="fr-FR" dirty="0" err="1">
                <a:solidFill>
                  <a:srgbClr val="542805"/>
                </a:solidFill>
              </a:rPr>
              <a:t>lysimétrie</a:t>
            </a:r>
            <a:endParaRPr lang="fr-FR" dirty="0">
              <a:solidFill>
                <a:srgbClr val="542805"/>
              </a:solidFill>
            </a:endParaRPr>
          </a:p>
          <a:p>
            <a:pPr marL="285750" indent="-285750">
              <a:buFont typeface="Arial" panose="020B0604020202020204" pitchFamily="34" charset="0"/>
              <a:buChar char="•"/>
            </a:pPr>
            <a:r>
              <a:rPr lang="fr-FR" dirty="0">
                <a:solidFill>
                  <a:srgbClr val="542805"/>
                </a:solidFill>
              </a:rPr>
              <a:t>Consolider un protocole d’opération et de maintenance des lysimètres</a:t>
            </a:r>
          </a:p>
          <a:p>
            <a:pPr marL="285750" indent="-285750">
              <a:buFont typeface="Arial" panose="020B0604020202020204" pitchFamily="34" charset="0"/>
              <a:buChar char="•"/>
            </a:pPr>
            <a:r>
              <a:rPr lang="fr-FR" dirty="0">
                <a:solidFill>
                  <a:srgbClr val="542805"/>
                </a:solidFill>
              </a:rPr>
              <a:t>Aider à identifier (et si possible mieux contrôler) les sources d’incertitudes liées à ces mesures</a:t>
            </a:r>
          </a:p>
          <a:p>
            <a:pPr marL="285750" indent="-285750">
              <a:buFont typeface="Arial" panose="020B0604020202020204" pitchFamily="34" charset="0"/>
              <a:buChar char="•"/>
            </a:pPr>
            <a:r>
              <a:rPr lang="fr-FR" dirty="0">
                <a:solidFill>
                  <a:srgbClr val="542805"/>
                </a:solidFill>
              </a:rPr>
              <a:t>Partager des données </a:t>
            </a:r>
            <a:r>
              <a:rPr lang="fr-FR" dirty="0" err="1">
                <a:solidFill>
                  <a:srgbClr val="542805"/>
                </a:solidFill>
              </a:rPr>
              <a:t>lysimétriques</a:t>
            </a:r>
            <a:r>
              <a:rPr lang="fr-FR" dirty="0">
                <a:solidFill>
                  <a:srgbClr val="542805"/>
                </a:solidFill>
              </a:rPr>
              <a:t> dans des conditions de sol, végétation et pratiques agricoles variées</a:t>
            </a: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Suivi du bilan d’eau des parcelles agricoles »</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22664964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58309" y="405019"/>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Technologique</a:t>
            </a:r>
          </a:p>
        </p:txBody>
      </p:sp>
      <p:sp>
        <p:nvSpPr>
          <p:cNvPr id="6" name="ZoneTexte 5">
            <a:extLst>
              <a:ext uri="{FF2B5EF4-FFF2-40B4-BE49-F238E27FC236}">
                <a16:creationId xmlns:a16="http://schemas.microsoft.com/office/drawing/2014/main" id="{84CEDFC5-6183-4376-AECD-FB8E74E4E4F3}"/>
              </a:ext>
            </a:extLst>
          </p:cNvPr>
          <p:cNvSpPr txBox="1"/>
          <p:nvPr/>
        </p:nvSpPr>
        <p:spPr>
          <a:xfrm>
            <a:off x="248665" y="2870475"/>
            <a:ext cx="10585373" cy="509883"/>
          </a:xfrm>
          <a:prstGeom prst="rect">
            <a:avLst/>
          </a:prstGeom>
          <a:noFill/>
        </p:spPr>
        <p:txBody>
          <a:bodyPr wrap="square">
            <a:spAutoFit/>
          </a:bodyPr>
          <a:lstStyle/>
          <a:p>
            <a:pPr marL="0" marR="0" lvl="0" indent="0" algn="l" defTabSz="914400" rtl="0" eaLnBrk="1" fontAlgn="auto" latinLnBrk="0" hangingPunct="1">
              <a:lnSpc>
                <a:spcPts val="136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542805"/>
                </a:solidFill>
                <a:effectLst/>
                <a:uLnTx/>
                <a:uFillTx/>
                <a:latin typeface="Calibri" panose="020F0502020204030204"/>
                <a:ea typeface="+mn-ea"/>
                <a:cs typeface="+mn-cs"/>
              </a:rPr>
              <a:t>Description des lysimètres :</a:t>
            </a:r>
            <a:endParaRPr kumimoji="0" lang="fr-FR" sz="2000" b="1" i="0" u="none" strike="noStrike" kern="1200" cap="none" spc="0" normalizeH="0" baseline="0" noProof="0" dirty="0">
              <a:ln>
                <a:noFill/>
              </a:ln>
              <a:solidFill>
                <a:srgbClr val="77933C"/>
              </a:solidFill>
              <a:effectLst/>
              <a:uLnTx/>
              <a:uFillTx/>
              <a:latin typeface="Calibri" panose="020F0502020204030204"/>
              <a:ea typeface="+mn-ea"/>
              <a:cs typeface="+mn-cs"/>
            </a:endParaRP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467680" y="3390445"/>
          <a:ext cx="11371738" cy="2621280"/>
        </p:xfrm>
        <a:graphic>
          <a:graphicData uri="http://schemas.openxmlformats.org/drawingml/2006/table">
            <a:tbl>
              <a:tblPr firstRow="1" bandRow="1">
                <a:tableStyleId>{5C22544A-7EE6-4342-B048-85BDC9FD1C3A}</a:tableStyleId>
              </a:tblPr>
              <a:tblGrid>
                <a:gridCol w="1905454">
                  <a:extLst>
                    <a:ext uri="{9D8B030D-6E8A-4147-A177-3AD203B41FA5}">
                      <a16:colId xmlns:a16="http://schemas.microsoft.com/office/drawing/2014/main" val="3927319282"/>
                    </a:ext>
                  </a:extLst>
                </a:gridCol>
                <a:gridCol w="625842">
                  <a:extLst>
                    <a:ext uri="{9D8B030D-6E8A-4147-A177-3AD203B41FA5}">
                      <a16:colId xmlns:a16="http://schemas.microsoft.com/office/drawing/2014/main" val="540010510"/>
                    </a:ext>
                  </a:extLst>
                </a:gridCol>
                <a:gridCol w="1675334">
                  <a:extLst>
                    <a:ext uri="{9D8B030D-6E8A-4147-A177-3AD203B41FA5}">
                      <a16:colId xmlns:a16="http://schemas.microsoft.com/office/drawing/2014/main" val="3359178806"/>
                    </a:ext>
                  </a:extLst>
                </a:gridCol>
                <a:gridCol w="1425952">
                  <a:extLst>
                    <a:ext uri="{9D8B030D-6E8A-4147-A177-3AD203B41FA5}">
                      <a16:colId xmlns:a16="http://schemas.microsoft.com/office/drawing/2014/main" val="3632914618"/>
                    </a:ext>
                  </a:extLst>
                </a:gridCol>
                <a:gridCol w="3145795">
                  <a:extLst>
                    <a:ext uri="{9D8B030D-6E8A-4147-A177-3AD203B41FA5}">
                      <a16:colId xmlns:a16="http://schemas.microsoft.com/office/drawing/2014/main" val="1932670326"/>
                    </a:ext>
                  </a:extLst>
                </a:gridCol>
                <a:gridCol w="2593361">
                  <a:extLst>
                    <a:ext uri="{9D8B030D-6E8A-4147-A177-3AD203B41FA5}">
                      <a16:colId xmlns:a16="http://schemas.microsoft.com/office/drawing/2014/main" val="1585950315"/>
                    </a:ext>
                  </a:extLst>
                </a:gridCol>
              </a:tblGrid>
              <a:tr h="0">
                <a:tc>
                  <a:txBody>
                    <a:bodyPr/>
                    <a:lstStyle/>
                    <a:p>
                      <a:r>
                        <a:rPr lang="fr-FR" sz="1600" dirty="0"/>
                        <a:t>Type de lysimètres</a:t>
                      </a:r>
                    </a:p>
                  </a:txBody>
                  <a:tcPr/>
                </a:tc>
                <a:tc>
                  <a:txBody>
                    <a:bodyPr/>
                    <a:lstStyle/>
                    <a:p>
                      <a:r>
                        <a:rPr lang="fr-FR" sz="1600" dirty="0"/>
                        <a:t>Nbre</a:t>
                      </a:r>
                    </a:p>
                  </a:txBody>
                  <a:tcPr/>
                </a:tc>
                <a:tc>
                  <a:txBody>
                    <a:bodyPr/>
                    <a:lstStyle/>
                    <a:p>
                      <a:r>
                        <a:rPr lang="fr-FR" sz="1600" dirty="0"/>
                        <a:t>Dimension</a:t>
                      </a:r>
                    </a:p>
                  </a:txBody>
                  <a:tcPr/>
                </a:tc>
                <a:tc>
                  <a:txBody>
                    <a:bodyPr/>
                    <a:lstStyle/>
                    <a:p>
                      <a:r>
                        <a:rPr lang="fr-FR" sz="1600" dirty="0"/>
                        <a:t>Remplissage</a:t>
                      </a:r>
                    </a:p>
                  </a:txBody>
                  <a:tcPr/>
                </a:tc>
                <a:tc>
                  <a:txBody>
                    <a:bodyPr/>
                    <a:lstStyle/>
                    <a:p>
                      <a:r>
                        <a:rPr lang="fr-FR" sz="1600" dirty="0"/>
                        <a:t>Sondes/équipements</a:t>
                      </a:r>
                    </a:p>
                  </a:txBody>
                  <a:tcPr/>
                </a:tc>
                <a:tc>
                  <a:txBody>
                    <a:bodyPr/>
                    <a:lstStyle/>
                    <a:p>
                      <a:r>
                        <a:rPr lang="fr-FR" sz="1600" dirty="0"/>
                        <a:t>Type de collecte des eaux</a:t>
                      </a:r>
                    </a:p>
                  </a:txBody>
                  <a:tcPr/>
                </a:tc>
                <a:extLst>
                  <a:ext uri="{0D108BD9-81ED-4DB2-BD59-A6C34878D82A}">
                    <a16:rowId xmlns:a16="http://schemas.microsoft.com/office/drawing/2014/main" val="730747472"/>
                  </a:ext>
                </a:extLst>
              </a:tr>
              <a:tr h="370840">
                <a:tc>
                  <a:txBody>
                    <a:bodyPr/>
                    <a:lstStyle/>
                    <a:p>
                      <a:pPr algn="ctr"/>
                      <a:r>
                        <a:rPr lang="fr-FR" sz="1600" dirty="0"/>
                        <a:t>Colonnes</a:t>
                      </a:r>
                    </a:p>
                  </a:txBody>
                  <a:tcPr anchor="ctr"/>
                </a:tc>
                <a:tc>
                  <a:txBody>
                    <a:bodyPr/>
                    <a:lstStyle/>
                    <a:p>
                      <a:pPr algn="ctr"/>
                      <a:r>
                        <a:rPr lang="fr-FR" sz="1600" dirty="0"/>
                        <a:t>20</a:t>
                      </a:r>
                    </a:p>
                  </a:txBody>
                  <a:tcPr anchor="ctr"/>
                </a:tc>
                <a:tc>
                  <a:txBody>
                    <a:bodyPr/>
                    <a:lstStyle/>
                    <a:p>
                      <a:r>
                        <a:rPr lang="fr-FR" sz="1200" dirty="0"/>
                        <a:t>2m</a:t>
                      </a:r>
                      <a:r>
                        <a:rPr lang="fr-FR" sz="1200" baseline="30000" dirty="0"/>
                        <a:t>3</a:t>
                      </a:r>
                      <a:r>
                        <a:rPr lang="fr-FR" sz="1200" dirty="0"/>
                        <a:t> (2m de haut et 1m</a:t>
                      </a:r>
                      <a:r>
                        <a:rPr lang="fr-FR" sz="1200" baseline="30000" dirty="0"/>
                        <a:t>2</a:t>
                      </a:r>
                      <a:r>
                        <a:rPr lang="fr-FR" sz="1200" dirty="0"/>
                        <a:t> de surface) - Inox</a:t>
                      </a:r>
                    </a:p>
                  </a:txBody>
                  <a:tcPr anchor="ctr"/>
                </a:tc>
                <a:tc>
                  <a:txBody>
                    <a:bodyPr/>
                    <a:lstStyle/>
                    <a:p>
                      <a:r>
                        <a:rPr lang="fr-FR" sz="1200" dirty="0"/>
                        <a:t>Monolithe ou sol reconstitué </a:t>
                      </a:r>
                    </a:p>
                  </a:txBody>
                  <a:tcPr anchor="ctr"/>
                </a:tc>
                <a:tc>
                  <a:txBody>
                    <a:bodyPr/>
                    <a:lstStyle/>
                    <a:p>
                      <a:r>
                        <a:rPr lang="fr-FR" sz="1200" dirty="0"/>
                        <a:t>TDR, Tensiomètre, Température, masse, compteur à auget</a:t>
                      </a:r>
                    </a:p>
                  </a:txBody>
                  <a:tcPr anchor="ctr"/>
                </a:tc>
                <a:tc>
                  <a:txBody>
                    <a:bodyPr/>
                    <a:lstStyle/>
                    <a:p>
                      <a:r>
                        <a:rPr lang="fr-FR" sz="1200" dirty="0"/>
                        <a:t>Bougies poreuses, eau de percolation</a:t>
                      </a:r>
                    </a:p>
                  </a:txBody>
                  <a:tcPr anchor="ctr"/>
                </a:tc>
                <a:extLst>
                  <a:ext uri="{0D108BD9-81ED-4DB2-BD59-A6C34878D82A}">
                    <a16:rowId xmlns:a16="http://schemas.microsoft.com/office/drawing/2014/main" val="1263628329"/>
                  </a:ext>
                </a:extLst>
              </a:tr>
              <a:tr h="370840">
                <a:tc>
                  <a:txBody>
                    <a:bodyPr/>
                    <a:lstStyle/>
                    <a:p>
                      <a:pPr algn="ctr"/>
                      <a:r>
                        <a:rPr lang="fr-FR" sz="1600" dirty="0"/>
                        <a:t>Colonnes</a:t>
                      </a:r>
                    </a:p>
                  </a:txBody>
                  <a:tcPr anchor="ctr"/>
                </a:tc>
                <a:tc>
                  <a:txBody>
                    <a:bodyPr/>
                    <a:lstStyle/>
                    <a:p>
                      <a:pPr algn="ctr"/>
                      <a:r>
                        <a:rPr lang="fr-FR" sz="1600" dirty="0"/>
                        <a:t>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2m</a:t>
                      </a:r>
                      <a:r>
                        <a:rPr lang="fr-FR" sz="1200" baseline="30000" dirty="0"/>
                        <a:t>3</a:t>
                      </a:r>
                      <a:r>
                        <a:rPr lang="fr-FR" sz="1200" dirty="0"/>
                        <a:t> (2m de haut et 1m</a:t>
                      </a:r>
                      <a:r>
                        <a:rPr lang="fr-FR" sz="1200" baseline="30000" dirty="0"/>
                        <a:t>2</a:t>
                      </a:r>
                      <a:r>
                        <a:rPr lang="fr-FR" sz="1200" dirty="0"/>
                        <a:t> de surface) - PEHD</a:t>
                      </a:r>
                    </a:p>
                  </a:txBody>
                  <a:tcPr anchor="ctr"/>
                </a:tc>
                <a:tc>
                  <a:txBody>
                    <a:bodyPr/>
                    <a:lstStyle/>
                    <a:p>
                      <a:r>
                        <a:rPr lang="fr-FR" sz="1200" dirty="0"/>
                        <a:t>Sol reconstitué</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TDR, Tensiomètre, Température, masse, compteur à auget, pH, Redox, </a:t>
                      </a:r>
                      <a:r>
                        <a:rPr lang="fr-FR" sz="1200" dirty="0" err="1"/>
                        <a:t>piézométre</a:t>
                      </a:r>
                      <a:endParaRPr lang="fr-FR" sz="1200" dirty="0"/>
                    </a:p>
                  </a:txBody>
                  <a:tcPr anchor="ctr"/>
                </a:tc>
                <a:tc>
                  <a:txBody>
                    <a:bodyPr/>
                    <a:lstStyle/>
                    <a:p>
                      <a:r>
                        <a:rPr lang="fr-FR" sz="1200" dirty="0"/>
                        <a:t>Bougies poreuses</a:t>
                      </a:r>
                    </a:p>
                  </a:txBody>
                  <a:tcPr anchor="ctr"/>
                </a:tc>
                <a:extLst>
                  <a:ext uri="{0D108BD9-81ED-4DB2-BD59-A6C34878D82A}">
                    <a16:rowId xmlns:a16="http://schemas.microsoft.com/office/drawing/2014/main" val="3369031342"/>
                  </a:ext>
                </a:extLst>
              </a:tr>
              <a:tr h="370840">
                <a:tc>
                  <a:txBody>
                    <a:bodyPr/>
                    <a:lstStyle/>
                    <a:p>
                      <a:pPr algn="ctr"/>
                      <a:r>
                        <a:rPr lang="fr-FR" sz="1600" dirty="0"/>
                        <a:t>Colonnes</a:t>
                      </a:r>
                    </a:p>
                  </a:txBody>
                  <a:tcPr anchor="ctr"/>
                </a:tc>
                <a:tc>
                  <a:txBody>
                    <a:bodyPr/>
                    <a:lstStyle/>
                    <a:p>
                      <a:pPr algn="ctr"/>
                      <a:r>
                        <a:rPr lang="fr-FR" sz="1600" dirty="0"/>
                        <a:t>12</a:t>
                      </a:r>
                    </a:p>
                  </a:txBody>
                  <a:tcPr anchor="ctr"/>
                </a:tc>
                <a:tc>
                  <a:txBody>
                    <a:bodyPr/>
                    <a:lstStyle/>
                    <a:p>
                      <a:r>
                        <a:rPr lang="fr-FR" sz="1200" dirty="0"/>
                        <a:t>50 cm de haut et 30 cm de diamètre</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Sol reconstitué</a:t>
                      </a:r>
                    </a:p>
                    <a:p>
                      <a:endParaRPr lang="fr-FR"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TDR, Tensiomètre, Température, masse, compteur à auget, pH, Redox, </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Bougies poreuses, eau de percolation ou plaque de succion</a:t>
                      </a:r>
                    </a:p>
                  </a:txBody>
                  <a:tcPr anchor="ctr"/>
                </a:tc>
                <a:extLst>
                  <a:ext uri="{0D108BD9-81ED-4DB2-BD59-A6C34878D82A}">
                    <a16:rowId xmlns:a16="http://schemas.microsoft.com/office/drawing/2014/main" val="1041552866"/>
                  </a:ext>
                </a:extLst>
              </a:tr>
              <a:tr h="370840">
                <a:tc>
                  <a:txBody>
                    <a:bodyPr/>
                    <a:lstStyle/>
                    <a:p>
                      <a:pPr algn="ctr"/>
                      <a:r>
                        <a:rPr lang="fr-FR" sz="1600" dirty="0"/>
                        <a:t>Parcelles</a:t>
                      </a:r>
                    </a:p>
                  </a:txBody>
                  <a:tcPr anchor="ctr"/>
                </a:tc>
                <a:tc>
                  <a:txBody>
                    <a:bodyPr/>
                    <a:lstStyle/>
                    <a:p>
                      <a:pPr algn="ctr"/>
                      <a:r>
                        <a:rPr lang="fr-FR" sz="1600" dirty="0"/>
                        <a:t>24</a:t>
                      </a:r>
                    </a:p>
                  </a:txBody>
                  <a:tcPr anchor="ctr"/>
                </a:tc>
                <a:tc>
                  <a:txBody>
                    <a:bodyPr/>
                    <a:lstStyle/>
                    <a:p>
                      <a:r>
                        <a:rPr lang="fr-FR" sz="1200" dirty="0"/>
                        <a:t>2x3m (6m</a:t>
                      </a:r>
                      <a:r>
                        <a:rPr lang="fr-FR" sz="1200" baseline="30000" dirty="0"/>
                        <a:t>2</a:t>
                      </a:r>
                      <a:r>
                        <a:rPr lang="fr-FR" sz="1200" dirty="0"/>
                        <a:t>) et 0,5 m de profondeur - Inox</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Sol reconstitué</a:t>
                      </a:r>
                    </a:p>
                    <a:p>
                      <a:endParaRPr lang="fr-FR" sz="1200" dirty="0"/>
                    </a:p>
                  </a:txBody>
                  <a:tcPr anchor="ctr"/>
                </a:tc>
                <a:tc>
                  <a:txBody>
                    <a:bodyPr/>
                    <a:lstStyle/>
                    <a:p>
                      <a:r>
                        <a:rPr lang="fr-FR" sz="1200" dirty="0"/>
                        <a:t>Compteur à auget</a:t>
                      </a:r>
                    </a:p>
                  </a:txBody>
                  <a:tcPr anchor="ctr"/>
                </a:tc>
                <a:tc>
                  <a:txBody>
                    <a:bodyPr/>
                    <a:lstStyle/>
                    <a:p>
                      <a:r>
                        <a:rPr lang="fr-FR" sz="1200" dirty="0"/>
                        <a:t>Eau de percolation</a:t>
                      </a:r>
                    </a:p>
                  </a:txBody>
                  <a:tcPr anchor="ctr"/>
                </a:tc>
                <a:extLst>
                  <a:ext uri="{0D108BD9-81ED-4DB2-BD59-A6C34878D82A}">
                    <a16:rowId xmlns:a16="http://schemas.microsoft.com/office/drawing/2014/main" val="3884206383"/>
                  </a:ext>
                </a:extLst>
              </a:tr>
              <a:tr h="370840">
                <a:tc>
                  <a:txBody>
                    <a:bodyPr/>
                    <a:lstStyle/>
                    <a:p>
                      <a:pPr algn="ctr"/>
                      <a:r>
                        <a:rPr lang="fr-FR" sz="1600" dirty="0"/>
                        <a:t>Parcelles</a:t>
                      </a:r>
                    </a:p>
                  </a:txBody>
                  <a:tcPr anchor="ctr"/>
                </a:tc>
                <a:tc>
                  <a:txBody>
                    <a:bodyPr/>
                    <a:lstStyle/>
                    <a:p>
                      <a:pPr algn="ctr"/>
                      <a:r>
                        <a:rPr lang="fr-FR" sz="1600" dirty="0"/>
                        <a:t>6</a:t>
                      </a:r>
                    </a:p>
                  </a:txBody>
                  <a:tcPr anchor="ctr"/>
                </a:tc>
                <a:tc>
                  <a:txBody>
                    <a:bodyPr/>
                    <a:lstStyle/>
                    <a:p>
                      <a:r>
                        <a:rPr lang="en-US" sz="1200" kern="1200" dirty="0">
                          <a:solidFill>
                            <a:schemeClr val="dk1"/>
                          </a:solidFill>
                          <a:effectLst/>
                          <a:latin typeface="+mn-lt"/>
                          <a:ea typeface="+mn-ea"/>
                          <a:cs typeface="+mn-cs"/>
                        </a:rPr>
                        <a:t>5x10m (50m</a:t>
                      </a:r>
                      <a:r>
                        <a:rPr lang="en-US" sz="1200" kern="1200" baseline="30000" dirty="0">
                          <a:solidFill>
                            <a:schemeClr val="dk1"/>
                          </a:solidFill>
                          <a:effectLst/>
                          <a:latin typeface="+mn-lt"/>
                          <a:ea typeface="+mn-ea"/>
                          <a:cs typeface="+mn-cs"/>
                        </a:rPr>
                        <a:t>2</a:t>
                      </a:r>
                      <a:r>
                        <a:rPr lang="en-US" sz="1200" kern="1200" dirty="0">
                          <a:solidFill>
                            <a:schemeClr val="dk1"/>
                          </a:solidFill>
                          <a:effectLst/>
                          <a:latin typeface="+mn-lt"/>
                          <a:ea typeface="+mn-ea"/>
                          <a:cs typeface="+mn-cs"/>
                        </a:rPr>
                        <a:t>) et 0,5 m de </a:t>
                      </a:r>
                      <a:r>
                        <a:rPr lang="en-US" sz="1200" kern="1200" dirty="0" err="1">
                          <a:solidFill>
                            <a:schemeClr val="dk1"/>
                          </a:solidFill>
                          <a:effectLst/>
                          <a:latin typeface="+mn-lt"/>
                          <a:ea typeface="+mn-ea"/>
                          <a:cs typeface="+mn-cs"/>
                        </a:rPr>
                        <a:t>profondeur</a:t>
                      </a:r>
                      <a:endParaRPr lang="fr-FR" sz="12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Sol reconstitué</a:t>
                      </a:r>
                    </a:p>
                    <a:p>
                      <a:endParaRPr lang="fr-FR" sz="1200" dirty="0"/>
                    </a:p>
                  </a:txBody>
                  <a:tcPr anchor="ctr"/>
                </a:tc>
                <a:tc>
                  <a:txBody>
                    <a:bodyPr/>
                    <a:lstStyle/>
                    <a:p>
                      <a:r>
                        <a:rPr lang="fr-FR" sz="1200" dirty="0"/>
                        <a:t>-</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Eau de percolation</a:t>
                      </a:r>
                    </a:p>
                    <a:p>
                      <a:endParaRPr lang="fr-FR" sz="1200" dirty="0"/>
                    </a:p>
                  </a:txBody>
                  <a:tcPr anchor="ctr"/>
                </a:tc>
                <a:extLst>
                  <a:ext uri="{0D108BD9-81ED-4DB2-BD59-A6C34878D82A}">
                    <a16:rowId xmlns:a16="http://schemas.microsoft.com/office/drawing/2014/main" val="1192005353"/>
                  </a:ext>
                </a:extLst>
              </a:tr>
            </a:tbl>
          </a:graphicData>
        </a:graphic>
      </p:graphicFrame>
      <p:pic>
        <p:nvPicPr>
          <p:cNvPr id="17" name="Picture 3" descr="P1010019">
            <a:extLst>
              <a:ext uri="{FF2B5EF4-FFF2-40B4-BE49-F238E27FC236}">
                <a16:creationId xmlns:a16="http://schemas.microsoft.com/office/drawing/2014/main" id="{FA077396-5531-CCFC-13C3-C3F48A99FA61}"/>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8665" y="1274828"/>
            <a:ext cx="1875545" cy="1621547"/>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 name="Espace réservé du contenu 2">
            <a:extLst>
              <a:ext uri="{FF2B5EF4-FFF2-40B4-BE49-F238E27FC236}">
                <a16:creationId xmlns:a16="http://schemas.microsoft.com/office/drawing/2014/main" id="{F4885720-22A3-0ED1-EED8-658F85CED720}"/>
              </a:ext>
            </a:extLst>
          </p:cNvPr>
          <p:cNvSpPr>
            <a:spLocks/>
          </p:cNvSpPr>
          <p:nvPr/>
        </p:nvSpPr>
        <p:spPr bwMode="auto">
          <a:xfrm>
            <a:off x="1406941" y="1040097"/>
            <a:ext cx="1177969" cy="223154"/>
          </a:xfrm>
          <a:prstGeom prst="rect">
            <a:avLst/>
          </a:prstGeom>
        </p:spPr>
        <p:txBody>
          <a:bodyPr anchor="b"/>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200" b="1" i="1" u="none" strike="noStrike" kern="1200" cap="none" spc="0" normalizeH="0" baseline="0" noProof="0" dirty="0">
                <a:ln>
                  <a:noFill/>
                </a:ln>
                <a:solidFill>
                  <a:srgbClr val="582523"/>
                </a:solidFill>
                <a:effectLst/>
                <a:uLnTx/>
                <a:uFillTx/>
                <a:latin typeface="Inria Sans Light" pitchFamily="2" charset="0"/>
                <a:ea typeface="+mn-ea"/>
                <a:cs typeface="+mn-cs"/>
              </a:rPr>
              <a:t>Colonnes 2 m</a:t>
            </a:r>
            <a:r>
              <a:rPr kumimoji="0" lang="fr-FR" sz="1200" b="1" i="1" u="none" strike="noStrike" kern="1200" cap="none" spc="0" normalizeH="0" baseline="30000" noProof="0" dirty="0">
                <a:ln>
                  <a:noFill/>
                </a:ln>
                <a:solidFill>
                  <a:srgbClr val="582523"/>
                </a:solidFill>
                <a:effectLst/>
                <a:uLnTx/>
                <a:uFillTx/>
                <a:latin typeface="Inria Sans Light" pitchFamily="2" charset="0"/>
                <a:ea typeface="+mn-ea"/>
                <a:cs typeface="+mn-cs"/>
              </a:rPr>
              <a:t>3</a:t>
            </a:r>
          </a:p>
        </p:txBody>
      </p:sp>
      <p:sp>
        <p:nvSpPr>
          <p:cNvPr id="22" name="Espace réservé du contenu 2">
            <a:extLst>
              <a:ext uri="{FF2B5EF4-FFF2-40B4-BE49-F238E27FC236}">
                <a16:creationId xmlns:a16="http://schemas.microsoft.com/office/drawing/2014/main" id="{CA2ACDB9-299E-B1A8-FE47-A231173E4C99}"/>
              </a:ext>
            </a:extLst>
          </p:cNvPr>
          <p:cNvSpPr>
            <a:spLocks/>
          </p:cNvSpPr>
          <p:nvPr/>
        </p:nvSpPr>
        <p:spPr bwMode="auto">
          <a:xfrm>
            <a:off x="8141634" y="1756098"/>
            <a:ext cx="1362009" cy="220992"/>
          </a:xfrm>
          <a:prstGeom prst="rect">
            <a:avLst/>
          </a:prstGeom>
        </p:spPr>
        <p:txBody>
          <a:bodyPr anchor="b"/>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200" b="1" i="1" u="none" strike="noStrike" kern="1200" cap="none" spc="0" normalizeH="0" baseline="0" noProof="0" dirty="0">
                <a:ln>
                  <a:noFill/>
                </a:ln>
                <a:solidFill>
                  <a:srgbClr val="582523"/>
                </a:solidFill>
                <a:effectLst/>
                <a:uLnTx/>
                <a:uFillTx/>
                <a:latin typeface="Inria Sans Light" pitchFamily="2" charset="0"/>
                <a:ea typeface="+mn-ea"/>
                <a:cs typeface="+mn-cs"/>
              </a:rPr>
              <a:t>Parcelles  6 m</a:t>
            </a:r>
            <a:r>
              <a:rPr kumimoji="0" lang="fr-FR" sz="1200" b="1" i="1" u="none" strike="noStrike" kern="1200" cap="none" spc="0" normalizeH="0" baseline="30000" noProof="0" dirty="0">
                <a:ln>
                  <a:noFill/>
                </a:ln>
                <a:solidFill>
                  <a:srgbClr val="582523"/>
                </a:solidFill>
                <a:effectLst/>
                <a:uLnTx/>
                <a:uFillTx/>
                <a:latin typeface="Inria Sans Light" pitchFamily="2" charset="0"/>
                <a:ea typeface="+mn-ea"/>
                <a:cs typeface="+mn-cs"/>
              </a:rPr>
              <a:t>2</a:t>
            </a:r>
          </a:p>
        </p:txBody>
      </p:sp>
      <p:pic>
        <p:nvPicPr>
          <p:cNvPr id="25" name="Picture 87" descr="P1010037 - copie">
            <a:extLst>
              <a:ext uri="{FF2B5EF4-FFF2-40B4-BE49-F238E27FC236}">
                <a16:creationId xmlns:a16="http://schemas.microsoft.com/office/drawing/2014/main" id="{CD8A866C-0DFB-9F5D-8733-14CDA497D90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8103862" y="396569"/>
            <a:ext cx="3656116" cy="139484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28" name="Image 27">
            <a:extLst>
              <a:ext uri="{FF2B5EF4-FFF2-40B4-BE49-F238E27FC236}">
                <a16:creationId xmlns:a16="http://schemas.microsoft.com/office/drawing/2014/main" id="{A8144409-4A1E-8D98-D08F-98F9E6071EE8}"/>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4648581" y="535911"/>
            <a:ext cx="3309013" cy="2057939"/>
          </a:xfrm>
          <a:prstGeom prst="rect">
            <a:avLst/>
          </a:prstGeom>
        </p:spPr>
      </p:pic>
      <p:pic>
        <p:nvPicPr>
          <p:cNvPr id="30" name="Image 29">
            <a:extLst>
              <a:ext uri="{FF2B5EF4-FFF2-40B4-BE49-F238E27FC236}">
                <a16:creationId xmlns:a16="http://schemas.microsoft.com/office/drawing/2014/main" id="{195CC137-8AA9-32E4-0144-7B46183C8C6A}"/>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9503643" y="1905278"/>
            <a:ext cx="2188099" cy="1365850"/>
          </a:xfrm>
          <a:prstGeom prst="rect">
            <a:avLst/>
          </a:prstGeom>
          <a:ln>
            <a:noFill/>
          </a:ln>
          <a:effectLst>
            <a:softEdge rad="112500"/>
          </a:effectLst>
        </p:spPr>
      </p:pic>
      <p:pic>
        <p:nvPicPr>
          <p:cNvPr id="34" name="Image 33">
            <a:extLst>
              <a:ext uri="{FF2B5EF4-FFF2-40B4-BE49-F238E27FC236}">
                <a16:creationId xmlns:a16="http://schemas.microsoft.com/office/drawing/2014/main" id="{7DA67E35-938D-5ED6-5BBC-844ABE9A0DA6}"/>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2111986" y="1241950"/>
            <a:ext cx="2468750" cy="1686673"/>
          </a:xfrm>
          <a:prstGeom prst="rect">
            <a:avLst/>
          </a:prstGeom>
          <a:ln>
            <a:noFill/>
          </a:ln>
          <a:effectLst>
            <a:softEdge rad="112500"/>
          </a:effectLst>
        </p:spPr>
      </p:pic>
      <p:sp>
        <p:nvSpPr>
          <p:cNvPr id="35" name="Espace réservé du contenu 2">
            <a:extLst>
              <a:ext uri="{FF2B5EF4-FFF2-40B4-BE49-F238E27FC236}">
                <a16:creationId xmlns:a16="http://schemas.microsoft.com/office/drawing/2014/main" id="{4BCE41AD-D32E-5161-8413-029BCE9E4986}"/>
              </a:ext>
            </a:extLst>
          </p:cNvPr>
          <p:cNvSpPr>
            <a:spLocks/>
          </p:cNvSpPr>
          <p:nvPr/>
        </p:nvSpPr>
        <p:spPr bwMode="auto">
          <a:xfrm>
            <a:off x="8280756" y="2880562"/>
            <a:ext cx="1312742" cy="220992"/>
          </a:xfrm>
          <a:prstGeom prst="rect">
            <a:avLst/>
          </a:prstGeom>
        </p:spPr>
        <p:txBody>
          <a:bodyPr anchor="b"/>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200" b="1" i="1" u="none" strike="noStrike" kern="1200" cap="none" spc="0" normalizeH="0" baseline="0" noProof="0" dirty="0">
                <a:ln>
                  <a:noFill/>
                </a:ln>
                <a:solidFill>
                  <a:srgbClr val="582523"/>
                </a:solidFill>
                <a:effectLst/>
                <a:uLnTx/>
                <a:uFillTx/>
                <a:latin typeface="Inria Sans Light" pitchFamily="2" charset="0"/>
                <a:ea typeface="+mn-ea"/>
                <a:cs typeface="+mn-cs"/>
              </a:rPr>
              <a:t>Parcelles  50 m</a:t>
            </a:r>
            <a:r>
              <a:rPr kumimoji="0" lang="fr-FR" sz="1200" b="1" i="1" u="none" strike="noStrike" kern="1200" cap="none" spc="0" normalizeH="0" baseline="30000" noProof="0" dirty="0">
                <a:ln>
                  <a:noFill/>
                </a:ln>
                <a:solidFill>
                  <a:srgbClr val="582523"/>
                </a:solidFill>
                <a:effectLst/>
                <a:uLnTx/>
                <a:uFillTx/>
                <a:latin typeface="Inria Sans Light" pitchFamily="2" charset="0"/>
                <a:ea typeface="+mn-ea"/>
                <a:cs typeface="+mn-cs"/>
              </a:rPr>
              <a:t>2</a:t>
            </a:r>
          </a:p>
        </p:txBody>
      </p:sp>
      <p:sp>
        <p:nvSpPr>
          <p:cNvPr id="36" name="Espace réservé du contenu 2">
            <a:extLst>
              <a:ext uri="{FF2B5EF4-FFF2-40B4-BE49-F238E27FC236}">
                <a16:creationId xmlns:a16="http://schemas.microsoft.com/office/drawing/2014/main" id="{158AC88E-D1C8-6393-8494-C60C7CF413D0}"/>
              </a:ext>
            </a:extLst>
          </p:cNvPr>
          <p:cNvSpPr>
            <a:spLocks/>
          </p:cNvSpPr>
          <p:nvPr/>
        </p:nvSpPr>
        <p:spPr bwMode="auto">
          <a:xfrm>
            <a:off x="5703951" y="2831832"/>
            <a:ext cx="1746488" cy="220992"/>
          </a:xfrm>
          <a:prstGeom prst="rect">
            <a:avLst/>
          </a:prstGeom>
        </p:spPr>
        <p:txBody>
          <a:bodyPr anchor="b"/>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200" b="1" i="1" u="none" strike="noStrike" kern="1200" cap="none" spc="0" normalizeH="0" baseline="0" noProof="0" dirty="0">
                <a:ln>
                  <a:noFill/>
                </a:ln>
                <a:solidFill>
                  <a:srgbClr val="582523"/>
                </a:solidFill>
                <a:effectLst/>
                <a:uLnTx/>
                <a:uFillTx/>
                <a:latin typeface="Inria Sans Light" pitchFamily="2" charset="0"/>
                <a:ea typeface="+mn-ea"/>
                <a:cs typeface="+mn-cs"/>
              </a:rPr>
              <a:t>Colonnes Battement de nappe  2 m</a:t>
            </a:r>
            <a:r>
              <a:rPr kumimoji="0" lang="fr-FR" sz="1200" b="1" i="1" u="none" strike="noStrike" kern="1200" cap="none" spc="0" normalizeH="0" baseline="30000" noProof="0" dirty="0">
                <a:ln>
                  <a:noFill/>
                </a:ln>
                <a:solidFill>
                  <a:srgbClr val="582523"/>
                </a:solidFill>
                <a:effectLst/>
                <a:uLnTx/>
                <a:uFillTx/>
                <a:latin typeface="Inria Sans Light" pitchFamily="2" charset="0"/>
                <a:ea typeface="+mn-ea"/>
                <a:cs typeface="+mn-cs"/>
              </a:rPr>
              <a:t>3</a:t>
            </a:r>
          </a:p>
        </p:txBody>
      </p:sp>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Station expérimentale GISFI</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7"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8"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3" name="Picture 7" descr="logo_gisfi">
            <a:extLst>
              <a:ext uri="{FF2B5EF4-FFF2-40B4-BE49-F238E27FC236}">
                <a16:creationId xmlns:a16="http://schemas.microsoft.com/office/drawing/2014/main" id="{78E27592-1226-B96F-F26B-53C08398E467}"/>
              </a:ext>
            </a:extLst>
          </p:cNvPr>
          <p:cNvPicPr>
            <a:picLocks noChangeAspect="1" noChangeArrowheads="1"/>
          </p:cNvPicPr>
          <p:nvPr/>
        </p:nvPicPr>
        <p:blipFill>
          <a:blip r:embed="rId9" cstate="screen">
            <a:extLst>
              <a:ext uri="{28A0092B-C50C-407E-A947-70E740481C1C}">
                <a14:useLocalDpi xmlns:a14="http://schemas.microsoft.com/office/drawing/2010/main"/>
              </a:ext>
            </a:extLst>
          </a:blip>
          <a:srcRect/>
          <a:stretch>
            <a:fillRect/>
          </a:stretch>
        </p:blipFill>
        <p:spPr bwMode="auto">
          <a:xfrm>
            <a:off x="10442269" y="6345360"/>
            <a:ext cx="1609629" cy="46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271085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 name="CustomShape 1"/>
          <p:cNvSpPr/>
          <p:nvPr/>
        </p:nvSpPr>
        <p:spPr>
          <a:xfrm>
            <a:off x="0" y="-8640"/>
            <a:ext cx="12191760" cy="321480"/>
          </a:xfrm>
          <a:prstGeom prst="rect">
            <a:avLst/>
          </a:prstGeom>
          <a:ln>
            <a:noFill/>
          </a:ln>
        </p:spPr>
        <p:style>
          <a:lnRef idx="2">
            <a:schemeClr val="accent2">
              <a:shade val="50000"/>
            </a:schemeClr>
          </a:lnRef>
          <a:fillRef idx="1">
            <a:schemeClr val="accent2"/>
          </a:fillRef>
          <a:effectRef idx="0">
            <a:schemeClr val="accent2"/>
          </a:effectRef>
          <a:fontRef idx="minor"/>
        </p:style>
        <p:txBody>
          <a:bodyPr lIns="90000" tIns="45000" rIns="90000" bIns="45000" anchor="ctr">
            <a:noAutofit/>
          </a:bodyPr>
          <a:lstStyle/>
          <a:p>
            <a:pPr>
              <a:lnSpc>
                <a:spcPct val="100000"/>
              </a:lnSpc>
            </a:pPr>
            <a:r>
              <a:rPr lang="fr-FR" sz="1800" b="1" strike="noStrike" spc="-1">
                <a:solidFill>
                  <a:srgbClr val="FFFFFF"/>
                </a:solidFill>
                <a:latin typeface="Calibri"/>
              </a:rPr>
              <a:t>Réseau Lysimétrique français – PC2                       Workshop 7-8 octobre 2024                                                                                   Paris</a:t>
            </a:r>
            <a:endParaRPr lang="fr-FR" sz="1800" b="0" strike="noStrike" spc="-1">
              <a:latin typeface="Arial"/>
            </a:endParaRPr>
          </a:p>
        </p:txBody>
      </p:sp>
      <p:sp>
        <p:nvSpPr>
          <p:cNvPr id="83" name="CustomShape 2"/>
          <p:cNvSpPr/>
          <p:nvPr/>
        </p:nvSpPr>
        <p:spPr>
          <a:xfrm>
            <a:off x="452520" y="1077120"/>
            <a:ext cx="5059080" cy="4957560"/>
          </a:xfrm>
          <a:prstGeom prst="rect">
            <a:avLst/>
          </a:prstGeom>
          <a:noFill/>
          <a:ln>
            <a:solidFill>
              <a:schemeClr val="accent1"/>
            </a:solid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600" b="1" strike="noStrike" spc="-1">
                <a:solidFill>
                  <a:srgbClr val="000000"/>
                </a:solidFill>
                <a:latin typeface="Calibri"/>
              </a:rPr>
              <a:t>Intervenants :</a:t>
            </a:r>
            <a:endParaRPr lang="fr-FR" sz="1600" b="0" strike="noStrike" spc="-1">
              <a:latin typeface="Arial"/>
            </a:endParaRPr>
          </a:p>
          <a:p>
            <a:pPr>
              <a:lnSpc>
                <a:spcPct val="100000"/>
              </a:lnSpc>
            </a:pPr>
            <a:r>
              <a:rPr lang="fr-FR" sz="1600" b="0" strike="noStrike" spc="-1">
                <a:solidFill>
                  <a:srgbClr val="000000"/>
                </a:solidFill>
                <a:latin typeface="Calibri"/>
              </a:rPr>
              <a:t>- Samuel Abiven </a:t>
            </a:r>
            <a:endParaRPr lang="fr-FR" sz="1600" b="0" strike="noStrike" spc="-1">
              <a:latin typeface="Arial"/>
            </a:endParaRPr>
          </a:p>
          <a:p>
            <a:pPr>
              <a:lnSpc>
                <a:spcPct val="100000"/>
              </a:lnSpc>
            </a:pPr>
            <a:r>
              <a:rPr lang="fr-FR" sz="1600" b="0" strike="noStrike" spc="-1">
                <a:solidFill>
                  <a:srgbClr val="000000"/>
                </a:solidFill>
                <a:latin typeface="Calibri"/>
              </a:rPr>
              <a:t>- Simon Chollet</a:t>
            </a:r>
            <a:endParaRPr lang="fr-FR" sz="1600" b="0" strike="noStrike" spc="-1">
              <a:latin typeface="Arial"/>
            </a:endParaRPr>
          </a:p>
          <a:p>
            <a:pPr>
              <a:lnSpc>
                <a:spcPct val="100000"/>
              </a:lnSpc>
            </a:pPr>
            <a:r>
              <a:rPr lang="fr-FR" sz="1600" b="0" strike="noStrike" spc="-1">
                <a:solidFill>
                  <a:srgbClr val="000000"/>
                </a:solidFill>
                <a:latin typeface="Calibri"/>
              </a:rPr>
              <a:t>- Didier Jehanno</a:t>
            </a:r>
            <a:endParaRPr lang="fr-FR" sz="1600" b="0" strike="noStrike" spc="-1">
              <a:latin typeface="Arial"/>
            </a:endParaRPr>
          </a:p>
          <a:p>
            <a:pPr>
              <a:lnSpc>
                <a:spcPct val="100000"/>
              </a:lnSpc>
            </a:pPr>
            <a:r>
              <a:rPr lang="fr-FR" sz="1600" b="0" strike="noStrike" spc="-1">
                <a:solidFill>
                  <a:srgbClr val="000000"/>
                </a:solidFill>
                <a:latin typeface="Calibri"/>
              </a:rPr>
              <a:t>- Equipe Ecotron </a:t>
            </a:r>
            <a:endParaRPr lang="fr-FR" sz="1600" b="0" strike="noStrike" spc="-1">
              <a:latin typeface="Arial"/>
            </a:endParaRPr>
          </a:p>
          <a:p>
            <a:pPr>
              <a:lnSpc>
                <a:spcPct val="100000"/>
              </a:lnSpc>
            </a:pPr>
            <a:endParaRPr lang="fr-FR" sz="1600" b="0" strike="noStrike" spc="-1">
              <a:latin typeface="Arial"/>
            </a:endParaRPr>
          </a:p>
          <a:p>
            <a:pPr>
              <a:lnSpc>
                <a:spcPct val="100000"/>
              </a:lnSpc>
            </a:pPr>
            <a:r>
              <a:rPr lang="fr-FR" sz="1600" b="1" strike="noStrike" spc="-1">
                <a:solidFill>
                  <a:srgbClr val="000000"/>
                </a:solidFill>
                <a:latin typeface="Calibri"/>
              </a:rPr>
              <a:t>Partenaires : </a:t>
            </a:r>
            <a:endParaRPr lang="fr-FR" sz="1600" b="0" strike="noStrike" spc="-1">
              <a:latin typeface="Arial"/>
            </a:endParaRPr>
          </a:p>
          <a:p>
            <a:pPr>
              <a:lnSpc>
                <a:spcPct val="100000"/>
              </a:lnSpc>
            </a:pPr>
            <a:r>
              <a:rPr lang="fr-FR" sz="1600" b="0" strike="noStrike" spc="-1">
                <a:solidFill>
                  <a:srgbClr val="000000"/>
                </a:solidFill>
                <a:latin typeface="Calibri"/>
              </a:rPr>
              <a:t>     - Membres : CNRS, ENS</a:t>
            </a:r>
            <a:endParaRPr lang="fr-FR" sz="1600" b="0" strike="noStrike" spc="-1">
              <a:latin typeface="Arial"/>
            </a:endParaRPr>
          </a:p>
          <a:p>
            <a:pPr>
              <a:lnSpc>
                <a:spcPct val="100000"/>
              </a:lnSpc>
            </a:pPr>
            <a:r>
              <a:rPr lang="fr-FR" sz="1600" b="0" strike="noStrike" spc="-1">
                <a:solidFill>
                  <a:srgbClr val="000000"/>
                </a:solidFill>
                <a:latin typeface="Calibri"/>
              </a:rPr>
              <a:t>     - Partenaires associés et contractuels</a:t>
            </a:r>
            <a:endParaRPr lang="fr-FR" sz="1600" b="0" strike="noStrike" spc="-1">
              <a:latin typeface="Arial"/>
            </a:endParaRPr>
          </a:p>
          <a:p>
            <a:pPr>
              <a:lnSpc>
                <a:spcPct val="100000"/>
              </a:lnSpc>
            </a:pPr>
            <a:r>
              <a:rPr lang="fr-FR" sz="1600" b="1" strike="noStrike" spc="-1">
                <a:solidFill>
                  <a:srgbClr val="000000"/>
                </a:solidFill>
                <a:latin typeface="Calibri"/>
              </a:rPr>
              <a:t>Nom du/des site(s)</a:t>
            </a:r>
            <a:r>
              <a:rPr lang="fr-FR" sz="1600" b="0" strike="noStrike" spc="-1">
                <a:solidFill>
                  <a:srgbClr val="000000"/>
                </a:solidFill>
                <a:latin typeface="Calibri"/>
              </a:rPr>
              <a:t> : </a:t>
            </a:r>
            <a:endParaRPr lang="fr-FR" sz="1600" b="0" strike="noStrike" spc="-1">
              <a:latin typeface="Arial"/>
            </a:endParaRPr>
          </a:p>
          <a:p>
            <a:pPr>
              <a:lnSpc>
                <a:spcPct val="100000"/>
              </a:lnSpc>
            </a:pPr>
            <a:r>
              <a:rPr lang="fr-FR" sz="1600" b="0" strike="noStrike" spc="-1">
                <a:solidFill>
                  <a:srgbClr val="000000"/>
                </a:solidFill>
                <a:latin typeface="Calibri"/>
              </a:rPr>
              <a:t>      CEREEP Ecotron IdF </a:t>
            </a:r>
            <a:endParaRPr lang="fr-FR" sz="1600" b="0" strike="noStrike" spc="-1">
              <a:latin typeface="Arial"/>
            </a:endParaRPr>
          </a:p>
          <a:p>
            <a:pPr>
              <a:lnSpc>
                <a:spcPct val="100000"/>
              </a:lnSpc>
            </a:pPr>
            <a:r>
              <a:rPr lang="fr-FR" sz="1600" b="0" strike="noStrike" spc="-1">
                <a:solidFill>
                  <a:srgbClr val="000000"/>
                </a:solidFill>
                <a:latin typeface="Calibri"/>
              </a:rPr>
              <a:t> </a:t>
            </a:r>
            <a:r>
              <a:rPr lang="fr-FR" sz="1600" b="1" strike="noStrike" spc="-1">
                <a:solidFill>
                  <a:srgbClr val="000000"/>
                </a:solidFill>
                <a:latin typeface="Calibri"/>
              </a:rPr>
              <a:t>Source de financement et Pérennité :</a:t>
            </a:r>
            <a:endParaRPr lang="fr-FR" sz="1600" b="0" strike="noStrike" spc="-1">
              <a:latin typeface="Arial"/>
            </a:endParaRPr>
          </a:p>
          <a:p>
            <a:pPr>
              <a:lnSpc>
                <a:spcPct val="100000"/>
              </a:lnSpc>
            </a:pPr>
            <a:r>
              <a:rPr lang="fr-FR" sz="1600" b="0" strike="noStrike" spc="-1">
                <a:solidFill>
                  <a:srgbClr val="000000"/>
                </a:solidFill>
                <a:latin typeface="Calibri"/>
              </a:rPr>
              <a:t>      </a:t>
            </a:r>
            <a:r>
              <a:rPr lang="fr-FR" sz="1600" b="0" i="1" strike="noStrike" spc="-1">
                <a:solidFill>
                  <a:srgbClr val="000000"/>
                </a:solidFill>
                <a:latin typeface="Calibri"/>
              </a:rPr>
              <a:t>Investissement</a:t>
            </a:r>
            <a:endParaRPr lang="fr-FR" sz="1600" b="0" strike="noStrike" spc="-1">
              <a:latin typeface="Arial"/>
            </a:endParaRPr>
          </a:p>
          <a:p>
            <a:pPr>
              <a:lnSpc>
                <a:spcPct val="100000"/>
              </a:lnSpc>
            </a:pPr>
            <a:r>
              <a:rPr lang="fr-FR" sz="1600" b="0" strike="noStrike" spc="-1">
                <a:solidFill>
                  <a:srgbClr val="000000"/>
                </a:solidFill>
                <a:latin typeface="Calibri"/>
              </a:rPr>
              <a:t>            CNRS INEE</a:t>
            </a:r>
            <a:endParaRPr lang="fr-FR" sz="1600" b="0" strike="noStrike" spc="-1">
              <a:latin typeface="Arial"/>
            </a:endParaRPr>
          </a:p>
          <a:p>
            <a:pPr>
              <a:lnSpc>
                <a:spcPct val="100000"/>
              </a:lnSpc>
            </a:pPr>
            <a:r>
              <a:rPr lang="fr-FR" sz="1600" b="0" strike="noStrike" spc="-1">
                <a:solidFill>
                  <a:srgbClr val="000000"/>
                </a:solidFill>
                <a:latin typeface="Calibri"/>
              </a:rPr>
              <a:t>      </a:t>
            </a:r>
            <a:r>
              <a:rPr lang="fr-FR" sz="1600" b="0" i="1" strike="noStrike" spc="-1">
                <a:solidFill>
                  <a:srgbClr val="000000"/>
                </a:solidFill>
                <a:latin typeface="Calibri"/>
              </a:rPr>
              <a:t>Fonctionnement actuel :</a:t>
            </a:r>
            <a:endParaRPr lang="fr-FR" sz="1600" b="0" strike="noStrike" spc="-1">
              <a:latin typeface="Arial"/>
            </a:endParaRPr>
          </a:p>
          <a:p>
            <a:pPr>
              <a:lnSpc>
                <a:spcPct val="100000"/>
              </a:lnSpc>
            </a:pPr>
            <a:r>
              <a:rPr lang="fr-FR" sz="1600" b="0" strike="noStrike" spc="-1">
                <a:solidFill>
                  <a:srgbClr val="000000"/>
                </a:solidFill>
                <a:latin typeface="Calibri"/>
              </a:rPr>
              <a:t>           Projets de recherche FR, EU, Internationaux</a:t>
            </a:r>
            <a:endParaRPr lang="fr-FR" sz="1600" b="0" strike="noStrike" spc="-1">
              <a:latin typeface="Arial"/>
            </a:endParaRPr>
          </a:p>
          <a:p>
            <a:pPr>
              <a:lnSpc>
                <a:spcPct val="100000"/>
              </a:lnSpc>
            </a:pPr>
            <a:r>
              <a:rPr lang="fr-FR" sz="1600" b="0" strike="noStrike" spc="-1">
                <a:solidFill>
                  <a:srgbClr val="000000"/>
                </a:solidFill>
                <a:latin typeface="Calibri"/>
              </a:rPr>
              <a:t>           Partenariats privés</a:t>
            </a:r>
            <a:endParaRPr lang="fr-FR" sz="1600" b="0" strike="noStrike" spc="-1">
              <a:latin typeface="Arial"/>
            </a:endParaRPr>
          </a:p>
          <a:p>
            <a:pPr>
              <a:lnSpc>
                <a:spcPct val="100000"/>
              </a:lnSpc>
            </a:pPr>
            <a:r>
              <a:rPr lang="fr-FR" sz="1600" b="0" strike="noStrike" spc="-1">
                <a:solidFill>
                  <a:srgbClr val="000000"/>
                </a:solidFill>
                <a:latin typeface="Calibri"/>
              </a:rPr>
              <a:t> </a:t>
            </a:r>
            <a:r>
              <a:rPr lang="fr-FR" sz="1600" b="1" strike="noStrike" spc="-1">
                <a:solidFill>
                  <a:srgbClr val="000000"/>
                </a:solidFill>
                <a:latin typeface="Calibri"/>
              </a:rPr>
              <a:t>Personnels scientifiques/techniques :</a:t>
            </a:r>
            <a:endParaRPr lang="fr-FR" sz="1600" b="0" strike="noStrike" spc="-1">
              <a:latin typeface="Arial"/>
            </a:endParaRPr>
          </a:p>
          <a:p>
            <a:pPr>
              <a:lnSpc>
                <a:spcPct val="100000"/>
              </a:lnSpc>
            </a:pPr>
            <a:r>
              <a:rPr lang="fr-FR" sz="1600" b="0" strike="noStrike" spc="-1">
                <a:solidFill>
                  <a:srgbClr val="000000"/>
                </a:solidFill>
                <a:latin typeface="Calibri"/>
              </a:rPr>
              <a:t>       2 Doctorants/ 1 PostDoctorant</a:t>
            </a:r>
            <a:endParaRPr lang="fr-FR" sz="1600" b="0" strike="noStrike" spc="-1">
              <a:latin typeface="Arial"/>
            </a:endParaRPr>
          </a:p>
          <a:p>
            <a:pPr>
              <a:lnSpc>
                <a:spcPct val="100000"/>
              </a:lnSpc>
            </a:pPr>
            <a:r>
              <a:rPr lang="fr-FR" sz="1600" b="0" strike="noStrike" spc="-1">
                <a:solidFill>
                  <a:srgbClr val="000000"/>
                </a:solidFill>
                <a:latin typeface="Calibri"/>
              </a:rPr>
              <a:t>       2 ETP IE </a:t>
            </a:r>
            <a:endParaRPr lang="fr-FR" sz="1600" b="0" strike="noStrike" spc="-1">
              <a:latin typeface="Arial"/>
            </a:endParaRPr>
          </a:p>
        </p:txBody>
      </p:sp>
      <p:sp>
        <p:nvSpPr>
          <p:cNvPr id="84" name="CustomShape 3"/>
          <p:cNvSpPr/>
          <p:nvPr/>
        </p:nvSpPr>
        <p:spPr>
          <a:xfrm>
            <a:off x="7570800" y="1019520"/>
            <a:ext cx="4589280" cy="3646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1800" b="0" i="1" strike="noStrike" spc="-1">
                <a:solidFill>
                  <a:srgbClr val="000000"/>
                </a:solidFill>
                <a:latin typeface="Calibri"/>
              </a:rPr>
              <a:t> Contact Mail : abiven@biotite.ens.fr</a:t>
            </a:r>
            <a:endParaRPr lang="fr-FR" sz="1800" b="0" strike="noStrike" spc="-1">
              <a:latin typeface="Arial"/>
            </a:endParaRPr>
          </a:p>
        </p:txBody>
      </p:sp>
      <p:sp>
        <p:nvSpPr>
          <p:cNvPr id="85" name="CustomShape 4"/>
          <p:cNvSpPr/>
          <p:nvPr/>
        </p:nvSpPr>
        <p:spPr>
          <a:xfrm>
            <a:off x="159120" y="442800"/>
            <a:ext cx="371052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fr-FR" sz="3200" b="1" strike="noStrike" spc="-1">
                <a:solidFill>
                  <a:srgbClr val="000000"/>
                </a:solidFill>
                <a:latin typeface="Calibri"/>
              </a:rPr>
              <a:t>Présentation du site </a:t>
            </a:r>
            <a:endParaRPr lang="fr-FR" sz="3200" b="0" strike="noStrike" spc="-1">
              <a:latin typeface="Arial"/>
            </a:endParaRPr>
          </a:p>
        </p:txBody>
      </p:sp>
      <p:grpSp>
        <p:nvGrpSpPr>
          <p:cNvPr id="86" name="Group 5"/>
          <p:cNvGrpSpPr/>
          <p:nvPr/>
        </p:nvGrpSpPr>
        <p:grpSpPr>
          <a:xfrm>
            <a:off x="58320" y="6241320"/>
            <a:ext cx="12133440" cy="609120"/>
            <a:chOff x="58320" y="6241320"/>
            <a:chExt cx="12133440" cy="609120"/>
          </a:xfrm>
        </p:grpSpPr>
        <p:sp>
          <p:nvSpPr>
            <p:cNvPr id="87" name="CustomShape 6"/>
            <p:cNvSpPr/>
            <p:nvPr/>
          </p:nvSpPr>
          <p:spPr>
            <a:xfrm>
              <a:off x="2507400" y="6271920"/>
              <a:ext cx="9684360" cy="577800"/>
            </a:xfrm>
            <a:prstGeom prst="rect">
              <a:avLst/>
            </a:prstGeom>
            <a:gradFill rotWithShape="0">
              <a:gsLst>
                <a:gs pos="0">
                  <a:srgbClr val="5091CF"/>
                </a:gs>
                <a:gs pos="100000">
                  <a:srgbClr val="1D83CD"/>
                </a:gs>
              </a:gsLst>
              <a:lin ang="5400000"/>
            </a:gradFill>
            <a:ln>
              <a:noFill/>
            </a:ln>
            <a:effectLst>
              <a:outerShdw blurRad="5715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spAutoFit/>
            </a:bodyPr>
            <a:lstStyle/>
            <a:p>
              <a:pPr>
                <a:lnSpc>
                  <a:spcPct val="100000"/>
                </a:lnSpc>
              </a:pPr>
              <a:r>
                <a:rPr lang="fr-FR" sz="3200" b="0" strike="noStrike" spc="-1">
                  <a:solidFill>
                    <a:srgbClr val="FFFFFF"/>
                  </a:solidFill>
                  <a:latin typeface="Calibri"/>
                </a:rPr>
                <a:t>CEREEP Ecotron IdF</a:t>
              </a:r>
              <a:endParaRPr lang="fr-FR" sz="3200" b="0" strike="noStrike" spc="-1">
                <a:latin typeface="Arial"/>
              </a:endParaRPr>
            </a:p>
          </p:txBody>
        </p:sp>
        <p:pic>
          <p:nvPicPr>
            <p:cNvPr id="88" name="Image 9" descr="Plan France 2030 : appels à projets 2023 - France 2030 ..."/>
            <p:cNvPicPr/>
            <p:nvPr/>
          </p:nvPicPr>
          <p:blipFill>
            <a:blip r:embed="rId2"/>
            <a:stretch/>
          </p:blipFill>
          <p:spPr>
            <a:xfrm>
              <a:off x="58320" y="6241320"/>
              <a:ext cx="1082160" cy="609120"/>
            </a:xfrm>
            <a:prstGeom prst="rect">
              <a:avLst/>
            </a:prstGeom>
            <a:ln>
              <a:noFill/>
            </a:ln>
          </p:spPr>
        </p:pic>
        <p:pic>
          <p:nvPicPr>
            <p:cNvPr id="89" name="Image 11"/>
            <p:cNvPicPr/>
            <p:nvPr/>
          </p:nvPicPr>
          <p:blipFill>
            <a:blip r:embed="rId3"/>
            <a:srcRect t="7588"/>
            <a:stretch/>
          </p:blipFill>
          <p:spPr>
            <a:xfrm>
              <a:off x="1033560" y="6345360"/>
              <a:ext cx="1241640" cy="401400"/>
            </a:xfrm>
            <a:prstGeom prst="rect">
              <a:avLst/>
            </a:prstGeom>
            <a:ln>
              <a:noFill/>
            </a:ln>
          </p:spPr>
        </p:pic>
      </p:grpSp>
      <p:pic>
        <p:nvPicPr>
          <p:cNvPr id="90" name="Image 89"/>
          <p:cNvPicPr/>
          <p:nvPr/>
        </p:nvPicPr>
        <p:blipFill>
          <a:blip r:embed="rId4"/>
          <a:stretch/>
        </p:blipFill>
        <p:spPr>
          <a:xfrm>
            <a:off x="5693040" y="1440000"/>
            <a:ext cx="6186960" cy="4640040"/>
          </a:xfrm>
          <a:prstGeom prst="rect">
            <a:avLst/>
          </a:prstGeom>
          <a:ln>
            <a:noFill/>
          </a:ln>
        </p:spPr>
      </p:pic>
      <p:pic>
        <p:nvPicPr>
          <p:cNvPr id="91" name="Image 90"/>
          <p:cNvPicPr/>
          <p:nvPr/>
        </p:nvPicPr>
        <p:blipFill>
          <a:blip r:embed="rId5"/>
          <a:stretch/>
        </p:blipFill>
        <p:spPr>
          <a:xfrm>
            <a:off x="11376000" y="6088680"/>
            <a:ext cx="756720" cy="769320"/>
          </a:xfrm>
          <a:prstGeom prst="rect">
            <a:avLst/>
          </a:prstGeom>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CustomShape 1"/>
          <p:cNvSpPr/>
          <p:nvPr/>
        </p:nvSpPr>
        <p:spPr>
          <a:xfrm>
            <a:off x="0" y="-8640"/>
            <a:ext cx="12191760" cy="321480"/>
          </a:xfrm>
          <a:prstGeom prst="rect">
            <a:avLst/>
          </a:prstGeom>
          <a:ln>
            <a:noFill/>
          </a:ln>
        </p:spPr>
        <p:style>
          <a:lnRef idx="2">
            <a:schemeClr val="accent2">
              <a:shade val="50000"/>
            </a:schemeClr>
          </a:lnRef>
          <a:fillRef idx="1">
            <a:schemeClr val="accent2"/>
          </a:fillRef>
          <a:effectRef idx="0">
            <a:schemeClr val="accent2"/>
          </a:effectRef>
          <a:fontRef idx="minor"/>
        </p:style>
        <p:txBody>
          <a:bodyPr lIns="90000" tIns="45000" rIns="90000" bIns="45000">
            <a:noAutofit/>
          </a:bodyPr>
          <a:lstStyle/>
          <a:p>
            <a:pPr>
              <a:lnSpc>
                <a:spcPct val="100000"/>
              </a:lnSpc>
            </a:pPr>
            <a:r>
              <a:rPr lang="fr-FR" sz="1800" b="0" strike="noStrike" spc="-1">
                <a:solidFill>
                  <a:srgbClr val="FFFFFF"/>
                </a:solidFill>
                <a:latin typeface="Calibri"/>
              </a:rPr>
              <a:t>Réseau Lysimétrique français – PC2                       Workshop 7-8 octobre 2024                                                                                   Paris</a:t>
            </a:r>
            <a:endParaRPr lang="fr-FR" sz="1800" b="0" strike="noStrike" spc="-1">
              <a:latin typeface="Arial"/>
            </a:endParaRPr>
          </a:p>
          <a:p>
            <a:pPr algn="just">
              <a:lnSpc>
                <a:spcPct val="100000"/>
              </a:lnSpc>
            </a:pPr>
            <a:endParaRPr lang="fr-FR" sz="1800" b="0" strike="noStrike" spc="-1">
              <a:latin typeface="Arial"/>
            </a:endParaRPr>
          </a:p>
        </p:txBody>
      </p:sp>
      <p:sp>
        <p:nvSpPr>
          <p:cNvPr id="93" name="CustomShape 2"/>
          <p:cNvSpPr/>
          <p:nvPr/>
        </p:nvSpPr>
        <p:spPr>
          <a:xfrm>
            <a:off x="73440" y="536040"/>
            <a:ext cx="371052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fr-FR" sz="3200" b="1" strike="noStrike" spc="-1">
                <a:solidFill>
                  <a:srgbClr val="000000"/>
                </a:solidFill>
                <a:latin typeface="Calibri"/>
              </a:rPr>
              <a:t>Cadre Scientifique</a:t>
            </a:r>
            <a:endParaRPr lang="fr-FR" sz="3200" b="0" strike="noStrike" spc="-1">
              <a:latin typeface="Arial"/>
            </a:endParaRPr>
          </a:p>
        </p:txBody>
      </p:sp>
      <p:sp>
        <p:nvSpPr>
          <p:cNvPr id="94" name="CustomShape 3"/>
          <p:cNvSpPr/>
          <p:nvPr/>
        </p:nvSpPr>
        <p:spPr>
          <a:xfrm>
            <a:off x="230040" y="1375920"/>
            <a:ext cx="11727000" cy="143100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200" b="1" i="1" strike="noStrike" spc="-1">
                <a:solidFill>
                  <a:srgbClr val="542805"/>
                </a:solidFill>
                <a:latin typeface="Calibri"/>
              </a:rPr>
              <a:t>Contexte (historique) : Ecologie expérimentale théorique</a:t>
            </a:r>
            <a:endParaRPr lang="fr-FR" sz="2200" b="0" strike="noStrike" spc="-1">
              <a:latin typeface="Arial"/>
            </a:endParaRPr>
          </a:p>
          <a:p>
            <a:pPr>
              <a:lnSpc>
                <a:spcPct val="100000"/>
              </a:lnSpc>
            </a:pPr>
            <a:r>
              <a:rPr lang="fr-FR" sz="2200" b="0" strike="noStrike" spc="-1">
                <a:solidFill>
                  <a:srgbClr val="542805"/>
                </a:solidFill>
                <a:latin typeface="Calibri"/>
              </a:rPr>
              <a:t>     Création d’outils scientifiques pour valider / infirmer des concepts théoriques et des modèles</a:t>
            </a:r>
            <a:endParaRPr lang="fr-FR" sz="2200" b="0" strike="noStrike" spc="-1">
              <a:latin typeface="Arial"/>
            </a:endParaRPr>
          </a:p>
          <a:p>
            <a:pPr>
              <a:lnSpc>
                <a:spcPct val="100000"/>
              </a:lnSpc>
            </a:pPr>
            <a:r>
              <a:rPr lang="fr-FR" sz="2200" b="0" strike="noStrike" spc="-1">
                <a:solidFill>
                  <a:srgbClr val="542805"/>
                </a:solidFill>
                <a:latin typeface="Calibri"/>
              </a:rPr>
              <a:t>     Expérimentation en écologie et géosciences </a:t>
            </a:r>
            <a:endParaRPr lang="fr-FR" sz="2200" b="0" strike="noStrike" spc="-1">
              <a:latin typeface="Arial"/>
            </a:endParaRPr>
          </a:p>
          <a:p>
            <a:pPr>
              <a:lnSpc>
                <a:spcPct val="100000"/>
              </a:lnSpc>
            </a:pPr>
            <a:r>
              <a:rPr lang="fr-FR" sz="2200" b="0" strike="noStrike" spc="-1">
                <a:solidFill>
                  <a:srgbClr val="542805"/>
                </a:solidFill>
                <a:latin typeface="Calibri"/>
              </a:rPr>
              <a:t>     Connexion entre échelles de temps et d’espace</a:t>
            </a:r>
            <a:endParaRPr lang="fr-FR" sz="2200" b="0" strike="noStrike" spc="-1">
              <a:latin typeface="Arial"/>
            </a:endParaRPr>
          </a:p>
        </p:txBody>
      </p:sp>
      <p:sp>
        <p:nvSpPr>
          <p:cNvPr id="95" name="CustomShape 4"/>
          <p:cNvSpPr/>
          <p:nvPr/>
        </p:nvSpPr>
        <p:spPr>
          <a:xfrm>
            <a:off x="230040" y="3730680"/>
            <a:ext cx="11727000" cy="176616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200" b="1" i="1" strike="noStrike" spc="-1">
                <a:solidFill>
                  <a:srgbClr val="542805"/>
                </a:solidFill>
                <a:latin typeface="Calibri"/>
              </a:rPr>
              <a:t>Objectifs scientifiques :</a:t>
            </a:r>
            <a:endParaRPr lang="fr-FR" sz="2200" b="0" strike="noStrike" spc="-1">
              <a:latin typeface="Arial"/>
            </a:endParaRPr>
          </a:p>
          <a:p>
            <a:pPr marL="800280" lvl="1" indent="-342720">
              <a:lnSpc>
                <a:spcPct val="100000"/>
              </a:lnSpc>
              <a:buClr>
                <a:srgbClr val="542805"/>
              </a:buClr>
              <a:buFont typeface="Arial"/>
              <a:buChar char="•"/>
            </a:pPr>
            <a:r>
              <a:rPr lang="fr-FR" sz="2200" b="0" strike="noStrike" spc="-1">
                <a:solidFill>
                  <a:srgbClr val="542805"/>
                </a:solidFill>
                <a:latin typeface="Calibri"/>
              </a:rPr>
              <a:t>Résoudre la complexité des systèmes ( Hétérogénéité spatiale et temporelle) </a:t>
            </a:r>
            <a:endParaRPr lang="fr-FR" sz="2200" b="0" strike="noStrike" spc="-1">
              <a:latin typeface="Arial"/>
            </a:endParaRPr>
          </a:p>
          <a:p>
            <a:pPr marL="800280" lvl="1" indent="-342720">
              <a:lnSpc>
                <a:spcPct val="100000"/>
              </a:lnSpc>
              <a:buClr>
                <a:srgbClr val="542805"/>
              </a:buClr>
              <a:buFont typeface="Arial"/>
              <a:buChar char="•"/>
            </a:pPr>
            <a:r>
              <a:rPr lang="fr-FR" sz="2200" b="0" strike="noStrike" spc="-1">
                <a:solidFill>
                  <a:srgbClr val="542805"/>
                </a:solidFill>
                <a:latin typeface="Calibri"/>
              </a:rPr>
              <a:t> Comprendre les effets des changements globaux (climatique, usage des sols et habitats, pollution)</a:t>
            </a:r>
            <a:endParaRPr lang="fr-FR" sz="2200" b="0" strike="noStrike" spc="-1">
              <a:latin typeface="Arial"/>
            </a:endParaRPr>
          </a:p>
          <a:p>
            <a:pPr marL="800280" lvl="1" indent="-342720">
              <a:lnSpc>
                <a:spcPct val="100000"/>
              </a:lnSpc>
              <a:buClr>
                <a:srgbClr val="542805"/>
              </a:buClr>
              <a:buFont typeface="Arial"/>
              <a:buChar char="•"/>
            </a:pPr>
            <a:r>
              <a:rPr lang="fr-FR" sz="2200" b="0" strike="noStrike" spc="-1">
                <a:solidFill>
                  <a:srgbClr val="542805"/>
                </a:solidFill>
                <a:latin typeface="Calibri"/>
              </a:rPr>
              <a:t> Amélioration de la compréhension des systèmes écologiques (écosystèmes, Rétroaction)</a:t>
            </a:r>
            <a:endParaRPr lang="fr-FR" sz="2200" b="0" strike="noStrike" spc="-1">
              <a:latin typeface="Arial"/>
            </a:endParaRPr>
          </a:p>
        </p:txBody>
      </p:sp>
      <p:grpSp>
        <p:nvGrpSpPr>
          <p:cNvPr id="96" name="Group 5"/>
          <p:cNvGrpSpPr/>
          <p:nvPr/>
        </p:nvGrpSpPr>
        <p:grpSpPr>
          <a:xfrm>
            <a:off x="58320" y="6246720"/>
            <a:ext cx="12133440" cy="609120"/>
            <a:chOff x="58320" y="6246720"/>
            <a:chExt cx="12133440" cy="609120"/>
          </a:xfrm>
        </p:grpSpPr>
        <p:sp>
          <p:nvSpPr>
            <p:cNvPr id="97" name="CustomShape 6"/>
            <p:cNvSpPr/>
            <p:nvPr/>
          </p:nvSpPr>
          <p:spPr>
            <a:xfrm>
              <a:off x="2507400" y="6277320"/>
              <a:ext cx="9684360" cy="577800"/>
            </a:xfrm>
            <a:prstGeom prst="rect">
              <a:avLst/>
            </a:prstGeom>
            <a:gradFill rotWithShape="0">
              <a:gsLst>
                <a:gs pos="0">
                  <a:srgbClr val="5091CF"/>
                </a:gs>
                <a:gs pos="100000">
                  <a:srgbClr val="1D83CD"/>
                </a:gs>
              </a:gsLst>
              <a:lin ang="5400000"/>
            </a:gradFill>
            <a:ln>
              <a:noFill/>
            </a:ln>
            <a:effectLst>
              <a:outerShdw blurRad="5715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spAutoFit/>
            </a:bodyPr>
            <a:lstStyle/>
            <a:p>
              <a:pPr>
                <a:lnSpc>
                  <a:spcPct val="100000"/>
                </a:lnSpc>
              </a:pPr>
              <a:r>
                <a:rPr lang="fr-FR" sz="3200" b="0" strike="noStrike" spc="-1">
                  <a:solidFill>
                    <a:srgbClr val="FFFFFF"/>
                  </a:solidFill>
                  <a:latin typeface="Calibri"/>
                </a:rPr>
                <a:t>CEREEP Ecotron IdF</a:t>
              </a:r>
              <a:endParaRPr lang="fr-FR" sz="3200" b="0" strike="noStrike" spc="-1">
                <a:latin typeface="Arial"/>
              </a:endParaRPr>
            </a:p>
          </p:txBody>
        </p:sp>
        <p:pic>
          <p:nvPicPr>
            <p:cNvPr id="98" name="Image 9_0" descr="Plan France 2030 : appels à projets 2023 - France 2030 ..."/>
            <p:cNvPicPr/>
            <p:nvPr/>
          </p:nvPicPr>
          <p:blipFill>
            <a:blip r:embed="rId2"/>
            <a:stretch/>
          </p:blipFill>
          <p:spPr>
            <a:xfrm>
              <a:off x="58320" y="6246720"/>
              <a:ext cx="1082160" cy="609120"/>
            </a:xfrm>
            <a:prstGeom prst="rect">
              <a:avLst/>
            </a:prstGeom>
            <a:ln>
              <a:noFill/>
            </a:ln>
          </p:spPr>
        </p:pic>
        <p:pic>
          <p:nvPicPr>
            <p:cNvPr id="99" name="Image 11_0"/>
            <p:cNvPicPr/>
            <p:nvPr/>
          </p:nvPicPr>
          <p:blipFill>
            <a:blip r:embed="rId3"/>
            <a:srcRect t="7588"/>
            <a:stretch/>
          </p:blipFill>
          <p:spPr>
            <a:xfrm>
              <a:off x="1033560" y="6350760"/>
              <a:ext cx="1241640" cy="401400"/>
            </a:xfrm>
            <a:prstGeom prst="rect">
              <a:avLst/>
            </a:prstGeom>
            <a:ln>
              <a:noFill/>
            </a:ln>
          </p:spPr>
        </p:pic>
      </p:grpSp>
      <p:pic>
        <p:nvPicPr>
          <p:cNvPr id="100" name="Image 99"/>
          <p:cNvPicPr/>
          <p:nvPr/>
        </p:nvPicPr>
        <p:blipFill>
          <a:blip r:embed="rId4"/>
          <a:stretch/>
        </p:blipFill>
        <p:spPr>
          <a:xfrm>
            <a:off x="11376000" y="6094080"/>
            <a:ext cx="756720" cy="769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9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9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 name="CustomShape 1"/>
          <p:cNvSpPr/>
          <p:nvPr/>
        </p:nvSpPr>
        <p:spPr>
          <a:xfrm>
            <a:off x="0" y="-8640"/>
            <a:ext cx="12191760" cy="321480"/>
          </a:xfrm>
          <a:prstGeom prst="rect">
            <a:avLst/>
          </a:prstGeom>
          <a:ln>
            <a:noFill/>
          </a:ln>
        </p:spPr>
        <p:style>
          <a:lnRef idx="2">
            <a:schemeClr val="accent2">
              <a:shade val="50000"/>
            </a:schemeClr>
          </a:lnRef>
          <a:fillRef idx="1">
            <a:schemeClr val="accent2"/>
          </a:fillRef>
          <a:effectRef idx="0">
            <a:schemeClr val="accent2"/>
          </a:effectRef>
          <a:fontRef idx="minor"/>
        </p:style>
        <p:txBody>
          <a:bodyPr lIns="90000" tIns="45000" rIns="90000" bIns="45000">
            <a:noAutofit/>
          </a:bodyPr>
          <a:lstStyle/>
          <a:p>
            <a:pPr>
              <a:lnSpc>
                <a:spcPct val="100000"/>
              </a:lnSpc>
            </a:pPr>
            <a:r>
              <a:rPr lang="fr-FR" sz="1800" b="0" strike="noStrike" spc="-1">
                <a:solidFill>
                  <a:srgbClr val="FFFFFF"/>
                </a:solidFill>
                <a:latin typeface="Calibri"/>
              </a:rPr>
              <a:t>Réseau Lysimétrique français – PC2                       Workshop 7-8 octobre 2024                                                                                   Paris</a:t>
            </a:r>
            <a:endParaRPr lang="fr-FR" sz="1800" b="0" strike="noStrike" spc="-1">
              <a:latin typeface="Arial"/>
            </a:endParaRPr>
          </a:p>
          <a:p>
            <a:pPr algn="ctr">
              <a:lnSpc>
                <a:spcPct val="100000"/>
              </a:lnSpc>
            </a:pPr>
            <a:endParaRPr lang="fr-FR" sz="1800" b="0" strike="noStrike" spc="-1">
              <a:latin typeface="Arial"/>
            </a:endParaRPr>
          </a:p>
        </p:txBody>
      </p:sp>
      <p:sp>
        <p:nvSpPr>
          <p:cNvPr id="102" name="CustomShape 2"/>
          <p:cNvSpPr/>
          <p:nvPr/>
        </p:nvSpPr>
        <p:spPr>
          <a:xfrm>
            <a:off x="58320" y="405000"/>
            <a:ext cx="371052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fr-FR" sz="3200" b="1" strike="noStrike" spc="-1">
                <a:solidFill>
                  <a:srgbClr val="000000"/>
                </a:solidFill>
                <a:latin typeface="Calibri"/>
              </a:rPr>
              <a:t>Cadre Technologique</a:t>
            </a:r>
            <a:endParaRPr lang="fr-FR" sz="3200" b="0" strike="noStrike" spc="-1">
              <a:latin typeface="Arial"/>
            </a:endParaRPr>
          </a:p>
        </p:txBody>
      </p:sp>
      <p:sp>
        <p:nvSpPr>
          <p:cNvPr id="103" name="CustomShape 3"/>
          <p:cNvSpPr/>
          <p:nvPr/>
        </p:nvSpPr>
        <p:spPr>
          <a:xfrm>
            <a:off x="248760" y="2870640"/>
            <a:ext cx="10585080" cy="47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ts val="1361"/>
              </a:lnSpc>
            </a:pPr>
            <a:endParaRPr lang="fr-FR" sz="1800" b="0" strike="noStrike" spc="-1">
              <a:latin typeface="Arial"/>
            </a:endParaRPr>
          </a:p>
          <a:p>
            <a:pPr>
              <a:lnSpc>
                <a:spcPts val="1661"/>
              </a:lnSpc>
            </a:pPr>
            <a:r>
              <a:rPr lang="fr-FR" sz="2000" b="1" i="1" strike="noStrike" spc="-1">
                <a:solidFill>
                  <a:srgbClr val="542805"/>
                </a:solidFill>
                <a:latin typeface="Calibri"/>
              </a:rPr>
              <a:t>Description des lysimètres :</a:t>
            </a:r>
            <a:endParaRPr lang="fr-FR" sz="2000" b="0" strike="noStrike" spc="-1">
              <a:latin typeface="Arial"/>
            </a:endParaRPr>
          </a:p>
        </p:txBody>
      </p:sp>
      <p:graphicFrame>
        <p:nvGraphicFramePr>
          <p:cNvPr id="104" name="Table 4"/>
          <p:cNvGraphicFramePr/>
          <p:nvPr/>
        </p:nvGraphicFramePr>
        <p:xfrm>
          <a:off x="467640" y="3390480"/>
          <a:ext cx="11371320" cy="1889760"/>
        </p:xfrm>
        <a:graphic>
          <a:graphicData uri="http://schemas.openxmlformats.org/drawingml/2006/table">
            <a:tbl>
              <a:tblPr/>
              <a:tblGrid>
                <a:gridCol w="1905120">
                  <a:extLst>
                    <a:ext uri="{9D8B030D-6E8A-4147-A177-3AD203B41FA5}">
                      <a16:colId xmlns:a16="http://schemas.microsoft.com/office/drawing/2014/main" val="20000"/>
                    </a:ext>
                  </a:extLst>
                </a:gridCol>
                <a:gridCol w="625680">
                  <a:extLst>
                    <a:ext uri="{9D8B030D-6E8A-4147-A177-3AD203B41FA5}">
                      <a16:colId xmlns:a16="http://schemas.microsoft.com/office/drawing/2014/main" val="20001"/>
                    </a:ext>
                  </a:extLst>
                </a:gridCol>
                <a:gridCol w="1675080">
                  <a:extLst>
                    <a:ext uri="{9D8B030D-6E8A-4147-A177-3AD203B41FA5}">
                      <a16:colId xmlns:a16="http://schemas.microsoft.com/office/drawing/2014/main" val="20002"/>
                    </a:ext>
                  </a:extLst>
                </a:gridCol>
                <a:gridCol w="1425600">
                  <a:extLst>
                    <a:ext uri="{9D8B030D-6E8A-4147-A177-3AD203B41FA5}">
                      <a16:colId xmlns:a16="http://schemas.microsoft.com/office/drawing/2014/main" val="20003"/>
                    </a:ext>
                  </a:extLst>
                </a:gridCol>
                <a:gridCol w="3145680">
                  <a:extLst>
                    <a:ext uri="{9D8B030D-6E8A-4147-A177-3AD203B41FA5}">
                      <a16:colId xmlns:a16="http://schemas.microsoft.com/office/drawing/2014/main" val="20004"/>
                    </a:ext>
                  </a:extLst>
                </a:gridCol>
                <a:gridCol w="2594160">
                  <a:extLst>
                    <a:ext uri="{9D8B030D-6E8A-4147-A177-3AD203B41FA5}">
                      <a16:colId xmlns:a16="http://schemas.microsoft.com/office/drawing/2014/main" val="20005"/>
                    </a:ext>
                  </a:extLst>
                </a:gridCol>
              </a:tblGrid>
              <a:tr h="335160">
                <a:tc>
                  <a:txBody>
                    <a:bodyPr/>
                    <a:lstStyle/>
                    <a:p>
                      <a:pPr>
                        <a:lnSpc>
                          <a:spcPct val="100000"/>
                        </a:lnSpc>
                      </a:pPr>
                      <a:r>
                        <a:rPr lang="fr-FR" sz="1600" b="1" strike="noStrike" spc="-1">
                          <a:solidFill>
                            <a:srgbClr val="FFFFFF"/>
                          </a:solidFill>
                          <a:latin typeface="Calibri"/>
                        </a:rPr>
                        <a:t>Type de lysimètres</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nSpc>
                          <a:spcPct val="100000"/>
                        </a:lnSpc>
                      </a:pPr>
                      <a:r>
                        <a:rPr lang="fr-FR" sz="1600" b="1" strike="noStrike" spc="-1">
                          <a:solidFill>
                            <a:srgbClr val="FFFFFF"/>
                          </a:solidFill>
                          <a:latin typeface="Calibri"/>
                        </a:rPr>
                        <a:t>Nbre</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nSpc>
                          <a:spcPct val="100000"/>
                        </a:lnSpc>
                      </a:pPr>
                      <a:r>
                        <a:rPr lang="fr-FR" sz="1600" b="1" strike="noStrike" spc="-1">
                          <a:solidFill>
                            <a:srgbClr val="FFFFFF"/>
                          </a:solidFill>
                          <a:latin typeface="Calibri"/>
                        </a:rPr>
                        <a:t>Dimension</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nSpc>
                          <a:spcPct val="100000"/>
                        </a:lnSpc>
                      </a:pPr>
                      <a:r>
                        <a:rPr lang="fr-FR" sz="1600" b="1" strike="noStrike" spc="-1">
                          <a:solidFill>
                            <a:srgbClr val="FFFFFF"/>
                          </a:solidFill>
                          <a:latin typeface="Calibri"/>
                        </a:rPr>
                        <a:t>Remplissage</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nSpc>
                          <a:spcPct val="100000"/>
                        </a:lnSpc>
                      </a:pPr>
                      <a:r>
                        <a:rPr lang="fr-FR" sz="1600" b="1" strike="noStrike" spc="-1">
                          <a:solidFill>
                            <a:srgbClr val="FFFFFF"/>
                          </a:solidFill>
                          <a:latin typeface="Calibri"/>
                        </a:rPr>
                        <a:t>Sondes/équipements</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nSpc>
                          <a:spcPct val="100000"/>
                        </a:lnSpc>
                      </a:pPr>
                      <a:r>
                        <a:rPr lang="fr-FR" sz="1600" b="1" strike="noStrike" spc="-1">
                          <a:solidFill>
                            <a:srgbClr val="FFFFFF"/>
                          </a:solidFill>
                          <a:latin typeface="Calibri"/>
                        </a:rPr>
                        <a:t>Type de collecte des eaux</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extLst>
                  <a:ext uri="{0D108BD9-81ED-4DB2-BD59-A6C34878D82A}">
                    <a16:rowId xmlns:a16="http://schemas.microsoft.com/office/drawing/2014/main" val="10000"/>
                  </a:ext>
                </a:extLst>
              </a:tr>
              <a:tr h="456840">
                <a:tc>
                  <a:txBody>
                    <a:bodyPr/>
                    <a:lstStyle/>
                    <a:p>
                      <a:pPr algn="ctr">
                        <a:lnSpc>
                          <a:spcPct val="100000"/>
                        </a:lnSpc>
                      </a:pPr>
                      <a:r>
                        <a:rPr lang="fr-FR" sz="1600" b="0" strike="noStrike" spc="-1">
                          <a:solidFill>
                            <a:srgbClr val="000000"/>
                          </a:solidFill>
                          <a:latin typeface="Calibri"/>
                        </a:rPr>
                        <a:t>Colonnes</a:t>
                      </a:r>
                      <a:endParaRPr lang="fr-FR" sz="16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gn="ctr">
                        <a:lnSpc>
                          <a:spcPct val="100000"/>
                        </a:lnSpc>
                      </a:pPr>
                      <a:r>
                        <a:rPr lang="fr-FR" sz="1600" b="0" strike="noStrike" spc="-1">
                          <a:solidFill>
                            <a:srgbClr val="000000"/>
                          </a:solidFill>
                          <a:latin typeface="Calibri"/>
                        </a:rPr>
                        <a:t>15+</a:t>
                      </a:r>
                      <a:endParaRPr lang="fr-FR" sz="16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nSpc>
                          <a:spcPct val="100000"/>
                        </a:lnSpc>
                      </a:pPr>
                      <a:r>
                        <a:rPr lang="fr-FR" sz="1200" b="0" strike="noStrike" spc="-1">
                          <a:solidFill>
                            <a:srgbClr val="000000"/>
                          </a:solidFill>
                          <a:latin typeface="Calibri"/>
                        </a:rPr>
                        <a:t>0,75m</a:t>
                      </a:r>
                      <a:r>
                        <a:rPr lang="fr-FR" sz="1200" b="0" strike="noStrike" spc="-1" baseline="30000">
                          <a:solidFill>
                            <a:srgbClr val="000000"/>
                          </a:solidFill>
                          <a:latin typeface="Calibri"/>
                        </a:rPr>
                        <a:t>3</a:t>
                      </a:r>
                      <a:r>
                        <a:rPr lang="fr-FR" sz="1200" b="0" strike="noStrike" spc="-1">
                          <a:solidFill>
                            <a:srgbClr val="000000"/>
                          </a:solidFill>
                          <a:latin typeface="Calibri"/>
                        </a:rPr>
                        <a:t> (1m de haut et 0,6 m</a:t>
                      </a:r>
                      <a:r>
                        <a:rPr lang="fr-FR" sz="1200" b="0" strike="noStrike" spc="-1" baseline="30000">
                          <a:solidFill>
                            <a:srgbClr val="000000"/>
                          </a:solidFill>
                          <a:latin typeface="Calibri"/>
                        </a:rPr>
                        <a:t>2</a:t>
                      </a:r>
                      <a:r>
                        <a:rPr lang="fr-FR" sz="1200" b="0" strike="noStrike" spc="-1">
                          <a:solidFill>
                            <a:srgbClr val="000000"/>
                          </a:solidFill>
                          <a:latin typeface="Calibri"/>
                        </a:rPr>
                        <a:t> de surface) </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nSpc>
                          <a:spcPct val="100000"/>
                        </a:lnSpc>
                      </a:pPr>
                      <a:r>
                        <a:rPr lang="fr-FR" sz="1200" b="0" strike="noStrike" spc="-1">
                          <a:solidFill>
                            <a:srgbClr val="000000"/>
                          </a:solidFill>
                          <a:latin typeface="Calibri"/>
                        </a:rPr>
                        <a:t>Monolithe ou sol reconstitué </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nSpc>
                          <a:spcPct val="100000"/>
                        </a:lnSpc>
                      </a:pPr>
                      <a:r>
                        <a:rPr lang="fr-FR" sz="1200" b="0" strike="noStrike" spc="-1">
                          <a:solidFill>
                            <a:srgbClr val="000000"/>
                          </a:solidFill>
                          <a:latin typeface="Calibri"/>
                        </a:rPr>
                        <a:t>TDR, Tensiomètre, Température, masse, compteur à auget, Echa. Gaz et eaux, cloche</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nSpc>
                          <a:spcPct val="100000"/>
                        </a:lnSpc>
                      </a:pPr>
                      <a:r>
                        <a:rPr lang="fr-FR" sz="1200" b="0" strike="noStrike" spc="-1">
                          <a:solidFill>
                            <a:srgbClr val="000000"/>
                          </a:solidFill>
                          <a:latin typeface="Calibri"/>
                        </a:rPr>
                        <a:t>Bougies poreuses, eau de percolation</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extLst>
                  <a:ext uri="{0D108BD9-81ED-4DB2-BD59-A6C34878D82A}">
                    <a16:rowId xmlns:a16="http://schemas.microsoft.com/office/drawing/2014/main" val="10001"/>
                  </a:ext>
                </a:extLst>
              </a:tr>
              <a:tr h="456840">
                <a:tc>
                  <a:txBody>
                    <a:bodyPr/>
                    <a:lstStyle/>
                    <a:p>
                      <a:pPr algn="ctr">
                        <a:lnSpc>
                          <a:spcPct val="100000"/>
                        </a:lnSpc>
                      </a:pPr>
                      <a:r>
                        <a:rPr lang="fr-FR" sz="1600" b="0" strike="noStrike" spc="-1">
                          <a:solidFill>
                            <a:srgbClr val="000000"/>
                          </a:solidFill>
                          <a:latin typeface="Calibri"/>
                        </a:rPr>
                        <a:t>équarium</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1F9"/>
                    </a:solidFill>
                  </a:tcPr>
                </a:tc>
                <a:tc>
                  <a:txBody>
                    <a:bodyPr/>
                    <a:lstStyle/>
                    <a:p>
                      <a:pPr algn="ctr">
                        <a:lnSpc>
                          <a:spcPct val="100000"/>
                        </a:lnSpc>
                      </a:pPr>
                      <a:r>
                        <a:rPr lang="fr-FR" sz="1600" b="0" strike="noStrike" spc="-1">
                          <a:solidFill>
                            <a:srgbClr val="000000"/>
                          </a:solidFill>
                          <a:latin typeface="Calibri"/>
                        </a:rPr>
                        <a:t>15</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1F9"/>
                    </a:solidFill>
                  </a:tcPr>
                </a:tc>
                <a:tc>
                  <a:txBody>
                    <a:bodyPr/>
                    <a:lstStyle/>
                    <a:p>
                      <a:pPr>
                        <a:lnSpc>
                          <a:spcPct val="100000"/>
                        </a:lnSpc>
                        <a:tabLst>
                          <a:tab pos="0" algn="l"/>
                        </a:tabLst>
                      </a:pPr>
                      <a:r>
                        <a:rPr lang="fr-FR" sz="1200" b="0" strike="noStrike" spc="-1">
                          <a:solidFill>
                            <a:srgbClr val="000000"/>
                          </a:solidFill>
                          <a:latin typeface="Calibri"/>
                        </a:rPr>
                        <a:t>2m</a:t>
                      </a:r>
                      <a:r>
                        <a:rPr lang="fr-FR" sz="1200" b="0" strike="noStrike" spc="-1" baseline="30000">
                          <a:solidFill>
                            <a:srgbClr val="000000"/>
                          </a:solidFill>
                          <a:latin typeface="Calibri"/>
                        </a:rPr>
                        <a:t>3</a:t>
                      </a:r>
                      <a:r>
                        <a:rPr lang="fr-FR" sz="1200" b="0" strike="noStrike" spc="-1">
                          <a:solidFill>
                            <a:srgbClr val="000000"/>
                          </a:solidFill>
                          <a:latin typeface="Calibri"/>
                        </a:rPr>
                        <a:t> (1m+ de haut et 2m</a:t>
                      </a:r>
                      <a:r>
                        <a:rPr lang="fr-FR" sz="1200" b="0" strike="noStrike" spc="-1" baseline="30000">
                          <a:solidFill>
                            <a:srgbClr val="000000"/>
                          </a:solidFill>
                          <a:latin typeface="Calibri"/>
                        </a:rPr>
                        <a:t>2</a:t>
                      </a:r>
                      <a:r>
                        <a:rPr lang="fr-FR" sz="1200" b="0" strike="noStrike" spc="-1">
                          <a:solidFill>
                            <a:srgbClr val="000000"/>
                          </a:solidFill>
                          <a:latin typeface="Calibri"/>
                        </a:rPr>
                        <a:t> de surface) - inoy</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1F9"/>
                    </a:solidFill>
                  </a:tcPr>
                </a:tc>
                <a:tc>
                  <a:txBody>
                    <a:bodyPr/>
                    <a:lstStyle/>
                    <a:p>
                      <a:pPr>
                        <a:lnSpc>
                          <a:spcPct val="100000"/>
                        </a:lnSpc>
                      </a:pPr>
                      <a:r>
                        <a:rPr lang="fr-FR" sz="1200" b="0" strike="noStrike" spc="-1">
                          <a:solidFill>
                            <a:srgbClr val="000000"/>
                          </a:solidFill>
                          <a:latin typeface="Calibri"/>
                        </a:rPr>
                        <a:t>Monolithe ou Sol reconstitué</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1F9"/>
                    </a:solidFill>
                  </a:tcPr>
                </a:tc>
                <a:tc>
                  <a:txBody>
                    <a:bodyPr/>
                    <a:lstStyle/>
                    <a:p>
                      <a:pPr>
                        <a:lnSpc>
                          <a:spcPct val="100000"/>
                        </a:lnSpc>
                        <a:tabLst>
                          <a:tab pos="0" algn="l"/>
                        </a:tabLst>
                      </a:pPr>
                      <a:r>
                        <a:rPr lang="fr-FR" sz="1200" b="0" strike="noStrike" spc="-1">
                          <a:solidFill>
                            <a:srgbClr val="000000"/>
                          </a:solidFill>
                          <a:latin typeface="Calibri"/>
                        </a:rPr>
                        <a:t>TDR, Tensiomètre, Température, masse, compteur à auget, pH, Redox, piézométre</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1F9"/>
                    </a:solidFill>
                  </a:tcPr>
                </a:tc>
                <a:tc>
                  <a:txBody>
                    <a:bodyPr/>
                    <a:lstStyle/>
                    <a:p>
                      <a:pPr>
                        <a:lnSpc>
                          <a:spcPct val="100000"/>
                        </a:lnSpc>
                      </a:pPr>
                      <a:r>
                        <a:rPr lang="fr-FR" sz="1200" b="0" strike="noStrike" spc="-1">
                          <a:solidFill>
                            <a:srgbClr val="000000"/>
                          </a:solidFill>
                          <a:latin typeface="Calibri"/>
                        </a:rPr>
                        <a:t>Bougies poreuses, percolation</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E7F1F9"/>
                    </a:solidFill>
                  </a:tcPr>
                </a:tc>
                <a:extLst>
                  <a:ext uri="{0D108BD9-81ED-4DB2-BD59-A6C34878D82A}">
                    <a16:rowId xmlns:a16="http://schemas.microsoft.com/office/drawing/2014/main" val="10002"/>
                  </a:ext>
                </a:extLst>
              </a:tr>
              <a:tr h="456840">
                <a:tc>
                  <a:txBody>
                    <a:bodyPr/>
                    <a:lstStyle/>
                    <a:p>
                      <a:pPr algn="ctr">
                        <a:lnSpc>
                          <a:spcPct val="100000"/>
                        </a:lnSpc>
                      </a:pPr>
                      <a:r>
                        <a:rPr lang="fr-FR" sz="1600" b="0" strike="noStrike" spc="-1">
                          <a:solidFill>
                            <a:srgbClr val="000000"/>
                          </a:solidFill>
                          <a:latin typeface="Calibri"/>
                        </a:rPr>
                        <a:t>Colonnes</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2F4"/>
                    </a:solidFill>
                  </a:tcPr>
                </a:tc>
                <a:tc>
                  <a:txBody>
                    <a:bodyPr/>
                    <a:lstStyle/>
                    <a:p>
                      <a:pPr algn="ctr">
                        <a:lnSpc>
                          <a:spcPct val="100000"/>
                        </a:lnSpc>
                      </a:pPr>
                      <a:r>
                        <a:rPr lang="fr-FR" sz="1600" b="0" strike="noStrike" spc="-1">
                          <a:solidFill>
                            <a:srgbClr val="000000"/>
                          </a:solidFill>
                          <a:latin typeface="Calibri"/>
                        </a:rPr>
                        <a:t>60</a:t>
                      </a:r>
                      <a:endParaRPr lang="fr-FR" sz="16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2F4"/>
                    </a:solidFill>
                  </a:tcPr>
                </a:tc>
                <a:tc>
                  <a:txBody>
                    <a:bodyPr/>
                    <a:lstStyle/>
                    <a:p>
                      <a:pPr>
                        <a:lnSpc>
                          <a:spcPct val="100000"/>
                        </a:lnSpc>
                      </a:pPr>
                      <a:r>
                        <a:rPr lang="fr-FR" sz="1200" b="0" strike="noStrike" spc="-1">
                          <a:solidFill>
                            <a:srgbClr val="000000"/>
                          </a:solidFill>
                          <a:latin typeface="Calibri"/>
                        </a:rPr>
                        <a:t>50 cm de haut et 20 cm de diamètre</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2F4"/>
                    </a:solidFill>
                  </a:tcPr>
                </a:tc>
                <a:tc>
                  <a:txBody>
                    <a:bodyPr/>
                    <a:lstStyle/>
                    <a:p>
                      <a:pPr>
                        <a:lnSpc>
                          <a:spcPct val="100000"/>
                        </a:lnSpc>
                        <a:tabLst>
                          <a:tab pos="0" algn="l"/>
                        </a:tabLst>
                      </a:pPr>
                      <a:r>
                        <a:rPr lang="fr-FR" sz="1200" b="0" strike="noStrike" spc="-1">
                          <a:solidFill>
                            <a:srgbClr val="000000"/>
                          </a:solidFill>
                          <a:latin typeface="Calibri"/>
                        </a:rPr>
                        <a:t>Monolithe ou Sol reconstitué</a:t>
                      </a:r>
                      <a:endParaRPr lang="fr-FR" sz="1200" b="0" strike="noStrike" spc="-1">
                        <a:latin typeface="Arial"/>
                      </a:endParaRPr>
                    </a:p>
                    <a:p>
                      <a:pPr>
                        <a:lnSpc>
                          <a:spcPct val="100000"/>
                        </a:lnSpc>
                        <a:tabLst>
                          <a:tab pos="0" algn="l"/>
                        </a:tabLst>
                      </a:pP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2F4"/>
                    </a:solidFill>
                  </a:tcPr>
                </a:tc>
                <a:tc>
                  <a:txBody>
                    <a:bodyPr/>
                    <a:lstStyle/>
                    <a:p>
                      <a:pPr>
                        <a:lnSpc>
                          <a:spcPct val="100000"/>
                        </a:lnSpc>
                        <a:tabLst>
                          <a:tab pos="0" algn="l"/>
                        </a:tabLst>
                      </a:pPr>
                      <a:r>
                        <a:rPr lang="fr-FR" sz="1200" b="0" strike="noStrike" spc="-1">
                          <a:solidFill>
                            <a:srgbClr val="000000"/>
                          </a:solidFill>
                          <a:latin typeface="Calibri"/>
                          <a:ea typeface="PingFang SC"/>
                        </a:rPr>
                        <a:t>TDR, Tensiomètre, Température, masse, compteur à auget, </a:t>
                      </a:r>
                      <a:r>
                        <a:rPr lang="fr-FR" sz="1200" b="0" strike="noStrike" spc="-1">
                          <a:solidFill>
                            <a:srgbClr val="000000"/>
                          </a:solidFill>
                          <a:latin typeface="Calibri"/>
                        </a:rPr>
                        <a:t>Echa. Gaz et eaux, cloche</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2F4"/>
                    </a:solidFill>
                  </a:tcPr>
                </a:tc>
                <a:tc>
                  <a:txBody>
                    <a:bodyPr/>
                    <a:lstStyle/>
                    <a:p>
                      <a:pPr>
                        <a:lnSpc>
                          <a:spcPct val="100000"/>
                        </a:lnSpc>
                        <a:tabLst>
                          <a:tab pos="0" algn="l"/>
                        </a:tabLst>
                      </a:pPr>
                      <a:r>
                        <a:rPr lang="fr-FR" sz="1200" b="0" strike="noStrike" spc="-1">
                          <a:solidFill>
                            <a:srgbClr val="000000"/>
                          </a:solidFill>
                          <a:latin typeface="Calibri"/>
                        </a:rPr>
                        <a:t>Bougies poreuses, eau de percolation </a:t>
                      </a:r>
                      <a:endParaRPr lang="fr-FR" sz="1200" b="0" strike="noStrike" spc="-1">
                        <a:latin typeface="Arial"/>
                      </a:endParaRPr>
                    </a:p>
                  </a:txBody>
                  <a:tcPr>
                    <a:lnL w="12240">
                      <a:solidFill>
                        <a:srgbClr val="FFFFFF"/>
                      </a:solidFill>
                    </a:lnL>
                    <a:lnR w="12240">
                      <a:solidFill>
                        <a:srgbClr val="FFFFFF"/>
                      </a:solidFill>
                    </a:lnR>
                    <a:lnT w="12240">
                      <a:solidFill>
                        <a:srgbClr val="FFFFFF"/>
                      </a:solidFill>
                    </a:lnT>
                    <a:lnB w="12240">
                      <a:solidFill>
                        <a:srgbClr val="FFFFFF"/>
                      </a:solidFill>
                    </a:lnB>
                    <a:solidFill>
                      <a:srgbClr val="CCE2F4"/>
                    </a:solidFill>
                  </a:tcPr>
                </a:tc>
                <a:extLst>
                  <a:ext uri="{0D108BD9-81ED-4DB2-BD59-A6C34878D82A}">
                    <a16:rowId xmlns:a16="http://schemas.microsoft.com/office/drawing/2014/main" val="10003"/>
                  </a:ext>
                </a:extLst>
              </a:tr>
            </a:tbl>
          </a:graphicData>
        </a:graphic>
      </p:graphicFrame>
      <p:grpSp>
        <p:nvGrpSpPr>
          <p:cNvPr id="105" name="Group 5"/>
          <p:cNvGrpSpPr/>
          <p:nvPr/>
        </p:nvGrpSpPr>
        <p:grpSpPr>
          <a:xfrm>
            <a:off x="58320" y="6246720"/>
            <a:ext cx="12133440" cy="609120"/>
            <a:chOff x="58320" y="6246720"/>
            <a:chExt cx="12133440" cy="609120"/>
          </a:xfrm>
        </p:grpSpPr>
        <p:sp>
          <p:nvSpPr>
            <p:cNvPr id="106" name="CustomShape 6"/>
            <p:cNvSpPr/>
            <p:nvPr/>
          </p:nvSpPr>
          <p:spPr>
            <a:xfrm>
              <a:off x="2507400" y="6277320"/>
              <a:ext cx="9684360" cy="577800"/>
            </a:xfrm>
            <a:prstGeom prst="rect">
              <a:avLst/>
            </a:prstGeom>
            <a:gradFill rotWithShape="0">
              <a:gsLst>
                <a:gs pos="0">
                  <a:srgbClr val="5091CF"/>
                </a:gs>
                <a:gs pos="100000">
                  <a:srgbClr val="1D83CD"/>
                </a:gs>
              </a:gsLst>
              <a:lin ang="5400000"/>
            </a:gradFill>
            <a:ln>
              <a:noFill/>
            </a:ln>
            <a:effectLst>
              <a:outerShdw blurRad="5715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spAutoFit/>
            </a:bodyPr>
            <a:lstStyle/>
            <a:p>
              <a:pPr>
                <a:lnSpc>
                  <a:spcPct val="100000"/>
                </a:lnSpc>
              </a:pPr>
              <a:r>
                <a:rPr lang="fr-FR" sz="3200" b="0" strike="noStrike" spc="-1">
                  <a:solidFill>
                    <a:srgbClr val="FFFFFF"/>
                  </a:solidFill>
                  <a:latin typeface="Calibri"/>
                </a:rPr>
                <a:t>CEREEP Ecotron IdF</a:t>
              </a:r>
              <a:endParaRPr lang="fr-FR" sz="3200" b="0" strike="noStrike" spc="-1">
                <a:latin typeface="Arial"/>
              </a:endParaRPr>
            </a:p>
          </p:txBody>
        </p:sp>
        <p:pic>
          <p:nvPicPr>
            <p:cNvPr id="107" name="Image 9_1" descr="Plan France 2030 : appels à projets 2023 - France 2030 ..."/>
            <p:cNvPicPr/>
            <p:nvPr/>
          </p:nvPicPr>
          <p:blipFill>
            <a:blip r:embed="rId2"/>
            <a:stretch/>
          </p:blipFill>
          <p:spPr>
            <a:xfrm>
              <a:off x="58320" y="6246720"/>
              <a:ext cx="1082160" cy="609120"/>
            </a:xfrm>
            <a:prstGeom prst="rect">
              <a:avLst/>
            </a:prstGeom>
            <a:ln>
              <a:noFill/>
            </a:ln>
          </p:spPr>
        </p:pic>
        <p:pic>
          <p:nvPicPr>
            <p:cNvPr id="108" name="Image 11_1"/>
            <p:cNvPicPr/>
            <p:nvPr/>
          </p:nvPicPr>
          <p:blipFill>
            <a:blip r:embed="rId3"/>
            <a:srcRect t="7588"/>
            <a:stretch/>
          </p:blipFill>
          <p:spPr>
            <a:xfrm>
              <a:off x="1033560" y="6350760"/>
              <a:ext cx="1241640" cy="401400"/>
            </a:xfrm>
            <a:prstGeom prst="rect">
              <a:avLst/>
            </a:prstGeom>
            <a:ln>
              <a:noFill/>
            </a:ln>
          </p:spPr>
        </p:pic>
      </p:grpSp>
      <p:pic>
        <p:nvPicPr>
          <p:cNvPr id="109" name="Image 108"/>
          <p:cNvPicPr/>
          <p:nvPr/>
        </p:nvPicPr>
        <p:blipFill>
          <a:blip r:embed="rId4"/>
          <a:stretch/>
        </p:blipFill>
        <p:spPr>
          <a:xfrm>
            <a:off x="11376000" y="6094080"/>
            <a:ext cx="756720" cy="769320"/>
          </a:xfrm>
          <a:prstGeom prst="rect">
            <a:avLst/>
          </a:prstGeom>
          <a:ln>
            <a:noFill/>
          </a:ln>
        </p:spPr>
      </p:pic>
      <p:pic>
        <p:nvPicPr>
          <p:cNvPr id="110" name="Image 109"/>
          <p:cNvPicPr/>
          <p:nvPr/>
        </p:nvPicPr>
        <p:blipFill>
          <a:blip r:embed="rId5"/>
          <a:stretch/>
        </p:blipFill>
        <p:spPr>
          <a:xfrm>
            <a:off x="72000" y="936000"/>
            <a:ext cx="1528560" cy="2016000"/>
          </a:xfrm>
          <a:prstGeom prst="rect">
            <a:avLst/>
          </a:prstGeom>
          <a:ln>
            <a:noFill/>
          </a:ln>
        </p:spPr>
      </p:pic>
      <p:pic>
        <p:nvPicPr>
          <p:cNvPr id="111" name="Image 13_0"/>
          <p:cNvPicPr/>
          <p:nvPr/>
        </p:nvPicPr>
        <p:blipFill>
          <a:blip r:embed="rId6"/>
          <a:stretch/>
        </p:blipFill>
        <p:spPr>
          <a:xfrm>
            <a:off x="1817280" y="939960"/>
            <a:ext cx="2682720" cy="2012040"/>
          </a:xfrm>
          <a:prstGeom prst="rect">
            <a:avLst/>
          </a:prstGeom>
          <a:ln>
            <a:noFill/>
          </a:ln>
        </p:spPr>
      </p:pic>
      <p:pic>
        <p:nvPicPr>
          <p:cNvPr id="112" name="Image 111"/>
          <p:cNvPicPr/>
          <p:nvPr/>
        </p:nvPicPr>
        <p:blipFill>
          <a:blip r:embed="rId7"/>
          <a:srcRect r="46701" b="12231"/>
          <a:stretch/>
        </p:blipFill>
        <p:spPr>
          <a:xfrm>
            <a:off x="9432000" y="381240"/>
            <a:ext cx="2807640" cy="2066760"/>
          </a:xfrm>
          <a:prstGeom prst="rect">
            <a:avLst/>
          </a:prstGeom>
          <a:ln>
            <a:noFill/>
          </a:ln>
        </p:spPr>
      </p:pic>
      <p:pic>
        <p:nvPicPr>
          <p:cNvPr id="113" name="Image 1_2"/>
          <p:cNvPicPr/>
          <p:nvPr/>
        </p:nvPicPr>
        <p:blipFill>
          <a:blip r:embed="rId8"/>
          <a:stretch/>
        </p:blipFill>
        <p:spPr>
          <a:xfrm>
            <a:off x="4533840" y="288000"/>
            <a:ext cx="4352760" cy="2448000"/>
          </a:xfrm>
          <a:prstGeom prst="rect">
            <a:avLst/>
          </a:prstGeom>
          <a:ln>
            <a:noFill/>
          </a:ln>
        </p:spPr>
      </p:pic>
      <p:pic>
        <p:nvPicPr>
          <p:cNvPr id="114" name="Image 3_0"/>
          <p:cNvPicPr/>
          <p:nvPr/>
        </p:nvPicPr>
        <p:blipFill>
          <a:blip r:embed="rId9"/>
          <a:srcRect l="9429" t="11536" r="29667" b="36352"/>
          <a:stretch/>
        </p:blipFill>
        <p:spPr>
          <a:xfrm>
            <a:off x="7344000" y="1800000"/>
            <a:ext cx="2491560" cy="165600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0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 name="CustomShape 1"/>
          <p:cNvSpPr/>
          <p:nvPr/>
        </p:nvSpPr>
        <p:spPr>
          <a:xfrm>
            <a:off x="0" y="-8640"/>
            <a:ext cx="12191760" cy="321480"/>
          </a:xfrm>
          <a:prstGeom prst="rect">
            <a:avLst/>
          </a:prstGeom>
          <a:ln>
            <a:noFill/>
          </a:ln>
        </p:spPr>
        <p:style>
          <a:lnRef idx="2">
            <a:schemeClr val="accent2">
              <a:shade val="50000"/>
            </a:schemeClr>
          </a:lnRef>
          <a:fillRef idx="1">
            <a:schemeClr val="accent2"/>
          </a:fillRef>
          <a:effectRef idx="0">
            <a:schemeClr val="accent2"/>
          </a:effectRef>
          <a:fontRef idx="minor"/>
        </p:style>
        <p:txBody>
          <a:bodyPr lIns="90000" tIns="45000" rIns="90000" bIns="45000">
            <a:noAutofit/>
          </a:bodyPr>
          <a:lstStyle/>
          <a:p>
            <a:pPr>
              <a:lnSpc>
                <a:spcPct val="100000"/>
              </a:lnSpc>
            </a:pPr>
            <a:r>
              <a:rPr lang="fr-FR" sz="1800" b="0" strike="noStrike" spc="-1">
                <a:solidFill>
                  <a:srgbClr val="FFFFFF"/>
                </a:solidFill>
                <a:latin typeface="Calibri"/>
              </a:rPr>
              <a:t>Réseau Lysimétrique français – PC2                       Workshop 7-8 octobre 2024                                                                                   Paris</a:t>
            </a:r>
            <a:endParaRPr lang="fr-FR" sz="1800" b="0" strike="noStrike" spc="-1">
              <a:latin typeface="Arial"/>
            </a:endParaRPr>
          </a:p>
          <a:p>
            <a:pPr algn="just">
              <a:lnSpc>
                <a:spcPct val="100000"/>
              </a:lnSpc>
            </a:pPr>
            <a:endParaRPr lang="fr-FR" sz="1800" b="0" strike="noStrike" spc="-1">
              <a:latin typeface="Arial"/>
            </a:endParaRPr>
          </a:p>
        </p:txBody>
      </p:sp>
      <p:sp>
        <p:nvSpPr>
          <p:cNvPr id="116" name="CustomShape 2"/>
          <p:cNvSpPr/>
          <p:nvPr/>
        </p:nvSpPr>
        <p:spPr>
          <a:xfrm>
            <a:off x="73440" y="536040"/>
            <a:ext cx="584424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fr-FR" sz="3200" b="1" strike="noStrike" spc="-1">
                <a:solidFill>
                  <a:srgbClr val="000000"/>
                </a:solidFill>
                <a:latin typeface="Calibri"/>
              </a:rPr>
              <a:t>Cadre Pédo-climatique</a:t>
            </a:r>
            <a:endParaRPr lang="fr-FR" sz="3200" b="0" strike="noStrike" spc="-1">
              <a:latin typeface="Arial"/>
            </a:endParaRPr>
          </a:p>
        </p:txBody>
      </p:sp>
      <p:sp>
        <p:nvSpPr>
          <p:cNvPr id="117" name="CustomShape 3"/>
          <p:cNvSpPr/>
          <p:nvPr/>
        </p:nvSpPr>
        <p:spPr>
          <a:xfrm>
            <a:off x="176760" y="1981440"/>
            <a:ext cx="10585080" cy="4741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ts val="1361"/>
              </a:lnSpc>
            </a:pPr>
            <a:endParaRPr lang="fr-FR" sz="1800" b="0" strike="noStrike" spc="-1">
              <a:latin typeface="Arial"/>
            </a:endParaRPr>
          </a:p>
          <a:p>
            <a:pPr>
              <a:lnSpc>
                <a:spcPts val="1661"/>
              </a:lnSpc>
            </a:pPr>
            <a:r>
              <a:rPr lang="fr-FR" sz="2200" b="1" i="1" strike="noStrike" spc="-1">
                <a:solidFill>
                  <a:srgbClr val="542805"/>
                </a:solidFill>
                <a:latin typeface="Calibri"/>
              </a:rPr>
              <a:t>Description du site : </a:t>
            </a:r>
            <a:endParaRPr lang="fr-FR" sz="2200" b="0" strike="noStrike" spc="-1">
              <a:latin typeface="Arial"/>
            </a:endParaRPr>
          </a:p>
        </p:txBody>
      </p:sp>
      <p:graphicFrame>
        <p:nvGraphicFramePr>
          <p:cNvPr id="118" name="Table 4"/>
          <p:cNvGraphicFramePr/>
          <p:nvPr/>
        </p:nvGraphicFramePr>
        <p:xfrm>
          <a:off x="379800" y="2544120"/>
          <a:ext cx="11432520" cy="1341120"/>
        </p:xfrm>
        <a:graphic>
          <a:graphicData uri="http://schemas.openxmlformats.org/drawingml/2006/table">
            <a:tbl>
              <a:tblPr/>
              <a:tblGrid>
                <a:gridCol w="1481040">
                  <a:extLst>
                    <a:ext uri="{9D8B030D-6E8A-4147-A177-3AD203B41FA5}">
                      <a16:colId xmlns:a16="http://schemas.microsoft.com/office/drawing/2014/main" val="20000"/>
                    </a:ext>
                  </a:extLst>
                </a:gridCol>
                <a:gridCol w="1464120">
                  <a:extLst>
                    <a:ext uri="{9D8B030D-6E8A-4147-A177-3AD203B41FA5}">
                      <a16:colId xmlns:a16="http://schemas.microsoft.com/office/drawing/2014/main" val="20001"/>
                    </a:ext>
                  </a:extLst>
                </a:gridCol>
                <a:gridCol w="1502640">
                  <a:extLst>
                    <a:ext uri="{9D8B030D-6E8A-4147-A177-3AD203B41FA5}">
                      <a16:colId xmlns:a16="http://schemas.microsoft.com/office/drawing/2014/main" val="20002"/>
                    </a:ext>
                  </a:extLst>
                </a:gridCol>
                <a:gridCol w="1361880">
                  <a:extLst>
                    <a:ext uri="{9D8B030D-6E8A-4147-A177-3AD203B41FA5}">
                      <a16:colId xmlns:a16="http://schemas.microsoft.com/office/drawing/2014/main" val="20003"/>
                    </a:ext>
                  </a:extLst>
                </a:gridCol>
                <a:gridCol w="1464120">
                  <a:extLst>
                    <a:ext uri="{9D8B030D-6E8A-4147-A177-3AD203B41FA5}">
                      <a16:colId xmlns:a16="http://schemas.microsoft.com/office/drawing/2014/main" val="20004"/>
                    </a:ext>
                  </a:extLst>
                </a:gridCol>
                <a:gridCol w="4158720">
                  <a:extLst>
                    <a:ext uri="{9D8B030D-6E8A-4147-A177-3AD203B41FA5}">
                      <a16:colId xmlns:a16="http://schemas.microsoft.com/office/drawing/2014/main" val="20005"/>
                    </a:ext>
                  </a:extLst>
                </a:gridCol>
              </a:tblGrid>
              <a:tr h="700920">
                <a:tc>
                  <a:txBody>
                    <a:bodyPr/>
                    <a:lstStyle/>
                    <a:p>
                      <a:pPr algn="ctr">
                        <a:lnSpc>
                          <a:spcPct val="100000"/>
                        </a:lnSpc>
                      </a:pPr>
                      <a:r>
                        <a:rPr lang="fr-FR" sz="1800" b="1" strike="noStrike" spc="-1">
                          <a:solidFill>
                            <a:srgbClr val="FFFFFF"/>
                          </a:solidFill>
                          <a:latin typeface="Calibri"/>
                        </a:rPr>
                        <a:t>Type de lysimètres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gn="ctr">
                        <a:lnSpc>
                          <a:spcPct val="100000"/>
                        </a:lnSpc>
                      </a:pPr>
                      <a:r>
                        <a:rPr lang="fr-FR" sz="1800" b="1" strike="noStrike" spc="-1">
                          <a:solidFill>
                            <a:srgbClr val="FFFFFF"/>
                          </a:solidFill>
                          <a:latin typeface="Calibri"/>
                        </a:rPr>
                        <a:t>Type de sol</a:t>
                      </a:r>
                      <a:endParaRPr lang="fr-FR" sz="1800" b="0" strike="noStrike" spc="-1">
                        <a:latin typeface="Arial"/>
                      </a:endParaRPr>
                    </a:p>
                    <a:p>
                      <a:pPr algn="ctr">
                        <a:lnSpc>
                          <a:spcPct val="100000"/>
                        </a:lnSpc>
                        <a:tabLst>
                          <a:tab pos="0" algn="l"/>
                        </a:tabLst>
                      </a:pPr>
                      <a:r>
                        <a:rPr lang="fr-FR" sz="1100" b="1" strike="noStrike" spc="-1">
                          <a:solidFill>
                            <a:srgbClr val="FFFFFF"/>
                          </a:solidFill>
                          <a:latin typeface="Calibri"/>
                        </a:rPr>
                        <a:t>Classification WRB (référence pédo)</a:t>
                      </a:r>
                      <a:endParaRPr lang="fr-FR" sz="11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gn="ctr">
                        <a:lnSpc>
                          <a:spcPct val="100000"/>
                        </a:lnSpc>
                      </a:pPr>
                      <a:r>
                        <a:rPr lang="fr-FR" sz="1800" b="1" strike="noStrike" spc="-1">
                          <a:solidFill>
                            <a:srgbClr val="FFFFFF"/>
                          </a:solidFill>
                          <a:latin typeface="Calibri"/>
                        </a:rPr>
                        <a:t>Type de végétation</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gn="ctr">
                        <a:lnSpc>
                          <a:spcPct val="100000"/>
                        </a:lnSpc>
                      </a:pPr>
                      <a:r>
                        <a:rPr lang="fr-FR" sz="1800" b="1" strike="noStrike" spc="-1">
                          <a:solidFill>
                            <a:srgbClr val="FFFFFF"/>
                          </a:solidFill>
                          <a:latin typeface="Calibri"/>
                        </a:rPr>
                        <a:t>Climat</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gn="ctr">
                        <a:lnSpc>
                          <a:spcPct val="100000"/>
                        </a:lnSpc>
                      </a:pPr>
                      <a:r>
                        <a:rPr lang="fr-FR" sz="1800" b="1" strike="noStrike" spc="-1">
                          <a:solidFill>
                            <a:srgbClr val="FFFFFF"/>
                          </a:solidFill>
                          <a:latin typeface="Calibri"/>
                        </a:rPr>
                        <a:t>Localisation</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tc>
                  <a:txBody>
                    <a:bodyPr/>
                    <a:lstStyle/>
                    <a:p>
                      <a:pPr algn="ctr">
                        <a:lnSpc>
                          <a:spcPct val="100000"/>
                        </a:lnSpc>
                      </a:pPr>
                      <a:r>
                        <a:rPr lang="fr-FR" sz="1800" b="1" strike="noStrike" spc="-1">
                          <a:solidFill>
                            <a:srgbClr val="FFFFFF"/>
                          </a:solidFill>
                          <a:latin typeface="Calibri"/>
                        </a:rPr>
                        <a:t>Récupération des données</a:t>
                      </a:r>
                      <a:endParaRPr lang="fr-FR" sz="1800" b="0" strike="noStrike" spc="-1">
                        <a:latin typeface="Arial"/>
                      </a:endParaRPr>
                    </a:p>
                  </a:txBody>
                  <a:tcPr>
                    <a:lnL w="12240">
                      <a:solidFill>
                        <a:srgbClr val="FFFFFF"/>
                      </a:solidFill>
                    </a:lnL>
                    <a:lnR w="12240">
                      <a:solidFill>
                        <a:srgbClr val="FFFFFF"/>
                      </a:solidFill>
                    </a:lnR>
                    <a:lnT w="12240">
                      <a:solidFill>
                        <a:srgbClr val="FFFFFF"/>
                      </a:solidFill>
                    </a:lnT>
                    <a:lnB w="38160">
                      <a:solidFill>
                        <a:srgbClr val="FFFFFF"/>
                      </a:solidFill>
                    </a:lnB>
                    <a:solidFill>
                      <a:srgbClr val="1CADE4"/>
                    </a:solidFill>
                  </a:tcPr>
                </a:tc>
                <a:extLst>
                  <a:ext uri="{0D108BD9-81ED-4DB2-BD59-A6C34878D82A}">
                    <a16:rowId xmlns:a16="http://schemas.microsoft.com/office/drawing/2014/main" val="10000"/>
                  </a:ext>
                </a:extLst>
              </a:tr>
              <a:tr h="456840">
                <a:tc>
                  <a:txBody>
                    <a:bodyPr/>
                    <a:lstStyle/>
                    <a:p>
                      <a:pPr algn="ctr">
                        <a:lnSpc>
                          <a:spcPct val="100000"/>
                        </a:lnSpc>
                      </a:pPr>
                      <a:r>
                        <a:rPr lang="fr-FR" sz="1600" b="0" strike="noStrike" spc="-1">
                          <a:solidFill>
                            <a:srgbClr val="000000"/>
                          </a:solidFill>
                          <a:latin typeface="Calibri"/>
                        </a:rPr>
                        <a:t>All</a:t>
                      </a:r>
                      <a:endParaRPr lang="fr-FR" sz="16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gn="ctr">
                        <a:lnSpc>
                          <a:spcPct val="100000"/>
                        </a:lnSpc>
                      </a:pPr>
                      <a:r>
                        <a:rPr lang="fr-FR" sz="1200" b="0" strike="noStrike" spc="-1">
                          <a:solidFill>
                            <a:srgbClr val="000000"/>
                          </a:solidFill>
                          <a:latin typeface="Calibri"/>
                        </a:rPr>
                        <a:t>Selon les projets – Luvisol  </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gn="ctr">
                        <a:lnSpc>
                          <a:spcPct val="100000"/>
                        </a:lnSpc>
                      </a:pPr>
                      <a:r>
                        <a:rPr lang="fr-FR" sz="1200" b="0" strike="noStrike" spc="-1">
                          <a:solidFill>
                            <a:srgbClr val="000000"/>
                          </a:solidFill>
                          <a:latin typeface="Calibri"/>
                        </a:rPr>
                        <a:t>Selon les projets </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gn="ctr">
                        <a:lnSpc>
                          <a:spcPct val="100000"/>
                        </a:lnSpc>
                      </a:pPr>
                      <a:r>
                        <a:rPr lang="fr-FR" sz="1200" b="0" strike="noStrike" spc="-1">
                          <a:solidFill>
                            <a:srgbClr val="000000"/>
                          </a:solidFill>
                          <a:latin typeface="Calibri"/>
                        </a:rPr>
                        <a:t>Selon les projets (90 % des climats mondiaux)</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gn="ctr">
                        <a:lnSpc>
                          <a:spcPct val="100000"/>
                        </a:lnSpc>
                      </a:pPr>
                      <a:r>
                        <a:rPr lang="fr-FR" sz="1200" b="0" strike="noStrike" spc="-1">
                          <a:solidFill>
                            <a:srgbClr val="000000"/>
                          </a:solidFill>
                          <a:latin typeface="Calibri"/>
                        </a:rPr>
                        <a:t>Nemours (77)</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tc>
                  <a:txBody>
                    <a:bodyPr/>
                    <a:lstStyle/>
                    <a:p>
                      <a:pPr>
                        <a:lnSpc>
                          <a:spcPct val="100000"/>
                        </a:lnSpc>
                      </a:pPr>
                      <a:r>
                        <a:rPr lang="fr-FR" sz="1200" b="0" strike="noStrike" spc="-1">
                          <a:solidFill>
                            <a:srgbClr val="000000"/>
                          </a:solidFill>
                          <a:latin typeface="Calibri"/>
                        </a:rPr>
                        <a:t>Sauvegarde automatique sur cloud + serveur / plan de gestion de données et meta données sur app ISIA</a:t>
                      </a:r>
                      <a:endParaRPr lang="fr-FR" sz="1200" b="0" strike="noStrike" spc="-1">
                        <a:latin typeface="Arial"/>
                      </a:endParaRPr>
                    </a:p>
                  </a:txBody>
                  <a:tcPr>
                    <a:lnL w="12240">
                      <a:solidFill>
                        <a:srgbClr val="FFFFFF"/>
                      </a:solidFill>
                    </a:lnL>
                    <a:lnR w="12240">
                      <a:solidFill>
                        <a:srgbClr val="FFFFFF"/>
                      </a:solidFill>
                    </a:lnR>
                    <a:lnT w="38160" cap="flat" cmpd="sng" algn="ctr">
                      <a:solidFill>
                        <a:srgbClr val="FFFFFF"/>
                      </a:solidFill>
                      <a:prstDash val="solid"/>
                      <a:round/>
                      <a:headEnd type="none" w="med" len="med"/>
                      <a:tailEnd type="none" w="med" len="med"/>
                    </a:lnT>
                    <a:lnB w="12240">
                      <a:solidFill>
                        <a:srgbClr val="FFFFFF"/>
                      </a:solidFill>
                    </a:lnB>
                    <a:solidFill>
                      <a:srgbClr val="CCE2F4"/>
                    </a:solidFill>
                  </a:tcPr>
                </a:tc>
                <a:extLst>
                  <a:ext uri="{0D108BD9-81ED-4DB2-BD59-A6C34878D82A}">
                    <a16:rowId xmlns:a16="http://schemas.microsoft.com/office/drawing/2014/main" val="10001"/>
                  </a:ext>
                </a:extLst>
              </a:tr>
            </a:tbl>
          </a:graphicData>
        </a:graphic>
      </p:graphicFrame>
      <p:grpSp>
        <p:nvGrpSpPr>
          <p:cNvPr id="119" name="Group 5"/>
          <p:cNvGrpSpPr/>
          <p:nvPr/>
        </p:nvGrpSpPr>
        <p:grpSpPr>
          <a:xfrm>
            <a:off x="58320" y="6246720"/>
            <a:ext cx="12133440" cy="609120"/>
            <a:chOff x="58320" y="6246720"/>
            <a:chExt cx="12133440" cy="609120"/>
          </a:xfrm>
        </p:grpSpPr>
        <p:sp>
          <p:nvSpPr>
            <p:cNvPr id="120" name="CustomShape 6"/>
            <p:cNvSpPr/>
            <p:nvPr/>
          </p:nvSpPr>
          <p:spPr>
            <a:xfrm>
              <a:off x="2507400" y="6277320"/>
              <a:ext cx="9684360" cy="577800"/>
            </a:xfrm>
            <a:prstGeom prst="rect">
              <a:avLst/>
            </a:prstGeom>
            <a:gradFill rotWithShape="0">
              <a:gsLst>
                <a:gs pos="0">
                  <a:srgbClr val="5091CF"/>
                </a:gs>
                <a:gs pos="100000">
                  <a:srgbClr val="1D83CD"/>
                </a:gs>
              </a:gsLst>
              <a:lin ang="5400000"/>
            </a:gradFill>
            <a:ln>
              <a:noFill/>
            </a:ln>
            <a:effectLst>
              <a:outerShdw blurRad="5715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spAutoFit/>
            </a:bodyPr>
            <a:lstStyle/>
            <a:p>
              <a:pPr>
                <a:lnSpc>
                  <a:spcPct val="100000"/>
                </a:lnSpc>
              </a:pPr>
              <a:r>
                <a:rPr lang="fr-FR" sz="3200" b="0" strike="noStrike" spc="-1">
                  <a:solidFill>
                    <a:srgbClr val="FFFFFF"/>
                  </a:solidFill>
                  <a:latin typeface="Calibri"/>
                </a:rPr>
                <a:t>CEREEP Ecotron IdF</a:t>
              </a:r>
              <a:endParaRPr lang="fr-FR" sz="3200" b="0" strike="noStrike" spc="-1">
                <a:latin typeface="Arial"/>
              </a:endParaRPr>
            </a:p>
          </p:txBody>
        </p:sp>
        <p:pic>
          <p:nvPicPr>
            <p:cNvPr id="121" name="Image 9_2" descr="Plan France 2030 : appels à projets 2023 - France 2030 ..."/>
            <p:cNvPicPr/>
            <p:nvPr/>
          </p:nvPicPr>
          <p:blipFill>
            <a:blip r:embed="rId2"/>
            <a:stretch/>
          </p:blipFill>
          <p:spPr>
            <a:xfrm>
              <a:off x="58320" y="6246720"/>
              <a:ext cx="1082160" cy="609120"/>
            </a:xfrm>
            <a:prstGeom prst="rect">
              <a:avLst/>
            </a:prstGeom>
            <a:ln>
              <a:noFill/>
            </a:ln>
          </p:spPr>
        </p:pic>
        <p:pic>
          <p:nvPicPr>
            <p:cNvPr id="122" name="Image 11_2"/>
            <p:cNvPicPr/>
            <p:nvPr/>
          </p:nvPicPr>
          <p:blipFill>
            <a:blip r:embed="rId3"/>
            <a:srcRect t="7588"/>
            <a:stretch/>
          </p:blipFill>
          <p:spPr>
            <a:xfrm>
              <a:off x="1033560" y="6350760"/>
              <a:ext cx="1241640" cy="401400"/>
            </a:xfrm>
            <a:prstGeom prst="rect">
              <a:avLst/>
            </a:prstGeom>
            <a:ln>
              <a:noFill/>
            </a:ln>
          </p:spPr>
        </p:pic>
      </p:grpSp>
      <p:pic>
        <p:nvPicPr>
          <p:cNvPr id="123" name="Image 122"/>
          <p:cNvPicPr/>
          <p:nvPr/>
        </p:nvPicPr>
        <p:blipFill>
          <a:blip r:embed="rId4"/>
          <a:stretch/>
        </p:blipFill>
        <p:spPr>
          <a:xfrm>
            <a:off x="11376000" y="6094080"/>
            <a:ext cx="756720" cy="769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CustomShape 1"/>
          <p:cNvSpPr/>
          <p:nvPr/>
        </p:nvSpPr>
        <p:spPr>
          <a:xfrm>
            <a:off x="0" y="-8640"/>
            <a:ext cx="12191760" cy="321480"/>
          </a:xfrm>
          <a:prstGeom prst="rect">
            <a:avLst/>
          </a:prstGeom>
          <a:ln>
            <a:noFill/>
          </a:ln>
        </p:spPr>
        <p:style>
          <a:lnRef idx="2">
            <a:schemeClr val="accent2">
              <a:shade val="50000"/>
            </a:schemeClr>
          </a:lnRef>
          <a:fillRef idx="1">
            <a:schemeClr val="accent2"/>
          </a:fillRef>
          <a:effectRef idx="0">
            <a:schemeClr val="accent2"/>
          </a:effectRef>
          <a:fontRef idx="minor"/>
        </p:style>
        <p:txBody>
          <a:bodyPr lIns="90000" tIns="45000" rIns="90000" bIns="45000">
            <a:noAutofit/>
          </a:bodyPr>
          <a:lstStyle/>
          <a:p>
            <a:pPr>
              <a:lnSpc>
                <a:spcPct val="100000"/>
              </a:lnSpc>
            </a:pPr>
            <a:r>
              <a:rPr lang="fr-FR" sz="1800" b="0" strike="noStrike" spc="-1">
                <a:solidFill>
                  <a:srgbClr val="FFFFFF"/>
                </a:solidFill>
                <a:latin typeface="Calibri"/>
              </a:rPr>
              <a:t>Réseau Lysimétrique français – PC2                       Workshop 7-8 octobre 2024                                                                                   Paris</a:t>
            </a:r>
            <a:endParaRPr lang="fr-FR" sz="1800" b="0" strike="noStrike" spc="-1">
              <a:latin typeface="Arial"/>
            </a:endParaRPr>
          </a:p>
          <a:p>
            <a:pPr algn="just">
              <a:lnSpc>
                <a:spcPct val="100000"/>
              </a:lnSpc>
            </a:pPr>
            <a:endParaRPr lang="fr-FR" sz="1800" b="0" strike="noStrike" spc="-1">
              <a:latin typeface="Arial"/>
            </a:endParaRPr>
          </a:p>
        </p:txBody>
      </p:sp>
      <p:sp>
        <p:nvSpPr>
          <p:cNvPr id="125" name="CustomShape 2"/>
          <p:cNvSpPr/>
          <p:nvPr/>
        </p:nvSpPr>
        <p:spPr>
          <a:xfrm>
            <a:off x="73440" y="536040"/>
            <a:ext cx="3710520" cy="49896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nSpc>
                <a:spcPct val="90000"/>
              </a:lnSpc>
            </a:pPr>
            <a:r>
              <a:rPr lang="fr-FR" sz="3200" b="1" strike="noStrike" spc="-1">
                <a:solidFill>
                  <a:srgbClr val="000000"/>
                </a:solidFill>
                <a:latin typeface="Calibri"/>
              </a:rPr>
              <a:t>Limites &amp; Attentes</a:t>
            </a:r>
            <a:endParaRPr lang="fr-FR" sz="3200" b="0" strike="noStrike" spc="-1">
              <a:latin typeface="Arial"/>
            </a:endParaRPr>
          </a:p>
        </p:txBody>
      </p:sp>
      <p:sp>
        <p:nvSpPr>
          <p:cNvPr id="126" name="CustomShape 3"/>
          <p:cNvSpPr/>
          <p:nvPr/>
        </p:nvSpPr>
        <p:spPr>
          <a:xfrm>
            <a:off x="362880" y="1568160"/>
            <a:ext cx="11038680" cy="76068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200" b="1" i="1" strike="noStrike" spc="-1">
                <a:solidFill>
                  <a:srgbClr val="542805"/>
                </a:solidFill>
                <a:latin typeface="Calibri"/>
              </a:rPr>
              <a:t>Limites actuelles du fonctionnement du site :</a:t>
            </a:r>
            <a:endParaRPr lang="fr-FR" sz="2200" b="0" strike="noStrike" spc="-1">
              <a:latin typeface="Arial"/>
            </a:endParaRPr>
          </a:p>
          <a:p>
            <a:pPr>
              <a:lnSpc>
                <a:spcPct val="100000"/>
              </a:lnSpc>
            </a:pPr>
            <a:r>
              <a:rPr lang="fr-FR" sz="2200" b="0" strike="noStrike" spc="-1">
                <a:solidFill>
                  <a:srgbClr val="542805"/>
                </a:solidFill>
                <a:latin typeface="Calibri"/>
              </a:rPr>
              <a:t>    Temps et ressources humaines techniques et scientifiques associées</a:t>
            </a:r>
            <a:endParaRPr lang="fr-FR" sz="2200" b="0" strike="noStrike" spc="-1">
              <a:latin typeface="Arial"/>
            </a:endParaRPr>
          </a:p>
        </p:txBody>
      </p:sp>
      <p:sp>
        <p:nvSpPr>
          <p:cNvPr id="127" name="CustomShape 4"/>
          <p:cNvSpPr/>
          <p:nvPr/>
        </p:nvSpPr>
        <p:spPr>
          <a:xfrm>
            <a:off x="362880" y="3989880"/>
            <a:ext cx="10980720" cy="1766160"/>
          </a:xfrm>
          <a:prstGeom prst="rect">
            <a:avLst/>
          </a:prstGeom>
          <a:solidFill>
            <a:schemeClr val="tx2">
              <a:lumMod val="20000"/>
              <a:lumOff val="80000"/>
            </a:schemeClr>
          </a:solidFill>
          <a:ln>
            <a:noFill/>
          </a:ln>
        </p:spPr>
        <p:style>
          <a:lnRef idx="0">
            <a:scrgbClr r="0" g="0" b="0"/>
          </a:lnRef>
          <a:fillRef idx="0">
            <a:scrgbClr r="0" g="0" b="0"/>
          </a:fillRef>
          <a:effectRef idx="0">
            <a:scrgbClr r="0" g="0" b="0"/>
          </a:effectRef>
          <a:fontRef idx="minor"/>
        </p:style>
        <p:txBody>
          <a:bodyPr lIns="90000" tIns="45000" rIns="90000" bIns="45000">
            <a:spAutoFit/>
          </a:bodyPr>
          <a:lstStyle/>
          <a:p>
            <a:pPr>
              <a:lnSpc>
                <a:spcPct val="100000"/>
              </a:lnSpc>
            </a:pPr>
            <a:r>
              <a:rPr lang="fr-FR" sz="2200" b="1" i="1" strike="noStrike" spc="-1">
                <a:solidFill>
                  <a:srgbClr val="542805"/>
                </a:solidFill>
                <a:latin typeface="Calibri"/>
              </a:rPr>
              <a:t>Attentes vis-à-vis du réseau lysimétrique :</a:t>
            </a:r>
            <a:endParaRPr lang="fr-FR" sz="2200" b="0" strike="noStrike" spc="-1">
              <a:latin typeface="Arial"/>
            </a:endParaRPr>
          </a:p>
          <a:p>
            <a:pPr>
              <a:lnSpc>
                <a:spcPct val="100000"/>
              </a:lnSpc>
            </a:pPr>
            <a:r>
              <a:rPr lang="fr-FR" sz="2200" b="1" i="1" strike="noStrike" spc="-1">
                <a:solidFill>
                  <a:srgbClr val="542805"/>
                </a:solidFill>
                <a:latin typeface="Calibri"/>
              </a:rPr>
              <a:t>     </a:t>
            </a:r>
            <a:r>
              <a:rPr lang="fr-FR" sz="2200" b="0" strike="noStrike" spc="-1">
                <a:solidFill>
                  <a:srgbClr val="542805"/>
                </a:solidFill>
                <a:latin typeface="Calibri"/>
              </a:rPr>
              <a:t>Partage des expériences/savoirs-faires</a:t>
            </a:r>
            <a:endParaRPr lang="fr-FR" sz="2200" b="0" strike="noStrike" spc="-1">
              <a:latin typeface="Arial"/>
            </a:endParaRPr>
          </a:p>
          <a:p>
            <a:pPr>
              <a:lnSpc>
                <a:spcPct val="100000"/>
              </a:lnSpc>
            </a:pPr>
            <a:r>
              <a:rPr lang="fr-FR" sz="2200" b="0" strike="noStrike" spc="-1">
                <a:solidFill>
                  <a:srgbClr val="542805"/>
                </a:solidFill>
                <a:latin typeface="Calibri"/>
              </a:rPr>
              <a:t>     Développement de sondes/équipements lowCost / high tech</a:t>
            </a:r>
            <a:endParaRPr lang="fr-FR" sz="2200" b="0" strike="noStrike" spc="-1">
              <a:latin typeface="Arial"/>
            </a:endParaRPr>
          </a:p>
          <a:p>
            <a:pPr>
              <a:lnSpc>
                <a:spcPct val="100000"/>
              </a:lnSpc>
            </a:pPr>
            <a:r>
              <a:rPr lang="fr-FR" sz="2200" b="0" strike="noStrike" spc="-1">
                <a:solidFill>
                  <a:srgbClr val="542805"/>
                </a:solidFill>
                <a:latin typeface="Calibri"/>
              </a:rPr>
              <a:t>     FAIRisation des données</a:t>
            </a:r>
            <a:endParaRPr lang="fr-FR" sz="2200" b="0" strike="noStrike" spc="-1">
              <a:latin typeface="Arial"/>
            </a:endParaRPr>
          </a:p>
          <a:p>
            <a:pPr>
              <a:lnSpc>
                <a:spcPct val="100000"/>
              </a:lnSpc>
            </a:pPr>
            <a:r>
              <a:rPr lang="fr-FR" sz="2200" b="0" strike="noStrike" spc="-1">
                <a:solidFill>
                  <a:srgbClr val="542805"/>
                </a:solidFill>
                <a:latin typeface="Calibri"/>
              </a:rPr>
              <a:t>     </a:t>
            </a:r>
            <a:endParaRPr lang="fr-FR" sz="2200" b="0" strike="noStrike" spc="-1">
              <a:latin typeface="Arial"/>
            </a:endParaRPr>
          </a:p>
        </p:txBody>
      </p:sp>
      <p:grpSp>
        <p:nvGrpSpPr>
          <p:cNvPr id="128" name="Group 5"/>
          <p:cNvGrpSpPr/>
          <p:nvPr/>
        </p:nvGrpSpPr>
        <p:grpSpPr>
          <a:xfrm>
            <a:off x="58320" y="6246720"/>
            <a:ext cx="12133440" cy="609120"/>
            <a:chOff x="58320" y="6246720"/>
            <a:chExt cx="12133440" cy="609120"/>
          </a:xfrm>
        </p:grpSpPr>
        <p:sp>
          <p:nvSpPr>
            <p:cNvPr id="129" name="CustomShape 6"/>
            <p:cNvSpPr/>
            <p:nvPr/>
          </p:nvSpPr>
          <p:spPr>
            <a:xfrm>
              <a:off x="2507400" y="6277320"/>
              <a:ext cx="9684360" cy="577800"/>
            </a:xfrm>
            <a:prstGeom prst="rect">
              <a:avLst/>
            </a:prstGeom>
            <a:gradFill rotWithShape="0">
              <a:gsLst>
                <a:gs pos="0">
                  <a:srgbClr val="5091CF"/>
                </a:gs>
                <a:gs pos="100000">
                  <a:srgbClr val="1D83CD"/>
                </a:gs>
              </a:gsLst>
              <a:lin ang="5400000"/>
            </a:gradFill>
            <a:ln>
              <a:noFill/>
            </a:ln>
            <a:effectLst>
              <a:outerShdw blurRad="57150" dist="19080" dir="5400000" algn="ctr" rotWithShape="0">
                <a:srgbClr val="000000">
                  <a:alpha val="63000"/>
                </a:srgbClr>
              </a:outerShdw>
            </a:effectLst>
          </p:spPr>
          <p:style>
            <a:lnRef idx="0">
              <a:schemeClr val="accent2"/>
            </a:lnRef>
            <a:fillRef idx="3">
              <a:schemeClr val="accent2"/>
            </a:fillRef>
            <a:effectRef idx="3">
              <a:schemeClr val="accent2"/>
            </a:effectRef>
            <a:fontRef idx="minor"/>
          </p:style>
          <p:txBody>
            <a:bodyPr lIns="90000" tIns="45000" rIns="90000" bIns="45000">
              <a:spAutoFit/>
            </a:bodyPr>
            <a:lstStyle/>
            <a:p>
              <a:pPr>
                <a:lnSpc>
                  <a:spcPct val="100000"/>
                </a:lnSpc>
              </a:pPr>
              <a:r>
                <a:rPr lang="fr-FR" sz="3200" b="0" strike="noStrike" spc="-1">
                  <a:solidFill>
                    <a:srgbClr val="FFFFFF"/>
                  </a:solidFill>
                  <a:latin typeface="Calibri"/>
                </a:rPr>
                <a:t>CEREEP Ecotron IdF</a:t>
              </a:r>
              <a:endParaRPr lang="fr-FR" sz="3200" b="0" strike="noStrike" spc="-1">
                <a:latin typeface="Arial"/>
              </a:endParaRPr>
            </a:p>
          </p:txBody>
        </p:sp>
        <p:pic>
          <p:nvPicPr>
            <p:cNvPr id="130" name="Image 9_3" descr="Plan France 2030 : appels à projets 2023 - France 2030 ..."/>
            <p:cNvPicPr/>
            <p:nvPr/>
          </p:nvPicPr>
          <p:blipFill>
            <a:blip r:embed="rId2"/>
            <a:stretch/>
          </p:blipFill>
          <p:spPr>
            <a:xfrm>
              <a:off x="58320" y="6246720"/>
              <a:ext cx="1082160" cy="609120"/>
            </a:xfrm>
            <a:prstGeom prst="rect">
              <a:avLst/>
            </a:prstGeom>
            <a:ln>
              <a:noFill/>
            </a:ln>
          </p:spPr>
        </p:pic>
        <p:pic>
          <p:nvPicPr>
            <p:cNvPr id="131" name="Image 11_3"/>
            <p:cNvPicPr/>
            <p:nvPr/>
          </p:nvPicPr>
          <p:blipFill>
            <a:blip r:embed="rId3"/>
            <a:srcRect t="7588"/>
            <a:stretch/>
          </p:blipFill>
          <p:spPr>
            <a:xfrm>
              <a:off x="1033560" y="6350760"/>
              <a:ext cx="1241640" cy="401400"/>
            </a:xfrm>
            <a:prstGeom prst="rect">
              <a:avLst/>
            </a:prstGeom>
            <a:ln>
              <a:noFill/>
            </a:ln>
          </p:spPr>
        </p:pic>
      </p:grpSp>
      <p:pic>
        <p:nvPicPr>
          <p:cNvPr id="132" name="Image 131"/>
          <p:cNvPicPr/>
          <p:nvPr/>
        </p:nvPicPr>
        <p:blipFill>
          <a:blip r:embed="rId4"/>
          <a:stretch/>
        </p:blipFill>
        <p:spPr>
          <a:xfrm>
            <a:off x="11376000" y="6094080"/>
            <a:ext cx="756720" cy="769320"/>
          </a:xfrm>
          <a:prstGeom prst="rect">
            <a:avLst/>
          </a:prstGeom>
          <a:ln>
            <a:noFill/>
          </a:ln>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1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1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3586099" y="2709418"/>
            <a:ext cx="6792595" cy="1215390"/>
          </a:xfrm>
          <a:prstGeom prst="rect">
            <a:avLst/>
          </a:prstGeom>
        </p:spPr>
        <p:txBody>
          <a:bodyPr vert="horz" wrap="square" lIns="0" tIns="13335" rIns="0" bIns="0" rtlCol="0">
            <a:spAutoFit/>
          </a:bodyPr>
          <a:lstStyle/>
          <a:p>
            <a:pPr marL="12700" marR="5080" algn="ctr">
              <a:spcBef>
                <a:spcPts val="105"/>
              </a:spcBef>
            </a:pPr>
            <a:r>
              <a:rPr sz="2600" b="1" spc="-25" dirty="0">
                <a:solidFill>
                  <a:srgbClr val="FFFFFF"/>
                </a:solidFill>
                <a:latin typeface="Calibri"/>
                <a:cs typeface="Calibri"/>
              </a:rPr>
              <a:t>Lysimeters</a:t>
            </a:r>
            <a:r>
              <a:rPr sz="2600" b="1" spc="5" dirty="0">
                <a:solidFill>
                  <a:srgbClr val="FFFFFF"/>
                </a:solidFill>
                <a:latin typeface="Calibri"/>
                <a:cs typeface="Calibri"/>
              </a:rPr>
              <a:t> </a:t>
            </a:r>
            <a:r>
              <a:rPr sz="2600" b="1" spc="-20" dirty="0">
                <a:solidFill>
                  <a:srgbClr val="FFFFFF"/>
                </a:solidFill>
                <a:latin typeface="Calibri"/>
                <a:cs typeface="Calibri"/>
              </a:rPr>
              <a:t>at</a:t>
            </a:r>
            <a:r>
              <a:rPr sz="2600" b="1" spc="10" dirty="0">
                <a:solidFill>
                  <a:srgbClr val="FFFFFF"/>
                </a:solidFill>
                <a:latin typeface="Calibri"/>
                <a:cs typeface="Calibri"/>
              </a:rPr>
              <a:t> </a:t>
            </a:r>
            <a:r>
              <a:rPr sz="2600" b="1" spc="-10" dirty="0">
                <a:solidFill>
                  <a:srgbClr val="FFFFFF"/>
                </a:solidFill>
                <a:latin typeface="Calibri"/>
                <a:cs typeface="Calibri"/>
              </a:rPr>
              <a:t>CNRS </a:t>
            </a:r>
            <a:r>
              <a:rPr sz="2600" b="1" spc="-15" dirty="0">
                <a:solidFill>
                  <a:srgbClr val="FFFFFF"/>
                </a:solidFill>
                <a:latin typeface="Calibri"/>
                <a:cs typeface="Calibri"/>
              </a:rPr>
              <a:t>Ecotron</a:t>
            </a:r>
            <a:r>
              <a:rPr sz="2600" b="1" spc="10" dirty="0">
                <a:solidFill>
                  <a:srgbClr val="FFFFFF"/>
                </a:solidFill>
                <a:latin typeface="Calibri"/>
                <a:cs typeface="Calibri"/>
              </a:rPr>
              <a:t> </a:t>
            </a:r>
            <a:r>
              <a:rPr sz="2600" b="1" spc="-20" dirty="0">
                <a:solidFill>
                  <a:srgbClr val="FFFFFF"/>
                </a:solidFill>
                <a:latin typeface="Calibri"/>
                <a:cs typeface="Calibri"/>
              </a:rPr>
              <a:t>(UAR</a:t>
            </a:r>
            <a:r>
              <a:rPr sz="2600" b="1" spc="-10" dirty="0">
                <a:solidFill>
                  <a:srgbClr val="FFFFFF"/>
                </a:solidFill>
                <a:latin typeface="Calibri"/>
                <a:cs typeface="Calibri"/>
              </a:rPr>
              <a:t> </a:t>
            </a:r>
            <a:r>
              <a:rPr sz="2600" b="1" dirty="0">
                <a:solidFill>
                  <a:srgbClr val="FFFFFF"/>
                </a:solidFill>
                <a:latin typeface="Calibri"/>
                <a:cs typeface="Calibri"/>
              </a:rPr>
              <a:t>3248)</a:t>
            </a:r>
            <a:r>
              <a:rPr sz="2600" b="1" spc="-25" dirty="0">
                <a:solidFill>
                  <a:srgbClr val="FFFFFF"/>
                </a:solidFill>
                <a:latin typeface="Calibri"/>
                <a:cs typeface="Calibri"/>
              </a:rPr>
              <a:t> </a:t>
            </a:r>
            <a:r>
              <a:rPr sz="2600" b="1" dirty="0">
                <a:solidFill>
                  <a:srgbClr val="FFFFFF"/>
                </a:solidFill>
                <a:latin typeface="Calibri"/>
                <a:cs typeface="Calibri"/>
              </a:rPr>
              <a:t>-</a:t>
            </a:r>
            <a:r>
              <a:rPr sz="2600" b="1" spc="10" dirty="0">
                <a:solidFill>
                  <a:srgbClr val="FFFFFF"/>
                </a:solidFill>
                <a:latin typeface="Calibri"/>
                <a:cs typeface="Calibri"/>
              </a:rPr>
              <a:t> </a:t>
            </a:r>
            <a:r>
              <a:rPr sz="2600" b="1" spc="-15" dirty="0">
                <a:solidFill>
                  <a:srgbClr val="FFFFFF"/>
                </a:solidFill>
                <a:latin typeface="Calibri"/>
                <a:cs typeface="Calibri"/>
              </a:rPr>
              <a:t>versatile </a:t>
            </a:r>
            <a:r>
              <a:rPr sz="2600" b="1" spc="-570" dirty="0">
                <a:solidFill>
                  <a:srgbClr val="FFFFFF"/>
                </a:solidFill>
                <a:latin typeface="Calibri"/>
                <a:cs typeface="Calibri"/>
              </a:rPr>
              <a:t> </a:t>
            </a:r>
            <a:r>
              <a:rPr sz="2600" b="1" spc="-15" dirty="0">
                <a:solidFill>
                  <a:srgbClr val="FFFFFF"/>
                </a:solidFill>
                <a:latin typeface="Calibri"/>
                <a:cs typeface="Calibri"/>
              </a:rPr>
              <a:t>ecosystem</a:t>
            </a:r>
            <a:r>
              <a:rPr sz="2600" b="1" spc="-35" dirty="0">
                <a:solidFill>
                  <a:srgbClr val="FFFFFF"/>
                </a:solidFill>
                <a:latin typeface="Calibri"/>
                <a:cs typeface="Calibri"/>
              </a:rPr>
              <a:t> </a:t>
            </a:r>
            <a:r>
              <a:rPr sz="2600" b="1" spc="-10" dirty="0">
                <a:solidFill>
                  <a:srgbClr val="FFFFFF"/>
                </a:solidFill>
                <a:latin typeface="Calibri"/>
                <a:cs typeface="Calibri"/>
              </a:rPr>
              <a:t>analysers</a:t>
            </a:r>
            <a:r>
              <a:rPr sz="2600" b="1" spc="15" dirty="0">
                <a:solidFill>
                  <a:srgbClr val="FFFFFF"/>
                </a:solidFill>
                <a:latin typeface="Calibri"/>
                <a:cs typeface="Calibri"/>
              </a:rPr>
              <a:t> </a:t>
            </a:r>
            <a:r>
              <a:rPr sz="2600" b="1" spc="-15" dirty="0">
                <a:solidFill>
                  <a:srgbClr val="FFFFFF"/>
                </a:solidFill>
                <a:latin typeface="Calibri"/>
                <a:cs typeface="Calibri"/>
              </a:rPr>
              <a:t>for</a:t>
            </a:r>
            <a:r>
              <a:rPr sz="2600" b="1" spc="-10" dirty="0">
                <a:solidFill>
                  <a:srgbClr val="FFFFFF"/>
                </a:solidFill>
                <a:latin typeface="Calibri"/>
                <a:cs typeface="Calibri"/>
              </a:rPr>
              <a:t> </a:t>
            </a:r>
            <a:r>
              <a:rPr sz="2600" b="1" spc="-20" dirty="0">
                <a:solidFill>
                  <a:srgbClr val="FFFFFF"/>
                </a:solidFill>
                <a:latin typeface="Calibri"/>
                <a:cs typeface="Calibri"/>
              </a:rPr>
              <a:t>ecology,</a:t>
            </a:r>
            <a:r>
              <a:rPr sz="2600" b="1" dirty="0">
                <a:solidFill>
                  <a:srgbClr val="FFFFFF"/>
                </a:solidFill>
                <a:latin typeface="Calibri"/>
                <a:cs typeface="Calibri"/>
              </a:rPr>
              <a:t> </a:t>
            </a:r>
            <a:r>
              <a:rPr sz="2600" b="1" spc="-10" dirty="0">
                <a:solidFill>
                  <a:srgbClr val="FFFFFF"/>
                </a:solidFill>
                <a:latin typeface="Calibri"/>
                <a:cs typeface="Calibri"/>
              </a:rPr>
              <a:t>agronomy</a:t>
            </a:r>
            <a:r>
              <a:rPr sz="2600" b="1" dirty="0">
                <a:solidFill>
                  <a:srgbClr val="FFFFFF"/>
                </a:solidFill>
                <a:latin typeface="Calibri"/>
                <a:cs typeface="Calibri"/>
              </a:rPr>
              <a:t> and </a:t>
            </a:r>
            <a:r>
              <a:rPr sz="2600" b="1" spc="5" dirty="0">
                <a:solidFill>
                  <a:srgbClr val="FFFFFF"/>
                </a:solidFill>
                <a:latin typeface="Calibri"/>
                <a:cs typeface="Calibri"/>
              </a:rPr>
              <a:t> </a:t>
            </a:r>
            <a:r>
              <a:rPr sz="2600" b="1" spc="-15" dirty="0">
                <a:solidFill>
                  <a:srgbClr val="FFFFFF"/>
                </a:solidFill>
                <a:latin typeface="Calibri"/>
                <a:cs typeface="Calibri"/>
              </a:rPr>
              <a:t>environmental</a:t>
            </a:r>
            <a:r>
              <a:rPr sz="2600" b="1" spc="-5" dirty="0">
                <a:solidFill>
                  <a:srgbClr val="FFFFFF"/>
                </a:solidFill>
                <a:latin typeface="Calibri"/>
                <a:cs typeface="Calibri"/>
              </a:rPr>
              <a:t> sciences</a:t>
            </a:r>
            <a:endParaRPr sz="2600">
              <a:solidFill>
                <a:prstClr val="black"/>
              </a:solidFill>
              <a:latin typeface="Calibri"/>
              <a:cs typeface="Calibri"/>
            </a:endParaRPr>
          </a:p>
        </p:txBody>
      </p:sp>
      <p:grpSp>
        <p:nvGrpSpPr>
          <p:cNvPr id="3" name="object 3"/>
          <p:cNvGrpSpPr/>
          <p:nvPr/>
        </p:nvGrpSpPr>
        <p:grpSpPr>
          <a:xfrm>
            <a:off x="3214243" y="1740548"/>
            <a:ext cx="7350125" cy="5010785"/>
            <a:chOff x="1690242" y="1740547"/>
            <a:chExt cx="7350125" cy="5010785"/>
          </a:xfrm>
        </p:grpSpPr>
        <p:pic>
          <p:nvPicPr>
            <p:cNvPr id="4" name="object 4"/>
            <p:cNvPicPr/>
            <p:nvPr/>
          </p:nvPicPr>
          <p:blipFill>
            <a:blip r:embed="rId2" cstate="print"/>
            <a:stretch>
              <a:fillRect/>
            </a:stretch>
          </p:blipFill>
          <p:spPr>
            <a:xfrm>
              <a:off x="1690242" y="1740547"/>
              <a:ext cx="1224140" cy="963282"/>
            </a:xfrm>
            <a:prstGeom prst="rect">
              <a:avLst/>
            </a:prstGeom>
          </p:spPr>
        </p:pic>
        <p:pic>
          <p:nvPicPr>
            <p:cNvPr id="5" name="object 5"/>
            <p:cNvPicPr/>
            <p:nvPr/>
          </p:nvPicPr>
          <p:blipFill>
            <a:blip r:embed="rId3" cstate="print"/>
            <a:stretch>
              <a:fillRect/>
            </a:stretch>
          </p:blipFill>
          <p:spPr>
            <a:xfrm>
              <a:off x="1907666" y="4285385"/>
              <a:ext cx="3287776" cy="2465830"/>
            </a:xfrm>
            <a:prstGeom prst="rect">
              <a:avLst/>
            </a:prstGeom>
          </p:spPr>
        </p:pic>
        <p:pic>
          <p:nvPicPr>
            <p:cNvPr id="6" name="object 6"/>
            <p:cNvPicPr/>
            <p:nvPr/>
          </p:nvPicPr>
          <p:blipFill>
            <a:blip r:embed="rId4" cstate="print"/>
            <a:stretch>
              <a:fillRect/>
            </a:stretch>
          </p:blipFill>
          <p:spPr>
            <a:xfrm>
              <a:off x="8296274" y="1812836"/>
              <a:ext cx="743800" cy="743800"/>
            </a:xfrm>
            <a:prstGeom prst="rect">
              <a:avLst/>
            </a:prstGeom>
          </p:spPr>
        </p:pic>
      </p:grpSp>
      <p:sp>
        <p:nvSpPr>
          <p:cNvPr id="7" name="object 7"/>
          <p:cNvSpPr txBox="1">
            <a:spLocks noGrp="1"/>
          </p:cNvSpPr>
          <p:nvPr>
            <p:ph type="ctrTitle"/>
          </p:nvPr>
        </p:nvSpPr>
        <p:spPr>
          <a:xfrm>
            <a:off x="4146466" y="2063879"/>
            <a:ext cx="6947068" cy="289823"/>
          </a:xfrm>
          <a:prstGeom prst="rect">
            <a:avLst/>
          </a:prstGeom>
        </p:spPr>
        <p:txBody>
          <a:bodyPr vert="horz" wrap="square" lIns="0" tIns="12700" rIns="0" bIns="0" rtlCol="0">
            <a:spAutoFit/>
          </a:bodyPr>
          <a:lstStyle/>
          <a:p>
            <a:pPr marL="2193290">
              <a:spcBef>
                <a:spcPts val="100"/>
              </a:spcBef>
            </a:pPr>
            <a:r>
              <a:rPr spc="-10" dirty="0"/>
              <a:t>Alexandru</a:t>
            </a:r>
            <a:r>
              <a:rPr spc="-60" dirty="0"/>
              <a:t> </a:t>
            </a:r>
            <a:r>
              <a:rPr dirty="0"/>
              <a:t>Milcu</a:t>
            </a:r>
            <a:r>
              <a:rPr spc="-15" dirty="0"/>
              <a:t> </a:t>
            </a:r>
            <a:r>
              <a:rPr dirty="0"/>
              <a:t>&amp;</a:t>
            </a:r>
            <a:r>
              <a:rPr spc="-25" dirty="0"/>
              <a:t> </a:t>
            </a:r>
            <a:r>
              <a:rPr spc="-5" dirty="0"/>
              <a:t>Olivier</a:t>
            </a:r>
            <a:r>
              <a:rPr spc="-40" dirty="0"/>
              <a:t> </a:t>
            </a:r>
            <a:r>
              <a:rPr spc="-10" dirty="0"/>
              <a:t>Ravel</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578315" y="44628"/>
            <a:ext cx="6697345" cy="415925"/>
          </a:xfrm>
          <a:custGeom>
            <a:avLst/>
            <a:gdLst/>
            <a:ahLst/>
            <a:cxnLst/>
            <a:rect l="l" t="t" r="r" b="b"/>
            <a:pathLst>
              <a:path w="6697345" h="415925">
                <a:moveTo>
                  <a:pt x="6697218" y="0"/>
                </a:moveTo>
                <a:lnTo>
                  <a:pt x="0" y="0"/>
                </a:lnTo>
                <a:lnTo>
                  <a:pt x="0" y="415493"/>
                </a:lnTo>
                <a:lnTo>
                  <a:pt x="6697218" y="415493"/>
                </a:lnTo>
                <a:lnTo>
                  <a:pt x="6697218" y="0"/>
                </a:lnTo>
                <a:close/>
              </a:path>
            </a:pathLst>
          </a:custGeom>
          <a:solidFill>
            <a:srgbClr val="001F5F"/>
          </a:solidFill>
        </p:spPr>
        <p:txBody>
          <a:bodyPr wrap="square" lIns="0" tIns="0" rIns="0" bIns="0" rtlCol="0"/>
          <a:lstStyle/>
          <a:p>
            <a:endParaRPr>
              <a:solidFill>
                <a:prstClr val="black"/>
              </a:solidFill>
              <a:latin typeface="Calibri"/>
            </a:endParaRPr>
          </a:p>
        </p:txBody>
      </p:sp>
      <p:sp>
        <p:nvSpPr>
          <p:cNvPr id="3" name="object 3"/>
          <p:cNvSpPr txBox="1"/>
          <p:nvPr/>
        </p:nvSpPr>
        <p:spPr>
          <a:xfrm>
            <a:off x="1627123" y="70232"/>
            <a:ext cx="8925560" cy="3007995"/>
          </a:xfrm>
          <a:prstGeom prst="rect">
            <a:avLst/>
          </a:prstGeom>
        </p:spPr>
        <p:txBody>
          <a:bodyPr vert="horz" wrap="square" lIns="0" tIns="12700" rIns="0" bIns="0" rtlCol="0">
            <a:spAutoFit/>
          </a:bodyPr>
          <a:lstStyle/>
          <a:p>
            <a:pPr marL="42545">
              <a:spcBef>
                <a:spcPts val="100"/>
              </a:spcBef>
            </a:pPr>
            <a:r>
              <a:rPr sz="2100" b="1" dirty="0">
                <a:solidFill>
                  <a:srgbClr val="FFFFFF"/>
                </a:solidFill>
                <a:latin typeface="Arial"/>
                <a:cs typeface="Arial"/>
              </a:rPr>
              <a:t>What</a:t>
            </a:r>
            <a:r>
              <a:rPr sz="2100" b="1" spc="-20" dirty="0">
                <a:solidFill>
                  <a:srgbClr val="FFFFFF"/>
                </a:solidFill>
                <a:latin typeface="Arial"/>
                <a:cs typeface="Arial"/>
              </a:rPr>
              <a:t> </a:t>
            </a:r>
            <a:r>
              <a:rPr sz="2100" b="1" dirty="0">
                <a:solidFill>
                  <a:srgbClr val="FFFFFF"/>
                </a:solidFill>
                <a:latin typeface="Arial"/>
                <a:cs typeface="Arial"/>
              </a:rPr>
              <a:t>is</a:t>
            </a:r>
            <a:r>
              <a:rPr sz="2100" b="1" spc="-20" dirty="0">
                <a:solidFill>
                  <a:srgbClr val="FFFFFF"/>
                </a:solidFill>
                <a:latin typeface="Arial"/>
                <a:cs typeface="Arial"/>
              </a:rPr>
              <a:t> </a:t>
            </a:r>
            <a:r>
              <a:rPr sz="2100" b="1" dirty="0">
                <a:solidFill>
                  <a:srgbClr val="FFFFFF"/>
                </a:solidFill>
                <a:latin typeface="Arial"/>
                <a:cs typeface="Arial"/>
              </a:rPr>
              <a:t>an</a:t>
            </a:r>
            <a:r>
              <a:rPr sz="2100" b="1" spc="-20" dirty="0">
                <a:solidFill>
                  <a:srgbClr val="FFFFFF"/>
                </a:solidFill>
                <a:latin typeface="Arial"/>
                <a:cs typeface="Arial"/>
              </a:rPr>
              <a:t> </a:t>
            </a:r>
            <a:r>
              <a:rPr sz="2100" b="1" spc="-5" dirty="0">
                <a:solidFill>
                  <a:srgbClr val="FFFFFF"/>
                </a:solidFill>
                <a:latin typeface="Arial"/>
                <a:cs typeface="Arial"/>
              </a:rPr>
              <a:t>Ecotron?</a:t>
            </a:r>
            <a:endParaRPr sz="2100">
              <a:solidFill>
                <a:prstClr val="black"/>
              </a:solidFill>
              <a:latin typeface="Arial"/>
              <a:cs typeface="Arial"/>
            </a:endParaRPr>
          </a:p>
          <a:p>
            <a:pPr>
              <a:spcBef>
                <a:spcPts val="35"/>
              </a:spcBef>
            </a:pPr>
            <a:endParaRPr>
              <a:solidFill>
                <a:prstClr val="black"/>
              </a:solidFill>
              <a:latin typeface="Arial"/>
              <a:cs typeface="Arial"/>
            </a:endParaRPr>
          </a:p>
          <a:p>
            <a:pPr marL="205740" marR="5080" indent="-193675">
              <a:buFont typeface="Wingdings"/>
              <a:buChar char=""/>
              <a:tabLst>
                <a:tab pos="351155" algn="l"/>
              </a:tabLst>
            </a:pPr>
            <a:r>
              <a:rPr sz="2400" dirty="0">
                <a:solidFill>
                  <a:srgbClr val="090981"/>
                </a:solidFill>
                <a:latin typeface="Arial MT"/>
                <a:cs typeface="Arial MT"/>
              </a:rPr>
              <a:t>A</a:t>
            </a:r>
            <a:r>
              <a:rPr sz="2400" spc="-125" dirty="0">
                <a:solidFill>
                  <a:srgbClr val="090981"/>
                </a:solidFill>
                <a:latin typeface="Arial MT"/>
                <a:cs typeface="Arial MT"/>
              </a:rPr>
              <a:t> </a:t>
            </a:r>
            <a:r>
              <a:rPr sz="2400" spc="-5" dirty="0">
                <a:solidFill>
                  <a:srgbClr val="090981"/>
                </a:solidFill>
                <a:latin typeface="Arial MT"/>
                <a:cs typeface="Arial MT"/>
              </a:rPr>
              <a:t>controlled-environment</a:t>
            </a:r>
            <a:r>
              <a:rPr sz="2400" spc="60" dirty="0">
                <a:solidFill>
                  <a:srgbClr val="090981"/>
                </a:solidFill>
                <a:latin typeface="Arial MT"/>
                <a:cs typeface="Arial MT"/>
              </a:rPr>
              <a:t> </a:t>
            </a:r>
            <a:r>
              <a:rPr sz="2400" spc="-5" dirty="0">
                <a:solidFill>
                  <a:srgbClr val="090981"/>
                </a:solidFill>
                <a:latin typeface="Arial MT"/>
                <a:cs typeface="Arial MT"/>
              </a:rPr>
              <a:t>experimental</a:t>
            </a:r>
            <a:r>
              <a:rPr sz="2400" spc="45" dirty="0">
                <a:solidFill>
                  <a:srgbClr val="090981"/>
                </a:solidFill>
                <a:latin typeface="Arial MT"/>
                <a:cs typeface="Arial MT"/>
              </a:rPr>
              <a:t> </a:t>
            </a:r>
            <a:r>
              <a:rPr sz="2400" spc="-5" dirty="0">
                <a:solidFill>
                  <a:srgbClr val="090981"/>
                </a:solidFill>
                <a:latin typeface="Arial MT"/>
                <a:cs typeface="Arial MT"/>
              </a:rPr>
              <a:t>facility</a:t>
            </a:r>
            <a:r>
              <a:rPr sz="2400" spc="35" dirty="0">
                <a:solidFill>
                  <a:srgbClr val="090981"/>
                </a:solidFill>
                <a:latin typeface="Arial MT"/>
                <a:cs typeface="Arial MT"/>
              </a:rPr>
              <a:t> </a:t>
            </a:r>
            <a:r>
              <a:rPr sz="2400" spc="-5" dirty="0">
                <a:solidFill>
                  <a:srgbClr val="090981"/>
                </a:solidFill>
                <a:latin typeface="Arial MT"/>
                <a:cs typeface="Arial MT"/>
              </a:rPr>
              <a:t>featuring</a:t>
            </a:r>
            <a:r>
              <a:rPr sz="2400" spc="20" dirty="0">
                <a:solidFill>
                  <a:srgbClr val="090981"/>
                </a:solidFill>
                <a:latin typeface="Arial MT"/>
                <a:cs typeface="Arial MT"/>
              </a:rPr>
              <a:t> </a:t>
            </a:r>
            <a:r>
              <a:rPr sz="2400" dirty="0">
                <a:solidFill>
                  <a:srgbClr val="090981"/>
                </a:solidFill>
                <a:latin typeface="Arial MT"/>
                <a:cs typeface="Arial MT"/>
              </a:rPr>
              <a:t>a</a:t>
            </a:r>
            <a:r>
              <a:rPr sz="2400" spc="25" dirty="0">
                <a:solidFill>
                  <a:srgbClr val="090981"/>
                </a:solidFill>
                <a:latin typeface="Arial MT"/>
                <a:cs typeface="Arial MT"/>
              </a:rPr>
              <a:t> </a:t>
            </a:r>
            <a:r>
              <a:rPr sz="2400" spc="-5" dirty="0">
                <a:solidFill>
                  <a:srgbClr val="090981"/>
                </a:solidFill>
                <a:latin typeface="Arial MT"/>
                <a:cs typeface="Arial MT"/>
              </a:rPr>
              <a:t>series </a:t>
            </a:r>
            <a:r>
              <a:rPr sz="2400" spc="-655" dirty="0">
                <a:solidFill>
                  <a:srgbClr val="090981"/>
                </a:solidFill>
                <a:latin typeface="Arial MT"/>
                <a:cs typeface="Arial MT"/>
              </a:rPr>
              <a:t> </a:t>
            </a:r>
            <a:r>
              <a:rPr sz="2400" dirty="0">
                <a:solidFill>
                  <a:srgbClr val="090981"/>
                </a:solidFill>
                <a:latin typeface="Arial MT"/>
                <a:cs typeface="Arial MT"/>
              </a:rPr>
              <a:t>of</a:t>
            </a:r>
            <a:r>
              <a:rPr sz="2400" spc="-5" dirty="0">
                <a:solidFill>
                  <a:srgbClr val="090981"/>
                </a:solidFill>
                <a:latin typeface="Arial MT"/>
                <a:cs typeface="Arial MT"/>
              </a:rPr>
              <a:t> chambers/domes</a:t>
            </a:r>
            <a:r>
              <a:rPr sz="2400" spc="10" dirty="0">
                <a:solidFill>
                  <a:srgbClr val="090981"/>
                </a:solidFill>
                <a:latin typeface="Arial MT"/>
                <a:cs typeface="Arial MT"/>
              </a:rPr>
              <a:t> </a:t>
            </a:r>
            <a:r>
              <a:rPr sz="2400" spc="-5" dirty="0">
                <a:solidFill>
                  <a:srgbClr val="090981"/>
                </a:solidFill>
                <a:latin typeface="Arial MT"/>
                <a:cs typeface="Arial MT"/>
              </a:rPr>
              <a:t>designed</a:t>
            </a:r>
            <a:r>
              <a:rPr sz="2400" spc="20" dirty="0">
                <a:solidFill>
                  <a:srgbClr val="090981"/>
                </a:solidFill>
                <a:latin typeface="Arial MT"/>
                <a:cs typeface="Arial MT"/>
              </a:rPr>
              <a:t> </a:t>
            </a:r>
            <a:r>
              <a:rPr sz="2400" dirty="0">
                <a:solidFill>
                  <a:srgbClr val="090981"/>
                </a:solidFill>
                <a:latin typeface="Arial MT"/>
                <a:cs typeface="Arial MT"/>
              </a:rPr>
              <a:t>to </a:t>
            </a:r>
            <a:r>
              <a:rPr sz="2400" spc="-5" dirty="0">
                <a:solidFill>
                  <a:srgbClr val="090981"/>
                </a:solidFill>
                <a:latin typeface="Arial MT"/>
                <a:cs typeface="Arial MT"/>
              </a:rPr>
              <a:t>house</a:t>
            </a:r>
            <a:r>
              <a:rPr sz="2400" spc="5" dirty="0">
                <a:solidFill>
                  <a:srgbClr val="090981"/>
                </a:solidFill>
                <a:latin typeface="Arial MT"/>
                <a:cs typeface="Arial MT"/>
              </a:rPr>
              <a:t> </a:t>
            </a:r>
            <a:r>
              <a:rPr sz="2400" dirty="0">
                <a:solidFill>
                  <a:srgbClr val="090981"/>
                </a:solidFill>
                <a:latin typeface="Arial MT"/>
                <a:cs typeface="Arial MT"/>
              </a:rPr>
              <a:t>ecosystems, </a:t>
            </a:r>
            <a:r>
              <a:rPr sz="2400" spc="-5" dirty="0">
                <a:solidFill>
                  <a:srgbClr val="090981"/>
                </a:solidFill>
                <a:latin typeface="Arial MT"/>
                <a:cs typeface="Arial MT"/>
              </a:rPr>
              <a:t>capable</a:t>
            </a:r>
            <a:r>
              <a:rPr sz="2400" spc="20" dirty="0">
                <a:solidFill>
                  <a:srgbClr val="090981"/>
                </a:solidFill>
                <a:latin typeface="Arial MT"/>
                <a:cs typeface="Arial MT"/>
              </a:rPr>
              <a:t> </a:t>
            </a:r>
            <a:r>
              <a:rPr sz="2400" dirty="0">
                <a:solidFill>
                  <a:srgbClr val="090981"/>
                </a:solidFill>
                <a:latin typeface="Arial MT"/>
                <a:cs typeface="Arial MT"/>
              </a:rPr>
              <a:t>of </a:t>
            </a:r>
            <a:r>
              <a:rPr sz="2400" spc="5" dirty="0">
                <a:solidFill>
                  <a:srgbClr val="090981"/>
                </a:solidFill>
                <a:latin typeface="Arial MT"/>
                <a:cs typeface="Arial MT"/>
              </a:rPr>
              <a:t> </a:t>
            </a:r>
            <a:r>
              <a:rPr sz="2400" spc="-5" dirty="0">
                <a:solidFill>
                  <a:srgbClr val="090981"/>
                </a:solidFill>
                <a:latin typeface="Arial MT"/>
                <a:cs typeface="Arial MT"/>
              </a:rPr>
              <a:t>realistically</a:t>
            </a:r>
            <a:r>
              <a:rPr sz="2400" spc="35" dirty="0">
                <a:solidFill>
                  <a:srgbClr val="090981"/>
                </a:solidFill>
                <a:latin typeface="Arial MT"/>
                <a:cs typeface="Arial MT"/>
              </a:rPr>
              <a:t> </a:t>
            </a:r>
            <a:r>
              <a:rPr sz="2400" spc="-5" dirty="0">
                <a:solidFill>
                  <a:srgbClr val="090981"/>
                </a:solidFill>
                <a:latin typeface="Arial MT"/>
                <a:cs typeface="Arial MT"/>
              </a:rPr>
              <a:t>simulating</a:t>
            </a:r>
            <a:r>
              <a:rPr sz="2400" spc="35" dirty="0">
                <a:solidFill>
                  <a:srgbClr val="090981"/>
                </a:solidFill>
                <a:latin typeface="Arial MT"/>
                <a:cs typeface="Arial MT"/>
              </a:rPr>
              <a:t> </a:t>
            </a:r>
            <a:r>
              <a:rPr sz="2400" spc="-40" dirty="0">
                <a:solidFill>
                  <a:srgbClr val="090981"/>
                </a:solidFill>
                <a:latin typeface="Arial MT"/>
                <a:cs typeface="Arial MT"/>
              </a:rPr>
              <a:t>air,</a:t>
            </a:r>
            <a:r>
              <a:rPr sz="2400" spc="5" dirty="0">
                <a:solidFill>
                  <a:srgbClr val="090981"/>
                </a:solidFill>
                <a:latin typeface="Arial MT"/>
                <a:cs typeface="Arial MT"/>
              </a:rPr>
              <a:t> </a:t>
            </a:r>
            <a:r>
              <a:rPr sz="2400" dirty="0">
                <a:solidFill>
                  <a:srgbClr val="090981"/>
                </a:solidFill>
                <a:latin typeface="Arial MT"/>
                <a:cs typeface="Arial MT"/>
              </a:rPr>
              <a:t>surface,</a:t>
            </a:r>
            <a:r>
              <a:rPr sz="2400" spc="5" dirty="0">
                <a:solidFill>
                  <a:srgbClr val="090981"/>
                </a:solidFill>
                <a:latin typeface="Arial MT"/>
                <a:cs typeface="Arial MT"/>
              </a:rPr>
              <a:t> </a:t>
            </a:r>
            <a:r>
              <a:rPr sz="2400" spc="-5" dirty="0">
                <a:solidFill>
                  <a:srgbClr val="090981"/>
                </a:solidFill>
                <a:latin typeface="Arial MT"/>
                <a:cs typeface="Arial MT"/>
              </a:rPr>
              <a:t>and soil</a:t>
            </a:r>
            <a:r>
              <a:rPr sz="2400" spc="20" dirty="0">
                <a:solidFill>
                  <a:srgbClr val="090981"/>
                </a:solidFill>
                <a:latin typeface="Arial MT"/>
                <a:cs typeface="Arial MT"/>
              </a:rPr>
              <a:t> </a:t>
            </a:r>
            <a:r>
              <a:rPr sz="2400" spc="-5" dirty="0">
                <a:solidFill>
                  <a:srgbClr val="090981"/>
                </a:solidFill>
                <a:latin typeface="Arial MT"/>
                <a:cs typeface="Arial MT"/>
              </a:rPr>
              <a:t>environmental </a:t>
            </a:r>
            <a:r>
              <a:rPr sz="2400" dirty="0">
                <a:solidFill>
                  <a:srgbClr val="090981"/>
                </a:solidFill>
                <a:latin typeface="Arial MT"/>
                <a:cs typeface="Arial MT"/>
              </a:rPr>
              <a:t> </a:t>
            </a:r>
            <a:r>
              <a:rPr sz="2400" spc="-5" dirty="0">
                <a:solidFill>
                  <a:srgbClr val="090981"/>
                </a:solidFill>
                <a:latin typeface="Arial MT"/>
                <a:cs typeface="Arial MT"/>
              </a:rPr>
              <a:t>conditions</a:t>
            </a:r>
            <a:r>
              <a:rPr sz="2400" spc="30" dirty="0">
                <a:solidFill>
                  <a:srgbClr val="090981"/>
                </a:solidFill>
                <a:latin typeface="Arial MT"/>
                <a:cs typeface="Arial MT"/>
              </a:rPr>
              <a:t> </a:t>
            </a:r>
            <a:r>
              <a:rPr sz="2400" spc="-5" dirty="0">
                <a:solidFill>
                  <a:srgbClr val="090981"/>
                </a:solidFill>
                <a:latin typeface="Arial MT"/>
                <a:cs typeface="Arial MT"/>
              </a:rPr>
              <a:t>and</a:t>
            </a:r>
            <a:r>
              <a:rPr sz="2400" spc="10" dirty="0">
                <a:solidFill>
                  <a:srgbClr val="090981"/>
                </a:solidFill>
                <a:latin typeface="Arial MT"/>
                <a:cs typeface="Arial MT"/>
              </a:rPr>
              <a:t> </a:t>
            </a:r>
            <a:r>
              <a:rPr sz="2400" spc="-5" dirty="0">
                <a:solidFill>
                  <a:srgbClr val="090981"/>
                </a:solidFill>
                <a:latin typeface="Arial MT"/>
                <a:cs typeface="Arial MT"/>
              </a:rPr>
              <a:t>simultaneously</a:t>
            </a:r>
            <a:r>
              <a:rPr sz="2400" spc="45" dirty="0">
                <a:solidFill>
                  <a:srgbClr val="090981"/>
                </a:solidFill>
                <a:latin typeface="Arial MT"/>
                <a:cs typeface="Arial MT"/>
              </a:rPr>
              <a:t> </a:t>
            </a:r>
            <a:r>
              <a:rPr sz="2400" spc="-5" dirty="0">
                <a:solidFill>
                  <a:srgbClr val="090981"/>
                </a:solidFill>
                <a:latin typeface="Arial MT"/>
                <a:cs typeface="Arial MT"/>
              </a:rPr>
              <a:t>(and</a:t>
            </a:r>
            <a:r>
              <a:rPr sz="2400" spc="10" dirty="0">
                <a:solidFill>
                  <a:srgbClr val="090981"/>
                </a:solidFill>
                <a:latin typeface="Arial MT"/>
                <a:cs typeface="Arial MT"/>
              </a:rPr>
              <a:t> </a:t>
            </a:r>
            <a:r>
              <a:rPr sz="2400" spc="-5" dirty="0">
                <a:solidFill>
                  <a:srgbClr val="090981"/>
                </a:solidFill>
                <a:latin typeface="Arial MT"/>
                <a:cs typeface="Arial MT"/>
              </a:rPr>
              <a:t>automatically)</a:t>
            </a:r>
            <a:r>
              <a:rPr sz="2400" spc="40" dirty="0">
                <a:solidFill>
                  <a:srgbClr val="090981"/>
                </a:solidFill>
                <a:latin typeface="Arial MT"/>
                <a:cs typeface="Arial MT"/>
              </a:rPr>
              <a:t> </a:t>
            </a:r>
            <a:r>
              <a:rPr sz="2400" spc="-5" dirty="0">
                <a:solidFill>
                  <a:srgbClr val="090981"/>
                </a:solidFill>
                <a:latin typeface="Arial MT"/>
                <a:cs typeface="Arial MT"/>
              </a:rPr>
              <a:t>monitoring </a:t>
            </a:r>
            <a:r>
              <a:rPr sz="2400" dirty="0">
                <a:solidFill>
                  <a:srgbClr val="090981"/>
                </a:solidFill>
                <a:latin typeface="Arial MT"/>
                <a:cs typeface="Arial MT"/>
              </a:rPr>
              <a:t> ecosystem</a:t>
            </a:r>
            <a:r>
              <a:rPr sz="2400" spc="-15" dirty="0">
                <a:solidFill>
                  <a:srgbClr val="090981"/>
                </a:solidFill>
                <a:latin typeface="Arial MT"/>
                <a:cs typeface="Arial MT"/>
              </a:rPr>
              <a:t> </a:t>
            </a:r>
            <a:r>
              <a:rPr sz="2400" spc="-5" dirty="0">
                <a:solidFill>
                  <a:srgbClr val="090981"/>
                </a:solidFill>
                <a:latin typeface="Arial MT"/>
                <a:cs typeface="Arial MT"/>
              </a:rPr>
              <a:t>processes</a:t>
            </a:r>
            <a:endParaRPr sz="2400">
              <a:solidFill>
                <a:prstClr val="black"/>
              </a:solidFill>
              <a:latin typeface="Arial MT"/>
              <a:cs typeface="Arial MT"/>
            </a:endParaRPr>
          </a:p>
          <a:p>
            <a:pPr marL="2540635">
              <a:spcBef>
                <a:spcPts val="1580"/>
              </a:spcBef>
            </a:pPr>
            <a:r>
              <a:rPr sz="2400" b="1" u="heavy" spc="-5" dirty="0">
                <a:solidFill>
                  <a:srgbClr val="090981"/>
                </a:solidFill>
                <a:uFill>
                  <a:solidFill>
                    <a:srgbClr val="090981"/>
                  </a:solidFill>
                </a:uFill>
                <a:latin typeface="Calibri"/>
                <a:cs typeface="Calibri"/>
              </a:rPr>
              <a:t>Experimental</a:t>
            </a:r>
            <a:r>
              <a:rPr sz="2400" b="1" u="heavy" spc="-30" dirty="0">
                <a:solidFill>
                  <a:srgbClr val="090981"/>
                </a:solidFill>
                <a:uFill>
                  <a:solidFill>
                    <a:srgbClr val="090981"/>
                  </a:solidFill>
                </a:uFill>
                <a:latin typeface="Calibri"/>
                <a:cs typeface="Calibri"/>
              </a:rPr>
              <a:t> </a:t>
            </a:r>
            <a:r>
              <a:rPr sz="2400" b="1" u="heavy" spc="-10" dirty="0">
                <a:solidFill>
                  <a:srgbClr val="090981"/>
                </a:solidFill>
                <a:uFill>
                  <a:solidFill>
                    <a:srgbClr val="090981"/>
                  </a:solidFill>
                </a:uFill>
                <a:latin typeface="Calibri"/>
                <a:cs typeface="Calibri"/>
              </a:rPr>
              <a:t>treatments</a:t>
            </a:r>
            <a:endParaRPr sz="2400">
              <a:solidFill>
                <a:prstClr val="black"/>
              </a:solidFill>
              <a:latin typeface="Calibri"/>
              <a:cs typeface="Calibri"/>
            </a:endParaRPr>
          </a:p>
        </p:txBody>
      </p:sp>
      <p:sp>
        <p:nvSpPr>
          <p:cNvPr id="4" name="object 4"/>
          <p:cNvSpPr txBox="1"/>
          <p:nvPr/>
        </p:nvSpPr>
        <p:spPr>
          <a:xfrm>
            <a:off x="1639824" y="4047284"/>
            <a:ext cx="2896235" cy="1282700"/>
          </a:xfrm>
          <a:prstGeom prst="rect">
            <a:avLst/>
          </a:prstGeom>
        </p:spPr>
        <p:txBody>
          <a:bodyPr vert="horz" wrap="square" lIns="0" tIns="36194" rIns="0" bIns="0" rtlCol="0">
            <a:spAutoFit/>
          </a:bodyPr>
          <a:lstStyle/>
          <a:p>
            <a:pPr marL="38100">
              <a:spcBef>
                <a:spcPts val="284"/>
              </a:spcBef>
            </a:pPr>
            <a:r>
              <a:rPr sz="2400" b="1" u="heavy" spc="-10" dirty="0">
                <a:solidFill>
                  <a:srgbClr val="090981"/>
                </a:solidFill>
                <a:uFill>
                  <a:solidFill>
                    <a:srgbClr val="090981"/>
                  </a:solidFill>
                </a:uFill>
                <a:latin typeface="Calibri"/>
                <a:cs typeface="Calibri"/>
              </a:rPr>
              <a:t>Environmental</a:t>
            </a:r>
            <a:r>
              <a:rPr sz="2400" b="1" u="heavy" spc="-65" dirty="0">
                <a:solidFill>
                  <a:srgbClr val="090981"/>
                </a:solidFill>
                <a:uFill>
                  <a:solidFill>
                    <a:srgbClr val="090981"/>
                  </a:solidFill>
                </a:uFill>
                <a:latin typeface="Calibri"/>
                <a:cs typeface="Calibri"/>
              </a:rPr>
              <a:t> </a:t>
            </a:r>
            <a:r>
              <a:rPr sz="2400" b="1" u="heavy" spc="-10" dirty="0">
                <a:solidFill>
                  <a:srgbClr val="090981"/>
                </a:solidFill>
                <a:uFill>
                  <a:solidFill>
                    <a:srgbClr val="090981"/>
                  </a:solidFill>
                </a:uFill>
                <a:latin typeface="Calibri"/>
                <a:cs typeface="Calibri"/>
              </a:rPr>
              <a:t>control</a:t>
            </a:r>
            <a:endParaRPr sz="2400">
              <a:solidFill>
                <a:prstClr val="black"/>
              </a:solidFill>
              <a:latin typeface="Calibri"/>
              <a:cs typeface="Calibri"/>
            </a:endParaRPr>
          </a:p>
          <a:p>
            <a:pPr marL="38100" marR="843915">
              <a:spcBef>
                <a:spcPts val="110"/>
              </a:spcBef>
              <a:buFont typeface="Arial MT"/>
              <a:buChar char="•"/>
              <a:tabLst>
                <a:tab pos="231140" algn="l"/>
                <a:tab pos="231775" algn="l"/>
              </a:tabLst>
            </a:pPr>
            <a:r>
              <a:rPr sz="1400" b="1" spc="-5" dirty="0">
                <a:solidFill>
                  <a:srgbClr val="090981"/>
                </a:solidFill>
                <a:latin typeface="Arial"/>
                <a:cs typeface="Arial"/>
              </a:rPr>
              <a:t>Soil</a:t>
            </a:r>
            <a:r>
              <a:rPr sz="1400" b="1" spc="-25" dirty="0">
                <a:solidFill>
                  <a:srgbClr val="090981"/>
                </a:solidFill>
                <a:latin typeface="Arial"/>
                <a:cs typeface="Arial"/>
              </a:rPr>
              <a:t> </a:t>
            </a:r>
            <a:r>
              <a:rPr sz="1400" b="1" spc="-5" dirty="0">
                <a:solidFill>
                  <a:srgbClr val="090981"/>
                </a:solidFill>
                <a:latin typeface="Arial"/>
                <a:cs typeface="Arial"/>
              </a:rPr>
              <a:t>and</a:t>
            </a:r>
            <a:r>
              <a:rPr sz="1400" b="1" spc="-30" dirty="0">
                <a:solidFill>
                  <a:srgbClr val="090981"/>
                </a:solidFill>
                <a:latin typeface="Arial"/>
                <a:cs typeface="Arial"/>
              </a:rPr>
              <a:t> </a:t>
            </a:r>
            <a:r>
              <a:rPr sz="1400" b="1" dirty="0">
                <a:solidFill>
                  <a:srgbClr val="090981"/>
                </a:solidFill>
                <a:latin typeface="Arial"/>
                <a:cs typeface="Arial"/>
              </a:rPr>
              <a:t>air</a:t>
            </a:r>
            <a:r>
              <a:rPr sz="1400" b="1" spc="-25" dirty="0">
                <a:solidFill>
                  <a:srgbClr val="090981"/>
                </a:solidFill>
                <a:latin typeface="Arial"/>
                <a:cs typeface="Arial"/>
              </a:rPr>
              <a:t> </a:t>
            </a:r>
            <a:r>
              <a:rPr sz="1400" b="1" spc="-5" dirty="0">
                <a:solidFill>
                  <a:srgbClr val="090981"/>
                </a:solidFill>
                <a:latin typeface="Arial"/>
                <a:cs typeface="Arial"/>
              </a:rPr>
              <a:t>T°C;</a:t>
            </a:r>
            <a:r>
              <a:rPr sz="1400" b="1" spc="-15" dirty="0">
                <a:solidFill>
                  <a:srgbClr val="090981"/>
                </a:solidFill>
                <a:latin typeface="Arial"/>
                <a:cs typeface="Arial"/>
              </a:rPr>
              <a:t> </a:t>
            </a:r>
            <a:r>
              <a:rPr sz="1400" b="1" dirty="0">
                <a:solidFill>
                  <a:srgbClr val="090981"/>
                </a:solidFill>
                <a:latin typeface="Arial"/>
                <a:cs typeface="Arial"/>
              </a:rPr>
              <a:t>H</a:t>
            </a:r>
            <a:r>
              <a:rPr sz="1350" b="1" baseline="-21604" dirty="0">
                <a:solidFill>
                  <a:srgbClr val="090981"/>
                </a:solidFill>
                <a:latin typeface="Arial"/>
                <a:cs typeface="Arial"/>
              </a:rPr>
              <a:t>2</a:t>
            </a:r>
            <a:r>
              <a:rPr sz="1400" b="1" dirty="0">
                <a:solidFill>
                  <a:srgbClr val="090981"/>
                </a:solidFill>
                <a:latin typeface="Arial"/>
                <a:cs typeface="Arial"/>
              </a:rPr>
              <a:t>O; </a:t>
            </a:r>
            <a:r>
              <a:rPr sz="1400" b="1" spc="-375" dirty="0">
                <a:solidFill>
                  <a:srgbClr val="090981"/>
                </a:solidFill>
                <a:latin typeface="Arial"/>
                <a:cs typeface="Arial"/>
              </a:rPr>
              <a:t> </a:t>
            </a:r>
            <a:r>
              <a:rPr sz="1400" b="1" spc="-5" dirty="0">
                <a:solidFill>
                  <a:srgbClr val="090981"/>
                </a:solidFill>
                <a:latin typeface="Arial"/>
                <a:cs typeface="Arial"/>
              </a:rPr>
              <a:t>pressure,</a:t>
            </a:r>
            <a:r>
              <a:rPr sz="1400" b="1" spc="-45" dirty="0">
                <a:solidFill>
                  <a:srgbClr val="090981"/>
                </a:solidFill>
                <a:latin typeface="Arial"/>
                <a:cs typeface="Arial"/>
              </a:rPr>
              <a:t> </a:t>
            </a:r>
            <a:r>
              <a:rPr sz="1400" b="1" dirty="0">
                <a:solidFill>
                  <a:srgbClr val="090981"/>
                </a:solidFill>
                <a:latin typeface="Arial"/>
                <a:cs typeface="Arial"/>
              </a:rPr>
              <a:t>etc.</a:t>
            </a:r>
            <a:endParaRPr sz="1400">
              <a:solidFill>
                <a:prstClr val="black"/>
              </a:solidFill>
              <a:latin typeface="Arial"/>
              <a:cs typeface="Arial"/>
            </a:endParaRPr>
          </a:p>
          <a:p>
            <a:pPr marL="231140" indent="-193675">
              <a:buFont typeface="Arial MT"/>
              <a:buChar char="•"/>
              <a:tabLst>
                <a:tab pos="231140" algn="l"/>
                <a:tab pos="231775" algn="l"/>
              </a:tabLst>
            </a:pPr>
            <a:r>
              <a:rPr sz="1400" b="1" spc="-5" dirty="0">
                <a:solidFill>
                  <a:srgbClr val="090981"/>
                </a:solidFill>
                <a:latin typeface="Arial"/>
                <a:cs typeface="Arial"/>
              </a:rPr>
              <a:t>Atmospheric</a:t>
            </a:r>
            <a:r>
              <a:rPr sz="1400" b="1" spc="-25" dirty="0">
                <a:solidFill>
                  <a:srgbClr val="090981"/>
                </a:solidFill>
                <a:latin typeface="Arial"/>
                <a:cs typeface="Arial"/>
              </a:rPr>
              <a:t> </a:t>
            </a:r>
            <a:r>
              <a:rPr sz="1400" b="1" spc="5" dirty="0">
                <a:solidFill>
                  <a:srgbClr val="090981"/>
                </a:solidFill>
                <a:latin typeface="Arial"/>
                <a:cs typeface="Arial"/>
              </a:rPr>
              <a:t>CO</a:t>
            </a:r>
            <a:r>
              <a:rPr sz="1350" b="1" spc="7" baseline="-21604" dirty="0">
                <a:solidFill>
                  <a:srgbClr val="090981"/>
                </a:solidFill>
                <a:latin typeface="Arial"/>
                <a:cs typeface="Arial"/>
              </a:rPr>
              <a:t>2</a:t>
            </a:r>
            <a:r>
              <a:rPr sz="1350" b="1" spc="172" baseline="-21604" dirty="0">
                <a:solidFill>
                  <a:srgbClr val="090981"/>
                </a:solidFill>
                <a:latin typeface="Arial"/>
                <a:cs typeface="Arial"/>
              </a:rPr>
              <a:t> </a:t>
            </a:r>
            <a:r>
              <a:rPr sz="1400" b="1" dirty="0">
                <a:solidFill>
                  <a:srgbClr val="090981"/>
                </a:solidFill>
                <a:latin typeface="Arial"/>
                <a:cs typeface="Arial"/>
              </a:rPr>
              <a:t>O3</a:t>
            </a:r>
            <a:r>
              <a:rPr sz="1350" b="1" baseline="-21604" dirty="0">
                <a:solidFill>
                  <a:srgbClr val="090981"/>
                </a:solidFill>
                <a:latin typeface="Arial"/>
                <a:cs typeface="Arial"/>
              </a:rPr>
              <a:t>;</a:t>
            </a:r>
            <a:endParaRPr sz="1350" baseline="-21604">
              <a:solidFill>
                <a:prstClr val="black"/>
              </a:solidFill>
              <a:latin typeface="Arial"/>
              <a:cs typeface="Arial"/>
            </a:endParaRPr>
          </a:p>
          <a:p>
            <a:pPr marL="231140" indent="-193675">
              <a:buFont typeface="Arial MT"/>
              <a:buChar char="•"/>
              <a:tabLst>
                <a:tab pos="231140" algn="l"/>
                <a:tab pos="231775" algn="l"/>
              </a:tabLst>
            </a:pPr>
            <a:r>
              <a:rPr sz="1400" b="1" spc="-5" dirty="0">
                <a:solidFill>
                  <a:srgbClr val="090981"/>
                </a:solidFill>
                <a:latin typeface="Arial"/>
                <a:cs typeface="Arial"/>
              </a:rPr>
              <a:t>Isotopic</a:t>
            </a:r>
            <a:r>
              <a:rPr sz="1400" b="1" spc="-55" dirty="0">
                <a:solidFill>
                  <a:srgbClr val="090981"/>
                </a:solidFill>
                <a:latin typeface="Arial"/>
                <a:cs typeface="Arial"/>
              </a:rPr>
              <a:t> </a:t>
            </a:r>
            <a:r>
              <a:rPr sz="1400" b="1" spc="-5" dirty="0">
                <a:solidFill>
                  <a:srgbClr val="090981"/>
                </a:solidFill>
                <a:latin typeface="Arial"/>
                <a:cs typeface="Arial"/>
              </a:rPr>
              <a:t>labelling</a:t>
            </a:r>
            <a:r>
              <a:rPr sz="1400" b="1" spc="-45" dirty="0">
                <a:solidFill>
                  <a:srgbClr val="090981"/>
                </a:solidFill>
                <a:latin typeface="Arial"/>
                <a:cs typeface="Arial"/>
              </a:rPr>
              <a:t> </a:t>
            </a:r>
            <a:r>
              <a:rPr sz="1350" b="1" spc="7" baseline="24691" dirty="0">
                <a:solidFill>
                  <a:srgbClr val="090981"/>
                </a:solidFill>
                <a:latin typeface="Arial"/>
                <a:cs typeface="Arial"/>
              </a:rPr>
              <a:t>13</a:t>
            </a:r>
            <a:r>
              <a:rPr sz="1400" b="1" spc="5" dirty="0">
                <a:solidFill>
                  <a:srgbClr val="090981"/>
                </a:solidFill>
                <a:latin typeface="Arial"/>
                <a:cs typeface="Arial"/>
              </a:rPr>
              <a:t>C,</a:t>
            </a:r>
            <a:r>
              <a:rPr sz="1400" b="1" spc="15" dirty="0">
                <a:solidFill>
                  <a:srgbClr val="090981"/>
                </a:solidFill>
                <a:latin typeface="Arial"/>
                <a:cs typeface="Arial"/>
              </a:rPr>
              <a:t> </a:t>
            </a:r>
            <a:r>
              <a:rPr sz="1350" b="1" spc="7" baseline="24691" dirty="0">
                <a:solidFill>
                  <a:srgbClr val="090981"/>
                </a:solidFill>
                <a:latin typeface="Arial"/>
                <a:cs typeface="Arial"/>
              </a:rPr>
              <a:t>15</a:t>
            </a:r>
            <a:r>
              <a:rPr sz="1400" b="1" spc="5" dirty="0">
                <a:solidFill>
                  <a:srgbClr val="090981"/>
                </a:solidFill>
                <a:latin typeface="Arial"/>
                <a:cs typeface="Arial"/>
              </a:rPr>
              <a:t>N,</a:t>
            </a:r>
            <a:r>
              <a:rPr sz="1400" b="1" dirty="0">
                <a:solidFill>
                  <a:srgbClr val="090981"/>
                </a:solidFill>
                <a:latin typeface="Arial"/>
                <a:cs typeface="Arial"/>
              </a:rPr>
              <a:t> </a:t>
            </a:r>
            <a:r>
              <a:rPr sz="1400" b="1" spc="10" dirty="0">
                <a:solidFill>
                  <a:srgbClr val="090981"/>
                </a:solidFill>
                <a:latin typeface="Arial"/>
                <a:cs typeface="Arial"/>
              </a:rPr>
              <a:t>O</a:t>
            </a:r>
            <a:r>
              <a:rPr sz="1350" b="1" spc="15" baseline="24691" dirty="0">
                <a:solidFill>
                  <a:srgbClr val="090981"/>
                </a:solidFill>
                <a:latin typeface="Arial"/>
                <a:cs typeface="Arial"/>
              </a:rPr>
              <a:t>18</a:t>
            </a:r>
            <a:endParaRPr sz="1350" baseline="24691">
              <a:solidFill>
                <a:prstClr val="black"/>
              </a:solidFill>
              <a:latin typeface="Arial"/>
              <a:cs typeface="Arial"/>
            </a:endParaRPr>
          </a:p>
        </p:txBody>
      </p:sp>
      <p:sp>
        <p:nvSpPr>
          <p:cNvPr id="5" name="object 5"/>
          <p:cNvSpPr txBox="1"/>
          <p:nvPr/>
        </p:nvSpPr>
        <p:spPr>
          <a:xfrm>
            <a:off x="7354189" y="3203195"/>
            <a:ext cx="3293110" cy="1270861"/>
          </a:xfrm>
          <a:prstGeom prst="rect">
            <a:avLst/>
          </a:prstGeom>
          <a:ln w="9525">
            <a:solidFill>
              <a:srgbClr val="000000"/>
            </a:solidFill>
          </a:ln>
        </p:spPr>
        <p:txBody>
          <a:bodyPr vert="horz" wrap="square" lIns="0" tIns="26670" rIns="0" bIns="0" rtlCol="0">
            <a:spAutoFit/>
          </a:bodyPr>
          <a:lstStyle/>
          <a:p>
            <a:pPr marL="92075">
              <a:spcBef>
                <a:spcPts val="210"/>
              </a:spcBef>
            </a:pPr>
            <a:r>
              <a:rPr sz="2400" b="1" u="heavy" spc="-15" dirty="0">
                <a:solidFill>
                  <a:srgbClr val="1E6C1F"/>
                </a:solidFill>
                <a:uFill>
                  <a:solidFill>
                    <a:srgbClr val="1E6C1F"/>
                  </a:solidFill>
                </a:uFill>
                <a:latin typeface="Calibri"/>
                <a:cs typeface="Calibri"/>
              </a:rPr>
              <a:t>Ecosystem</a:t>
            </a:r>
            <a:r>
              <a:rPr sz="2400" b="1" u="heavy" spc="-70" dirty="0">
                <a:solidFill>
                  <a:srgbClr val="1E6C1F"/>
                </a:solidFill>
                <a:uFill>
                  <a:solidFill>
                    <a:srgbClr val="1E6C1F"/>
                  </a:solidFill>
                </a:uFill>
                <a:latin typeface="Calibri"/>
                <a:cs typeface="Calibri"/>
              </a:rPr>
              <a:t> </a:t>
            </a:r>
            <a:r>
              <a:rPr sz="2400" b="1" u="heavy" spc="-5" dirty="0">
                <a:solidFill>
                  <a:srgbClr val="1E6C1F"/>
                </a:solidFill>
                <a:uFill>
                  <a:solidFill>
                    <a:srgbClr val="1E6C1F"/>
                  </a:solidFill>
                </a:uFill>
                <a:latin typeface="Calibri"/>
                <a:cs typeface="Calibri"/>
              </a:rPr>
              <a:t>processes</a:t>
            </a:r>
            <a:endParaRPr sz="2400">
              <a:solidFill>
                <a:prstClr val="black"/>
              </a:solidFill>
              <a:latin typeface="Calibri"/>
              <a:cs typeface="Calibri"/>
            </a:endParaRPr>
          </a:p>
          <a:p>
            <a:pPr marL="285750" marR="147320" indent="-193675">
              <a:spcBef>
                <a:spcPts val="110"/>
              </a:spcBef>
              <a:buFont typeface="Arial MT"/>
              <a:buChar char="•"/>
              <a:tabLst>
                <a:tab pos="285750" algn="l"/>
                <a:tab pos="286385" algn="l"/>
              </a:tabLst>
            </a:pPr>
            <a:r>
              <a:rPr sz="1400" b="1" spc="-5" dirty="0">
                <a:solidFill>
                  <a:srgbClr val="1E6C1F"/>
                </a:solidFill>
                <a:latin typeface="Arial"/>
                <a:cs typeface="Arial"/>
              </a:rPr>
              <a:t>Ecosystem </a:t>
            </a:r>
            <a:r>
              <a:rPr sz="1400" b="1" dirty="0">
                <a:solidFill>
                  <a:srgbClr val="1E6C1F"/>
                </a:solidFill>
                <a:latin typeface="Arial"/>
                <a:cs typeface="Arial"/>
              </a:rPr>
              <a:t>C fluxes: </a:t>
            </a:r>
            <a:r>
              <a:rPr sz="1400" b="1" spc="-45" dirty="0">
                <a:solidFill>
                  <a:srgbClr val="1E6C1F"/>
                </a:solidFill>
                <a:latin typeface="Arial"/>
                <a:cs typeface="Arial"/>
              </a:rPr>
              <a:t>GPP, </a:t>
            </a:r>
            <a:r>
              <a:rPr sz="1400" b="1" spc="-5" dirty="0">
                <a:solidFill>
                  <a:srgbClr val="1E6C1F"/>
                </a:solidFill>
                <a:latin typeface="Arial"/>
                <a:cs typeface="Arial"/>
              </a:rPr>
              <a:t>Reco, </a:t>
            </a:r>
            <a:r>
              <a:rPr sz="1400" b="1" dirty="0">
                <a:solidFill>
                  <a:srgbClr val="1E6C1F"/>
                </a:solidFill>
                <a:latin typeface="Arial"/>
                <a:cs typeface="Arial"/>
              </a:rPr>
              <a:t> </a:t>
            </a:r>
            <a:r>
              <a:rPr sz="1400" b="1" spc="-5" dirty="0">
                <a:solidFill>
                  <a:srgbClr val="1E6C1F"/>
                </a:solidFill>
                <a:latin typeface="Arial"/>
                <a:cs typeface="Arial"/>
              </a:rPr>
              <a:t>greenhouse</a:t>
            </a:r>
            <a:r>
              <a:rPr sz="1400" b="1" spc="-40" dirty="0">
                <a:solidFill>
                  <a:srgbClr val="1E6C1F"/>
                </a:solidFill>
                <a:latin typeface="Arial"/>
                <a:cs typeface="Arial"/>
              </a:rPr>
              <a:t> </a:t>
            </a:r>
            <a:r>
              <a:rPr sz="1400" b="1" dirty="0">
                <a:solidFill>
                  <a:srgbClr val="1E6C1F"/>
                </a:solidFill>
                <a:latin typeface="Arial"/>
                <a:cs typeface="Arial"/>
              </a:rPr>
              <a:t>gases</a:t>
            </a:r>
            <a:r>
              <a:rPr sz="1400" b="1" spc="-45" dirty="0">
                <a:solidFill>
                  <a:srgbClr val="1E6C1F"/>
                </a:solidFill>
                <a:latin typeface="Arial"/>
                <a:cs typeface="Arial"/>
              </a:rPr>
              <a:t> </a:t>
            </a:r>
            <a:r>
              <a:rPr sz="1400" b="1" dirty="0">
                <a:solidFill>
                  <a:srgbClr val="1E6C1F"/>
                </a:solidFill>
                <a:latin typeface="Arial"/>
                <a:cs typeface="Arial"/>
              </a:rPr>
              <a:t>(N</a:t>
            </a:r>
            <a:r>
              <a:rPr sz="1350" b="1" baseline="-21604" dirty="0">
                <a:solidFill>
                  <a:srgbClr val="1E6C1F"/>
                </a:solidFill>
                <a:latin typeface="Arial"/>
                <a:cs typeface="Arial"/>
              </a:rPr>
              <a:t>2</a:t>
            </a:r>
            <a:r>
              <a:rPr sz="1400" b="1" dirty="0">
                <a:solidFill>
                  <a:srgbClr val="1E6C1F"/>
                </a:solidFill>
                <a:latin typeface="Arial"/>
                <a:cs typeface="Arial"/>
              </a:rPr>
              <a:t>O,</a:t>
            </a:r>
            <a:r>
              <a:rPr sz="1400" b="1" spc="-15" dirty="0">
                <a:solidFill>
                  <a:srgbClr val="1E6C1F"/>
                </a:solidFill>
                <a:latin typeface="Arial"/>
                <a:cs typeface="Arial"/>
              </a:rPr>
              <a:t> </a:t>
            </a:r>
            <a:r>
              <a:rPr sz="1400" b="1" dirty="0">
                <a:solidFill>
                  <a:srgbClr val="1E6C1F"/>
                </a:solidFill>
                <a:latin typeface="Arial"/>
                <a:cs typeface="Arial"/>
              </a:rPr>
              <a:t>CH</a:t>
            </a:r>
            <a:r>
              <a:rPr sz="1350" b="1" baseline="-21604" dirty="0">
                <a:solidFill>
                  <a:srgbClr val="1E6C1F"/>
                </a:solidFill>
                <a:latin typeface="Arial"/>
                <a:cs typeface="Arial"/>
              </a:rPr>
              <a:t>4,</a:t>
            </a:r>
            <a:r>
              <a:rPr sz="1350" b="1" spc="37" baseline="-21604" dirty="0">
                <a:solidFill>
                  <a:srgbClr val="1E6C1F"/>
                </a:solidFill>
                <a:latin typeface="Arial"/>
                <a:cs typeface="Arial"/>
              </a:rPr>
              <a:t> </a:t>
            </a:r>
            <a:r>
              <a:rPr sz="1400" b="1" dirty="0">
                <a:solidFill>
                  <a:srgbClr val="1E6C1F"/>
                </a:solidFill>
                <a:latin typeface="Arial"/>
                <a:cs typeface="Arial"/>
              </a:rPr>
              <a:t>etc.)</a:t>
            </a:r>
            <a:endParaRPr sz="1400">
              <a:solidFill>
                <a:prstClr val="black"/>
              </a:solidFill>
              <a:latin typeface="Arial"/>
              <a:cs typeface="Arial"/>
            </a:endParaRPr>
          </a:p>
          <a:p>
            <a:pPr marL="285750" indent="-194310">
              <a:buFont typeface="Arial MT"/>
              <a:buChar char="•"/>
              <a:tabLst>
                <a:tab pos="285750" algn="l"/>
                <a:tab pos="286385" algn="l"/>
              </a:tabLst>
            </a:pPr>
            <a:r>
              <a:rPr sz="1400" b="1" dirty="0">
                <a:solidFill>
                  <a:srgbClr val="1E6C1F"/>
                </a:solidFill>
                <a:latin typeface="Arial"/>
                <a:cs typeface="Arial"/>
              </a:rPr>
              <a:t>H</a:t>
            </a:r>
            <a:r>
              <a:rPr sz="1350" b="1" baseline="-21604" dirty="0">
                <a:solidFill>
                  <a:srgbClr val="1E6C1F"/>
                </a:solidFill>
                <a:latin typeface="Arial"/>
                <a:cs typeface="Arial"/>
              </a:rPr>
              <a:t>2</a:t>
            </a:r>
            <a:r>
              <a:rPr sz="1400" b="1" dirty="0">
                <a:solidFill>
                  <a:srgbClr val="1E6C1F"/>
                </a:solidFill>
                <a:latin typeface="Arial"/>
                <a:cs typeface="Arial"/>
              </a:rPr>
              <a:t>O</a:t>
            </a:r>
            <a:r>
              <a:rPr sz="1400" b="1" spc="-30" dirty="0">
                <a:solidFill>
                  <a:srgbClr val="1E6C1F"/>
                </a:solidFill>
                <a:latin typeface="Arial"/>
                <a:cs typeface="Arial"/>
              </a:rPr>
              <a:t> </a:t>
            </a:r>
            <a:r>
              <a:rPr sz="1400" b="1" dirty="0">
                <a:solidFill>
                  <a:srgbClr val="1E6C1F"/>
                </a:solidFill>
                <a:latin typeface="Arial"/>
                <a:cs typeface="Arial"/>
              </a:rPr>
              <a:t>fluxes</a:t>
            </a:r>
            <a:endParaRPr sz="1400">
              <a:solidFill>
                <a:prstClr val="black"/>
              </a:solidFill>
              <a:latin typeface="Arial"/>
              <a:cs typeface="Arial"/>
            </a:endParaRPr>
          </a:p>
          <a:p>
            <a:pPr marL="285750" indent="-194310">
              <a:spcBef>
                <a:spcPts val="5"/>
              </a:spcBef>
              <a:buFont typeface="Arial MT"/>
              <a:buChar char="•"/>
              <a:tabLst>
                <a:tab pos="285750" algn="l"/>
                <a:tab pos="286385" algn="l"/>
              </a:tabLst>
            </a:pPr>
            <a:r>
              <a:rPr sz="1400" b="1" spc="-5" dirty="0">
                <a:solidFill>
                  <a:srgbClr val="1E6C1F"/>
                </a:solidFill>
                <a:latin typeface="Arial"/>
                <a:cs typeface="Arial"/>
              </a:rPr>
              <a:t>Isotopic</a:t>
            </a:r>
            <a:r>
              <a:rPr sz="1400" b="1" spc="-75" dirty="0">
                <a:solidFill>
                  <a:srgbClr val="1E6C1F"/>
                </a:solidFill>
                <a:latin typeface="Arial"/>
                <a:cs typeface="Arial"/>
              </a:rPr>
              <a:t> </a:t>
            </a:r>
            <a:r>
              <a:rPr sz="1400" b="1" dirty="0">
                <a:solidFill>
                  <a:srgbClr val="1E6C1F"/>
                </a:solidFill>
                <a:latin typeface="Arial"/>
                <a:cs typeface="Arial"/>
              </a:rPr>
              <a:t>tracing</a:t>
            </a:r>
            <a:endParaRPr sz="1400">
              <a:solidFill>
                <a:prstClr val="black"/>
              </a:solidFill>
              <a:latin typeface="Arial"/>
              <a:cs typeface="Arial"/>
            </a:endParaRPr>
          </a:p>
        </p:txBody>
      </p:sp>
      <p:grpSp>
        <p:nvGrpSpPr>
          <p:cNvPr id="6" name="object 6"/>
          <p:cNvGrpSpPr/>
          <p:nvPr/>
        </p:nvGrpSpPr>
        <p:grpSpPr>
          <a:xfrm>
            <a:off x="4411027" y="3836658"/>
            <a:ext cx="2804160" cy="1763395"/>
            <a:chOff x="2887027" y="3836657"/>
            <a:chExt cx="2804160" cy="1763395"/>
          </a:xfrm>
        </p:grpSpPr>
        <p:pic>
          <p:nvPicPr>
            <p:cNvPr id="7" name="object 7"/>
            <p:cNvPicPr/>
            <p:nvPr/>
          </p:nvPicPr>
          <p:blipFill>
            <a:blip r:embed="rId2" cstate="print"/>
            <a:stretch>
              <a:fillRect/>
            </a:stretch>
          </p:blipFill>
          <p:spPr>
            <a:xfrm>
              <a:off x="3215258" y="3836657"/>
              <a:ext cx="2126615" cy="1762887"/>
            </a:xfrm>
            <a:prstGeom prst="rect">
              <a:avLst/>
            </a:prstGeom>
          </p:spPr>
        </p:pic>
        <p:sp>
          <p:nvSpPr>
            <p:cNvPr id="8" name="object 8"/>
            <p:cNvSpPr/>
            <p:nvPr/>
          </p:nvSpPr>
          <p:spPr>
            <a:xfrm>
              <a:off x="2891789" y="4501387"/>
              <a:ext cx="288290" cy="576580"/>
            </a:xfrm>
            <a:custGeom>
              <a:avLst/>
              <a:gdLst/>
              <a:ahLst/>
              <a:cxnLst/>
              <a:rect l="l" t="t" r="r" b="b"/>
              <a:pathLst>
                <a:path w="288289" h="576579">
                  <a:moveTo>
                    <a:pt x="126237" y="0"/>
                  </a:moveTo>
                  <a:lnTo>
                    <a:pt x="126237" y="144018"/>
                  </a:lnTo>
                  <a:lnTo>
                    <a:pt x="0" y="144018"/>
                  </a:lnTo>
                  <a:lnTo>
                    <a:pt x="0" y="432054"/>
                  </a:lnTo>
                  <a:lnTo>
                    <a:pt x="126237" y="432054"/>
                  </a:lnTo>
                  <a:lnTo>
                    <a:pt x="126237" y="576072"/>
                  </a:lnTo>
                  <a:lnTo>
                    <a:pt x="288036" y="288036"/>
                  </a:lnTo>
                  <a:lnTo>
                    <a:pt x="126237" y="0"/>
                  </a:lnTo>
                  <a:close/>
                </a:path>
              </a:pathLst>
            </a:custGeom>
            <a:solidFill>
              <a:srgbClr val="C0504D"/>
            </a:solidFill>
          </p:spPr>
          <p:txBody>
            <a:bodyPr wrap="square" lIns="0" tIns="0" rIns="0" bIns="0" rtlCol="0"/>
            <a:lstStyle/>
            <a:p>
              <a:endParaRPr>
                <a:solidFill>
                  <a:prstClr val="black"/>
                </a:solidFill>
                <a:latin typeface="Calibri"/>
              </a:endParaRPr>
            </a:p>
          </p:txBody>
        </p:sp>
        <p:sp>
          <p:nvSpPr>
            <p:cNvPr id="9" name="object 9"/>
            <p:cNvSpPr/>
            <p:nvPr/>
          </p:nvSpPr>
          <p:spPr>
            <a:xfrm>
              <a:off x="2891789" y="4501387"/>
              <a:ext cx="288290" cy="576580"/>
            </a:xfrm>
            <a:custGeom>
              <a:avLst/>
              <a:gdLst/>
              <a:ahLst/>
              <a:cxnLst/>
              <a:rect l="l" t="t" r="r" b="b"/>
              <a:pathLst>
                <a:path w="288289" h="576579">
                  <a:moveTo>
                    <a:pt x="126237" y="576072"/>
                  </a:moveTo>
                  <a:lnTo>
                    <a:pt x="126237" y="432054"/>
                  </a:lnTo>
                  <a:lnTo>
                    <a:pt x="0" y="432054"/>
                  </a:lnTo>
                  <a:lnTo>
                    <a:pt x="0" y="144018"/>
                  </a:lnTo>
                  <a:lnTo>
                    <a:pt x="126237" y="144018"/>
                  </a:lnTo>
                  <a:lnTo>
                    <a:pt x="126237" y="0"/>
                  </a:lnTo>
                  <a:lnTo>
                    <a:pt x="288036" y="288036"/>
                  </a:lnTo>
                  <a:lnTo>
                    <a:pt x="126237" y="576072"/>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0" name="object 10"/>
            <p:cNvSpPr/>
            <p:nvPr/>
          </p:nvSpPr>
          <p:spPr>
            <a:xfrm>
              <a:off x="5343397" y="4037456"/>
              <a:ext cx="274320" cy="262890"/>
            </a:xfrm>
            <a:custGeom>
              <a:avLst/>
              <a:gdLst/>
              <a:ahLst/>
              <a:cxnLst/>
              <a:rect l="l" t="t" r="r" b="b"/>
              <a:pathLst>
                <a:path w="274320" h="262889">
                  <a:moveTo>
                    <a:pt x="110743" y="0"/>
                  </a:moveTo>
                  <a:lnTo>
                    <a:pt x="147700" y="53594"/>
                  </a:lnTo>
                  <a:lnTo>
                    <a:pt x="0" y="155575"/>
                  </a:lnTo>
                  <a:lnTo>
                    <a:pt x="73913" y="262636"/>
                  </a:lnTo>
                  <a:lnTo>
                    <a:pt x="221614" y="160655"/>
                  </a:lnTo>
                  <a:lnTo>
                    <a:pt x="258572" y="214249"/>
                  </a:lnTo>
                  <a:lnTo>
                    <a:pt x="273938" y="45466"/>
                  </a:lnTo>
                  <a:lnTo>
                    <a:pt x="110743" y="0"/>
                  </a:lnTo>
                  <a:close/>
                </a:path>
              </a:pathLst>
            </a:custGeom>
            <a:solidFill>
              <a:srgbClr val="C0504D"/>
            </a:solidFill>
          </p:spPr>
          <p:txBody>
            <a:bodyPr wrap="square" lIns="0" tIns="0" rIns="0" bIns="0" rtlCol="0"/>
            <a:lstStyle/>
            <a:p>
              <a:endParaRPr>
                <a:solidFill>
                  <a:prstClr val="black"/>
                </a:solidFill>
                <a:latin typeface="Calibri"/>
              </a:endParaRPr>
            </a:p>
          </p:txBody>
        </p:sp>
        <p:sp>
          <p:nvSpPr>
            <p:cNvPr id="11" name="object 11"/>
            <p:cNvSpPr/>
            <p:nvPr/>
          </p:nvSpPr>
          <p:spPr>
            <a:xfrm>
              <a:off x="5343397" y="4037456"/>
              <a:ext cx="274320" cy="262890"/>
            </a:xfrm>
            <a:custGeom>
              <a:avLst/>
              <a:gdLst/>
              <a:ahLst/>
              <a:cxnLst/>
              <a:rect l="l" t="t" r="r" b="b"/>
              <a:pathLst>
                <a:path w="274320" h="262889">
                  <a:moveTo>
                    <a:pt x="258572" y="214249"/>
                  </a:moveTo>
                  <a:lnTo>
                    <a:pt x="221614" y="160655"/>
                  </a:lnTo>
                  <a:lnTo>
                    <a:pt x="73913" y="262636"/>
                  </a:lnTo>
                  <a:lnTo>
                    <a:pt x="0" y="155575"/>
                  </a:lnTo>
                  <a:lnTo>
                    <a:pt x="147700" y="53594"/>
                  </a:lnTo>
                  <a:lnTo>
                    <a:pt x="110743" y="0"/>
                  </a:lnTo>
                  <a:lnTo>
                    <a:pt x="273938" y="45466"/>
                  </a:lnTo>
                  <a:lnTo>
                    <a:pt x="258572" y="214249"/>
                  </a:lnTo>
                  <a:close/>
                </a:path>
              </a:pathLst>
            </a:custGeom>
            <a:ln w="9524">
              <a:solidFill>
                <a:srgbClr val="000000"/>
              </a:solidFill>
            </a:ln>
          </p:spPr>
          <p:txBody>
            <a:bodyPr wrap="square" lIns="0" tIns="0" rIns="0" bIns="0" rtlCol="0"/>
            <a:lstStyle/>
            <a:p>
              <a:endParaRPr>
                <a:solidFill>
                  <a:prstClr val="black"/>
                </a:solidFill>
                <a:latin typeface="Calibri"/>
              </a:endParaRPr>
            </a:p>
          </p:txBody>
        </p:sp>
        <p:sp>
          <p:nvSpPr>
            <p:cNvPr id="12" name="object 12"/>
            <p:cNvSpPr/>
            <p:nvPr/>
          </p:nvSpPr>
          <p:spPr>
            <a:xfrm>
              <a:off x="5398135" y="4817109"/>
              <a:ext cx="288290" cy="260350"/>
            </a:xfrm>
            <a:custGeom>
              <a:avLst/>
              <a:gdLst/>
              <a:ahLst/>
              <a:cxnLst/>
              <a:rect l="l" t="t" r="r" b="b"/>
              <a:pathLst>
                <a:path w="288289" h="260350">
                  <a:moveTo>
                    <a:pt x="179450" y="0"/>
                  </a:moveTo>
                  <a:lnTo>
                    <a:pt x="179450" y="65150"/>
                  </a:lnTo>
                  <a:lnTo>
                    <a:pt x="0" y="65150"/>
                  </a:lnTo>
                  <a:lnTo>
                    <a:pt x="0" y="195325"/>
                  </a:lnTo>
                  <a:lnTo>
                    <a:pt x="179450" y="195325"/>
                  </a:lnTo>
                  <a:lnTo>
                    <a:pt x="179450" y="260350"/>
                  </a:lnTo>
                  <a:lnTo>
                    <a:pt x="288036" y="130175"/>
                  </a:lnTo>
                  <a:lnTo>
                    <a:pt x="179450" y="0"/>
                  </a:lnTo>
                  <a:close/>
                </a:path>
              </a:pathLst>
            </a:custGeom>
            <a:solidFill>
              <a:srgbClr val="C0504D"/>
            </a:solidFill>
          </p:spPr>
          <p:txBody>
            <a:bodyPr wrap="square" lIns="0" tIns="0" rIns="0" bIns="0" rtlCol="0"/>
            <a:lstStyle/>
            <a:p>
              <a:endParaRPr>
                <a:solidFill>
                  <a:prstClr val="black"/>
                </a:solidFill>
                <a:latin typeface="Calibri"/>
              </a:endParaRPr>
            </a:p>
          </p:txBody>
        </p:sp>
        <p:sp>
          <p:nvSpPr>
            <p:cNvPr id="13" name="object 13"/>
            <p:cNvSpPr/>
            <p:nvPr/>
          </p:nvSpPr>
          <p:spPr>
            <a:xfrm>
              <a:off x="5398135" y="4817109"/>
              <a:ext cx="288290" cy="260350"/>
            </a:xfrm>
            <a:custGeom>
              <a:avLst/>
              <a:gdLst/>
              <a:ahLst/>
              <a:cxnLst/>
              <a:rect l="l" t="t" r="r" b="b"/>
              <a:pathLst>
                <a:path w="288289" h="260350">
                  <a:moveTo>
                    <a:pt x="179450" y="260350"/>
                  </a:moveTo>
                  <a:lnTo>
                    <a:pt x="179450" y="195325"/>
                  </a:lnTo>
                  <a:lnTo>
                    <a:pt x="0" y="195325"/>
                  </a:lnTo>
                  <a:lnTo>
                    <a:pt x="0" y="65150"/>
                  </a:lnTo>
                  <a:lnTo>
                    <a:pt x="179450" y="65150"/>
                  </a:lnTo>
                  <a:lnTo>
                    <a:pt x="179450" y="0"/>
                  </a:lnTo>
                  <a:lnTo>
                    <a:pt x="288036" y="130175"/>
                  </a:lnTo>
                  <a:lnTo>
                    <a:pt x="179450" y="260350"/>
                  </a:lnTo>
                  <a:close/>
                </a:path>
              </a:pathLst>
            </a:custGeom>
            <a:ln w="9525">
              <a:solidFill>
                <a:srgbClr val="000000"/>
              </a:solidFill>
            </a:ln>
          </p:spPr>
          <p:txBody>
            <a:bodyPr wrap="square" lIns="0" tIns="0" rIns="0" bIns="0" rtlCol="0"/>
            <a:lstStyle/>
            <a:p>
              <a:endParaRPr>
                <a:solidFill>
                  <a:prstClr val="black"/>
                </a:solidFill>
                <a:latin typeface="Calibri"/>
              </a:endParaRPr>
            </a:p>
          </p:txBody>
        </p:sp>
      </p:grpSp>
      <p:grpSp>
        <p:nvGrpSpPr>
          <p:cNvPr id="14" name="object 14"/>
          <p:cNvGrpSpPr/>
          <p:nvPr/>
        </p:nvGrpSpPr>
        <p:grpSpPr>
          <a:xfrm>
            <a:off x="5532438" y="3198431"/>
            <a:ext cx="586105" cy="539750"/>
            <a:chOff x="4008437" y="3198431"/>
            <a:chExt cx="586105" cy="539750"/>
          </a:xfrm>
        </p:grpSpPr>
        <p:sp>
          <p:nvSpPr>
            <p:cNvPr id="15" name="object 15"/>
            <p:cNvSpPr/>
            <p:nvPr/>
          </p:nvSpPr>
          <p:spPr>
            <a:xfrm>
              <a:off x="4013200" y="3203194"/>
              <a:ext cx="576580" cy="530225"/>
            </a:xfrm>
            <a:custGeom>
              <a:avLst/>
              <a:gdLst/>
              <a:ahLst/>
              <a:cxnLst/>
              <a:rect l="l" t="t" r="r" b="b"/>
              <a:pathLst>
                <a:path w="576579" h="530225">
                  <a:moveTo>
                    <a:pt x="432053" y="0"/>
                  </a:moveTo>
                  <a:lnTo>
                    <a:pt x="144017" y="0"/>
                  </a:lnTo>
                  <a:lnTo>
                    <a:pt x="144017" y="265048"/>
                  </a:lnTo>
                  <a:lnTo>
                    <a:pt x="0" y="265048"/>
                  </a:lnTo>
                  <a:lnTo>
                    <a:pt x="288036" y="530097"/>
                  </a:lnTo>
                  <a:lnTo>
                    <a:pt x="576072" y="265048"/>
                  </a:lnTo>
                  <a:lnTo>
                    <a:pt x="432053" y="265048"/>
                  </a:lnTo>
                  <a:lnTo>
                    <a:pt x="432053" y="0"/>
                  </a:lnTo>
                  <a:close/>
                </a:path>
              </a:pathLst>
            </a:custGeom>
            <a:solidFill>
              <a:srgbClr val="C0504D"/>
            </a:solidFill>
          </p:spPr>
          <p:txBody>
            <a:bodyPr wrap="square" lIns="0" tIns="0" rIns="0" bIns="0" rtlCol="0"/>
            <a:lstStyle/>
            <a:p>
              <a:endParaRPr>
                <a:solidFill>
                  <a:prstClr val="black"/>
                </a:solidFill>
                <a:latin typeface="Calibri"/>
              </a:endParaRPr>
            </a:p>
          </p:txBody>
        </p:sp>
        <p:sp>
          <p:nvSpPr>
            <p:cNvPr id="16" name="object 16"/>
            <p:cNvSpPr/>
            <p:nvPr/>
          </p:nvSpPr>
          <p:spPr>
            <a:xfrm>
              <a:off x="4013200" y="3203194"/>
              <a:ext cx="576580" cy="530225"/>
            </a:xfrm>
            <a:custGeom>
              <a:avLst/>
              <a:gdLst/>
              <a:ahLst/>
              <a:cxnLst/>
              <a:rect l="l" t="t" r="r" b="b"/>
              <a:pathLst>
                <a:path w="576579" h="530225">
                  <a:moveTo>
                    <a:pt x="0" y="265048"/>
                  </a:moveTo>
                  <a:lnTo>
                    <a:pt x="144017" y="265048"/>
                  </a:lnTo>
                  <a:lnTo>
                    <a:pt x="144017" y="0"/>
                  </a:lnTo>
                  <a:lnTo>
                    <a:pt x="432053" y="0"/>
                  </a:lnTo>
                  <a:lnTo>
                    <a:pt x="432053" y="265048"/>
                  </a:lnTo>
                  <a:lnTo>
                    <a:pt x="576072" y="265048"/>
                  </a:lnTo>
                  <a:lnTo>
                    <a:pt x="288036" y="530097"/>
                  </a:lnTo>
                  <a:lnTo>
                    <a:pt x="0" y="265048"/>
                  </a:lnTo>
                  <a:close/>
                </a:path>
              </a:pathLst>
            </a:custGeom>
            <a:ln w="9525">
              <a:solidFill>
                <a:srgbClr val="000000"/>
              </a:solidFill>
            </a:ln>
          </p:spPr>
          <p:txBody>
            <a:bodyPr wrap="square" lIns="0" tIns="0" rIns="0" bIns="0" rtlCol="0"/>
            <a:lstStyle/>
            <a:p>
              <a:endParaRPr>
                <a:solidFill>
                  <a:prstClr val="black"/>
                </a:solidFill>
                <a:latin typeface="Calibri"/>
              </a:endParaRPr>
            </a:p>
          </p:txBody>
        </p:sp>
      </p:grpSp>
      <p:sp>
        <p:nvSpPr>
          <p:cNvPr id="17" name="object 17"/>
          <p:cNvSpPr txBox="1"/>
          <p:nvPr/>
        </p:nvSpPr>
        <p:spPr>
          <a:xfrm>
            <a:off x="7518654" y="4558996"/>
            <a:ext cx="2586355" cy="391795"/>
          </a:xfrm>
          <a:prstGeom prst="rect">
            <a:avLst/>
          </a:prstGeom>
        </p:spPr>
        <p:txBody>
          <a:bodyPr vert="horz" wrap="square" lIns="0" tIns="12700" rIns="0" bIns="0" rtlCol="0">
            <a:spAutoFit/>
          </a:bodyPr>
          <a:lstStyle/>
          <a:p>
            <a:pPr marL="12700">
              <a:spcBef>
                <a:spcPts val="100"/>
              </a:spcBef>
            </a:pPr>
            <a:r>
              <a:rPr sz="2400" b="1" u="heavy" spc="-5" dirty="0">
                <a:solidFill>
                  <a:srgbClr val="585858"/>
                </a:solidFill>
                <a:uFill>
                  <a:solidFill>
                    <a:srgbClr val="585858"/>
                  </a:solidFill>
                </a:uFill>
                <a:latin typeface="Calibri"/>
                <a:cs typeface="Calibri"/>
              </a:rPr>
              <a:t>Community</a:t>
            </a:r>
            <a:r>
              <a:rPr sz="2400" b="1" u="heavy" spc="-70" dirty="0">
                <a:solidFill>
                  <a:srgbClr val="585858"/>
                </a:solidFill>
                <a:uFill>
                  <a:solidFill>
                    <a:srgbClr val="585858"/>
                  </a:solidFill>
                </a:uFill>
                <a:latin typeface="Calibri"/>
                <a:cs typeface="Calibri"/>
              </a:rPr>
              <a:t> </a:t>
            </a:r>
            <a:r>
              <a:rPr sz="2400" b="1" u="heavy" spc="-10" dirty="0">
                <a:solidFill>
                  <a:srgbClr val="585858"/>
                </a:solidFill>
                <a:uFill>
                  <a:solidFill>
                    <a:srgbClr val="585858"/>
                  </a:solidFill>
                </a:uFill>
                <a:latin typeface="Calibri"/>
                <a:cs typeface="Calibri"/>
              </a:rPr>
              <a:t>changes</a:t>
            </a:r>
            <a:endParaRPr sz="2400">
              <a:solidFill>
                <a:prstClr val="black"/>
              </a:solidFill>
              <a:latin typeface="Calibri"/>
              <a:cs typeface="Calibri"/>
            </a:endParaRPr>
          </a:p>
        </p:txBody>
      </p:sp>
      <p:sp>
        <p:nvSpPr>
          <p:cNvPr id="18" name="object 18"/>
          <p:cNvSpPr txBox="1"/>
          <p:nvPr/>
        </p:nvSpPr>
        <p:spPr>
          <a:xfrm>
            <a:off x="7518654" y="4939030"/>
            <a:ext cx="2449195" cy="452755"/>
          </a:xfrm>
          <a:prstGeom prst="rect">
            <a:avLst/>
          </a:prstGeom>
        </p:spPr>
        <p:txBody>
          <a:bodyPr vert="horz" wrap="square" lIns="0" tIns="12700" rIns="0" bIns="0" rtlCol="0">
            <a:spAutoFit/>
          </a:bodyPr>
          <a:lstStyle/>
          <a:p>
            <a:pPr marL="299085" marR="5080" indent="-287020">
              <a:spcBef>
                <a:spcPts val="100"/>
              </a:spcBef>
              <a:buFont typeface="Arial MT"/>
              <a:buChar char="•"/>
              <a:tabLst>
                <a:tab pos="299085" algn="l"/>
                <a:tab pos="299720" algn="l"/>
              </a:tabLst>
            </a:pPr>
            <a:r>
              <a:rPr sz="1400" b="1" dirty="0">
                <a:solidFill>
                  <a:srgbClr val="585858"/>
                </a:solidFill>
                <a:latin typeface="Arial"/>
                <a:cs typeface="Arial"/>
              </a:rPr>
              <a:t>Species</a:t>
            </a:r>
            <a:r>
              <a:rPr sz="1400" b="1" spc="-55" dirty="0">
                <a:solidFill>
                  <a:srgbClr val="585858"/>
                </a:solidFill>
                <a:latin typeface="Arial"/>
                <a:cs typeface="Arial"/>
              </a:rPr>
              <a:t> </a:t>
            </a:r>
            <a:r>
              <a:rPr sz="1400" b="1" spc="-5" dirty="0">
                <a:solidFill>
                  <a:srgbClr val="585858"/>
                </a:solidFill>
                <a:latin typeface="Arial"/>
                <a:cs typeface="Arial"/>
              </a:rPr>
              <a:t>composition</a:t>
            </a:r>
            <a:r>
              <a:rPr sz="1400" b="1" spc="-70" dirty="0">
                <a:solidFill>
                  <a:srgbClr val="585858"/>
                </a:solidFill>
                <a:latin typeface="Arial"/>
                <a:cs typeface="Arial"/>
              </a:rPr>
              <a:t> </a:t>
            </a:r>
            <a:r>
              <a:rPr sz="1400" b="1" spc="-5" dirty="0">
                <a:solidFill>
                  <a:srgbClr val="585858"/>
                </a:solidFill>
                <a:latin typeface="Arial"/>
                <a:cs typeface="Arial"/>
              </a:rPr>
              <a:t>and </a:t>
            </a:r>
            <a:r>
              <a:rPr sz="1400" b="1" spc="-370" dirty="0">
                <a:solidFill>
                  <a:srgbClr val="585858"/>
                </a:solidFill>
                <a:latin typeface="Arial"/>
                <a:cs typeface="Arial"/>
              </a:rPr>
              <a:t> </a:t>
            </a:r>
            <a:r>
              <a:rPr sz="1400" b="1" spc="-5" dirty="0">
                <a:solidFill>
                  <a:srgbClr val="585858"/>
                </a:solidFill>
                <a:latin typeface="Arial"/>
                <a:cs typeface="Arial"/>
              </a:rPr>
              <a:t>richness</a:t>
            </a:r>
            <a:endParaRPr sz="1400">
              <a:solidFill>
                <a:prstClr val="black"/>
              </a:solidFill>
              <a:latin typeface="Arial"/>
              <a:cs typeface="Arial"/>
            </a:endParaRPr>
          </a:p>
        </p:txBody>
      </p:sp>
      <p:sp>
        <p:nvSpPr>
          <p:cNvPr id="19" name="object 19"/>
          <p:cNvSpPr txBox="1"/>
          <p:nvPr/>
        </p:nvSpPr>
        <p:spPr>
          <a:xfrm>
            <a:off x="7518653" y="5565444"/>
            <a:ext cx="2616200" cy="391160"/>
          </a:xfrm>
          <a:prstGeom prst="rect">
            <a:avLst/>
          </a:prstGeom>
        </p:spPr>
        <p:txBody>
          <a:bodyPr vert="horz" wrap="square" lIns="0" tIns="12700" rIns="0" bIns="0" rtlCol="0">
            <a:spAutoFit/>
          </a:bodyPr>
          <a:lstStyle/>
          <a:p>
            <a:pPr marL="12700">
              <a:spcBef>
                <a:spcPts val="100"/>
              </a:spcBef>
            </a:pPr>
            <a:r>
              <a:rPr sz="2400" b="1" u="heavy" spc="-5" dirty="0">
                <a:solidFill>
                  <a:srgbClr val="585858"/>
                </a:solidFill>
                <a:uFill>
                  <a:solidFill>
                    <a:srgbClr val="585858"/>
                  </a:solidFill>
                </a:uFill>
                <a:latin typeface="Calibri"/>
                <a:cs typeface="Calibri"/>
              </a:rPr>
              <a:t>Individual</a:t>
            </a:r>
            <a:r>
              <a:rPr sz="2400" b="1" u="heavy" spc="-70" dirty="0">
                <a:solidFill>
                  <a:srgbClr val="585858"/>
                </a:solidFill>
                <a:uFill>
                  <a:solidFill>
                    <a:srgbClr val="585858"/>
                  </a:solidFill>
                </a:uFill>
                <a:latin typeface="Calibri"/>
                <a:cs typeface="Calibri"/>
              </a:rPr>
              <a:t> </a:t>
            </a:r>
            <a:r>
              <a:rPr sz="2400" b="1" u="heavy" spc="-5" dirty="0">
                <a:solidFill>
                  <a:srgbClr val="585858"/>
                </a:solidFill>
                <a:uFill>
                  <a:solidFill>
                    <a:srgbClr val="585858"/>
                  </a:solidFill>
                </a:uFill>
                <a:latin typeface="Calibri"/>
                <a:cs typeface="Calibri"/>
              </a:rPr>
              <a:t>responses</a:t>
            </a:r>
            <a:endParaRPr sz="2400">
              <a:solidFill>
                <a:prstClr val="black"/>
              </a:solidFill>
              <a:latin typeface="Calibri"/>
              <a:cs typeface="Calibri"/>
            </a:endParaRPr>
          </a:p>
        </p:txBody>
      </p:sp>
      <p:sp>
        <p:nvSpPr>
          <p:cNvPr id="20" name="object 20"/>
          <p:cNvSpPr txBox="1"/>
          <p:nvPr/>
        </p:nvSpPr>
        <p:spPr>
          <a:xfrm>
            <a:off x="7518653" y="5938521"/>
            <a:ext cx="1116330" cy="455295"/>
          </a:xfrm>
          <a:prstGeom prst="rect">
            <a:avLst/>
          </a:prstGeom>
        </p:spPr>
        <p:txBody>
          <a:bodyPr vert="horz" wrap="square" lIns="0" tIns="13335" rIns="0" bIns="0" rtlCol="0">
            <a:spAutoFit/>
          </a:bodyPr>
          <a:lstStyle/>
          <a:p>
            <a:pPr marL="299085" indent="-287020">
              <a:spcBef>
                <a:spcPts val="105"/>
              </a:spcBef>
              <a:buFont typeface="Arial MT"/>
              <a:buChar char="•"/>
              <a:tabLst>
                <a:tab pos="299085" algn="l"/>
                <a:tab pos="299720" algn="l"/>
              </a:tabLst>
            </a:pPr>
            <a:r>
              <a:rPr sz="1400" b="1" u="sng" spc="-5" dirty="0">
                <a:solidFill>
                  <a:srgbClr val="585858"/>
                </a:solidFill>
                <a:uFill>
                  <a:solidFill>
                    <a:srgbClr val="585858"/>
                  </a:solidFill>
                </a:uFill>
                <a:latin typeface="Calibri"/>
                <a:cs typeface="Calibri"/>
              </a:rPr>
              <a:t>Phenotype</a:t>
            </a:r>
            <a:endParaRPr sz="1400">
              <a:solidFill>
                <a:prstClr val="black"/>
              </a:solidFill>
              <a:latin typeface="Calibri"/>
              <a:cs typeface="Calibri"/>
            </a:endParaRPr>
          </a:p>
          <a:p>
            <a:pPr marL="299085" indent="-287020">
              <a:spcBef>
                <a:spcPts val="15"/>
              </a:spcBef>
              <a:buFont typeface="Arial MT"/>
              <a:buChar char="•"/>
              <a:tabLst>
                <a:tab pos="299085" algn="l"/>
                <a:tab pos="299720" algn="l"/>
              </a:tabLst>
            </a:pPr>
            <a:r>
              <a:rPr sz="1400" b="1" u="sng" spc="-5" dirty="0">
                <a:solidFill>
                  <a:srgbClr val="585858"/>
                </a:solidFill>
                <a:uFill>
                  <a:solidFill>
                    <a:srgbClr val="585858"/>
                  </a:solidFill>
                </a:uFill>
                <a:latin typeface="Calibri"/>
                <a:cs typeface="Calibri"/>
              </a:rPr>
              <a:t>Genome</a:t>
            </a:r>
            <a:endParaRPr sz="1400">
              <a:solidFill>
                <a:prstClr val="black"/>
              </a:solidFill>
              <a:latin typeface="Calibri"/>
              <a:cs typeface="Calibri"/>
            </a:endParaRPr>
          </a:p>
        </p:txBody>
      </p:sp>
      <p:grpSp>
        <p:nvGrpSpPr>
          <p:cNvPr id="21" name="object 21"/>
          <p:cNvGrpSpPr/>
          <p:nvPr/>
        </p:nvGrpSpPr>
        <p:grpSpPr>
          <a:xfrm>
            <a:off x="6886638" y="5730406"/>
            <a:ext cx="292100" cy="268605"/>
            <a:chOff x="5362638" y="5730405"/>
            <a:chExt cx="292100" cy="268605"/>
          </a:xfrm>
        </p:grpSpPr>
        <p:sp>
          <p:nvSpPr>
            <p:cNvPr id="22" name="object 22"/>
            <p:cNvSpPr/>
            <p:nvPr/>
          </p:nvSpPr>
          <p:spPr>
            <a:xfrm>
              <a:off x="5367401" y="5735167"/>
              <a:ext cx="282575" cy="259079"/>
            </a:xfrm>
            <a:custGeom>
              <a:avLst/>
              <a:gdLst/>
              <a:ahLst/>
              <a:cxnLst/>
              <a:rect l="l" t="t" r="r" b="b"/>
              <a:pathLst>
                <a:path w="282575" h="259079">
                  <a:moveTo>
                    <a:pt x="65024" y="0"/>
                  </a:moveTo>
                  <a:lnTo>
                    <a:pt x="0" y="112801"/>
                  </a:lnTo>
                  <a:lnTo>
                    <a:pt x="155575" y="202361"/>
                  </a:lnTo>
                  <a:lnTo>
                    <a:pt x="123189" y="258762"/>
                  </a:lnTo>
                  <a:lnTo>
                    <a:pt x="282194" y="200101"/>
                  </a:lnTo>
                  <a:lnTo>
                    <a:pt x="252984" y="33159"/>
                  </a:lnTo>
                  <a:lnTo>
                    <a:pt x="220599" y="89560"/>
                  </a:lnTo>
                  <a:lnTo>
                    <a:pt x="65024" y="0"/>
                  </a:lnTo>
                  <a:close/>
                </a:path>
              </a:pathLst>
            </a:custGeom>
            <a:solidFill>
              <a:srgbClr val="C0504D"/>
            </a:solidFill>
          </p:spPr>
          <p:txBody>
            <a:bodyPr wrap="square" lIns="0" tIns="0" rIns="0" bIns="0" rtlCol="0"/>
            <a:lstStyle/>
            <a:p>
              <a:endParaRPr>
                <a:solidFill>
                  <a:prstClr val="black"/>
                </a:solidFill>
                <a:latin typeface="Calibri"/>
              </a:endParaRPr>
            </a:p>
          </p:txBody>
        </p:sp>
        <p:sp>
          <p:nvSpPr>
            <p:cNvPr id="23" name="object 23"/>
            <p:cNvSpPr/>
            <p:nvPr/>
          </p:nvSpPr>
          <p:spPr>
            <a:xfrm>
              <a:off x="5367401" y="5735167"/>
              <a:ext cx="282575" cy="259079"/>
            </a:xfrm>
            <a:custGeom>
              <a:avLst/>
              <a:gdLst/>
              <a:ahLst/>
              <a:cxnLst/>
              <a:rect l="l" t="t" r="r" b="b"/>
              <a:pathLst>
                <a:path w="282575" h="259079">
                  <a:moveTo>
                    <a:pt x="123189" y="258762"/>
                  </a:moveTo>
                  <a:lnTo>
                    <a:pt x="155575" y="202361"/>
                  </a:lnTo>
                  <a:lnTo>
                    <a:pt x="0" y="112801"/>
                  </a:lnTo>
                  <a:lnTo>
                    <a:pt x="65024" y="0"/>
                  </a:lnTo>
                  <a:lnTo>
                    <a:pt x="220599" y="89560"/>
                  </a:lnTo>
                  <a:lnTo>
                    <a:pt x="252984" y="33159"/>
                  </a:lnTo>
                  <a:lnTo>
                    <a:pt x="282194" y="200101"/>
                  </a:lnTo>
                  <a:lnTo>
                    <a:pt x="123189" y="258762"/>
                  </a:lnTo>
                  <a:close/>
                </a:path>
              </a:pathLst>
            </a:custGeom>
            <a:ln w="9525">
              <a:solidFill>
                <a:srgbClr val="000000"/>
              </a:solidFill>
            </a:ln>
          </p:spPr>
          <p:txBody>
            <a:bodyPr wrap="square" lIns="0" tIns="0" rIns="0" bIns="0" rtlCol="0"/>
            <a:lstStyle/>
            <a:p>
              <a:endParaRPr>
                <a:solidFill>
                  <a:prstClr val="black"/>
                </a:solidFill>
                <a:latin typeface="Calibri"/>
              </a:endParaRPr>
            </a:p>
          </p:txBody>
        </p:sp>
      </p:gr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24001" y="1"/>
            <a:ext cx="8502015" cy="2427605"/>
            <a:chOff x="0" y="0"/>
            <a:chExt cx="8502015" cy="2427605"/>
          </a:xfrm>
        </p:grpSpPr>
        <p:pic>
          <p:nvPicPr>
            <p:cNvPr id="3" name="object 3"/>
            <p:cNvPicPr/>
            <p:nvPr/>
          </p:nvPicPr>
          <p:blipFill>
            <a:blip r:embed="rId2" cstate="print"/>
            <a:stretch>
              <a:fillRect/>
            </a:stretch>
          </p:blipFill>
          <p:spPr>
            <a:xfrm>
              <a:off x="683564" y="289813"/>
              <a:ext cx="7818120" cy="2137537"/>
            </a:xfrm>
            <a:prstGeom prst="rect">
              <a:avLst/>
            </a:prstGeom>
          </p:spPr>
        </p:pic>
        <p:sp>
          <p:nvSpPr>
            <p:cNvPr id="4" name="object 4"/>
            <p:cNvSpPr/>
            <p:nvPr/>
          </p:nvSpPr>
          <p:spPr>
            <a:xfrm>
              <a:off x="0" y="0"/>
              <a:ext cx="6732270" cy="404495"/>
            </a:xfrm>
            <a:custGeom>
              <a:avLst/>
              <a:gdLst/>
              <a:ahLst/>
              <a:cxnLst/>
              <a:rect l="l" t="t" r="r" b="b"/>
              <a:pathLst>
                <a:path w="6732270" h="404495">
                  <a:moveTo>
                    <a:pt x="0" y="404240"/>
                  </a:moveTo>
                  <a:lnTo>
                    <a:pt x="6732270" y="404240"/>
                  </a:lnTo>
                  <a:lnTo>
                    <a:pt x="6732270" y="0"/>
                  </a:lnTo>
                  <a:lnTo>
                    <a:pt x="0" y="0"/>
                  </a:lnTo>
                  <a:lnTo>
                    <a:pt x="0" y="404240"/>
                  </a:lnTo>
                  <a:close/>
                </a:path>
              </a:pathLst>
            </a:custGeom>
            <a:solidFill>
              <a:srgbClr val="001F5F"/>
            </a:solidFill>
          </p:spPr>
          <p:txBody>
            <a:bodyPr wrap="square" lIns="0" tIns="0" rIns="0" bIns="0" rtlCol="0"/>
            <a:lstStyle/>
            <a:p>
              <a:endParaRPr>
                <a:solidFill>
                  <a:prstClr val="black"/>
                </a:solidFill>
                <a:latin typeface="Calibri"/>
              </a:endParaRPr>
            </a:p>
          </p:txBody>
        </p:sp>
      </p:grpSp>
      <p:sp>
        <p:nvSpPr>
          <p:cNvPr id="5" name="object 5"/>
          <p:cNvSpPr txBox="1"/>
          <p:nvPr/>
        </p:nvSpPr>
        <p:spPr>
          <a:xfrm>
            <a:off x="2078432" y="4219742"/>
            <a:ext cx="1845945" cy="732155"/>
          </a:xfrm>
          <a:prstGeom prst="rect">
            <a:avLst/>
          </a:prstGeom>
        </p:spPr>
        <p:txBody>
          <a:bodyPr vert="horz" wrap="square" lIns="0" tIns="123189" rIns="0" bIns="0" rtlCol="0">
            <a:spAutoFit/>
          </a:bodyPr>
          <a:lstStyle/>
          <a:p>
            <a:pPr marL="38100">
              <a:spcBef>
                <a:spcPts val="969"/>
              </a:spcBef>
            </a:pPr>
            <a:r>
              <a:rPr sz="2000" b="1" dirty="0">
                <a:solidFill>
                  <a:srgbClr val="0000CC"/>
                </a:solidFill>
                <a:latin typeface="Arial"/>
                <a:cs typeface="Arial"/>
              </a:rPr>
              <a:t>Macrocosms</a:t>
            </a:r>
            <a:endParaRPr sz="2000">
              <a:solidFill>
                <a:prstClr val="black"/>
              </a:solidFill>
              <a:latin typeface="Arial"/>
              <a:cs typeface="Arial"/>
            </a:endParaRPr>
          </a:p>
          <a:p>
            <a:pPr marL="38100">
              <a:spcBef>
                <a:spcPts val="610"/>
              </a:spcBef>
            </a:pPr>
            <a:r>
              <a:rPr sz="1400" b="1" spc="-5" dirty="0">
                <a:solidFill>
                  <a:srgbClr val="333399"/>
                </a:solidFill>
                <a:latin typeface="Arial"/>
                <a:cs typeface="Arial"/>
              </a:rPr>
              <a:t>12</a:t>
            </a:r>
            <a:r>
              <a:rPr sz="1400" b="1" spc="-30" dirty="0">
                <a:solidFill>
                  <a:srgbClr val="333399"/>
                </a:solidFill>
                <a:latin typeface="Arial"/>
                <a:cs typeface="Arial"/>
              </a:rPr>
              <a:t> </a:t>
            </a:r>
            <a:r>
              <a:rPr sz="1400" b="1" spc="-5" dirty="0">
                <a:solidFill>
                  <a:srgbClr val="333399"/>
                </a:solidFill>
                <a:latin typeface="Arial"/>
                <a:cs typeface="Arial"/>
              </a:rPr>
              <a:t>units</a:t>
            </a:r>
            <a:r>
              <a:rPr sz="1400" b="1" spc="-25" dirty="0">
                <a:solidFill>
                  <a:srgbClr val="333399"/>
                </a:solidFill>
                <a:latin typeface="Arial"/>
                <a:cs typeface="Arial"/>
              </a:rPr>
              <a:t> </a:t>
            </a:r>
            <a:r>
              <a:rPr sz="1400" dirty="0">
                <a:solidFill>
                  <a:prstClr val="black"/>
                </a:solidFill>
                <a:latin typeface="Arial MT"/>
                <a:cs typeface="Arial MT"/>
              </a:rPr>
              <a:t>x</a:t>
            </a:r>
            <a:r>
              <a:rPr sz="1400" spc="-25" dirty="0">
                <a:solidFill>
                  <a:prstClr val="black"/>
                </a:solidFill>
                <a:latin typeface="Arial MT"/>
                <a:cs typeface="Arial MT"/>
              </a:rPr>
              <a:t> </a:t>
            </a:r>
            <a:r>
              <a:rPr sz="1400" dirty="0">
                <a:solidFill>
                  <a:prstClr val="black"/>
                </a:solidFill>
                <a:latin typeface="Arial MT"/>
                <a:cs typeface="Arial MT"/>
              </a:rPr>
              <a:t>30</a:t>
            </a:r>
            <a:r>
              <a:rPr sz="1400" spc="-15" dirty="0">
                <a:solidFill>
                  <a:prstClr val="black"/>
                </a:solidFill>
                <a:latin typeface="Arial MT"/>
                <a:cs typeface="Arial MT"/>
              </a:rPr>
              <a:t> </a:t>
            </a:r>
            <a:r>
              <a:rPr sz="1400" dirty="0">
                <a:solidFill>
                  <a:prstClr val="black"/>
                </a:solidFill>
                <a:latin typeface="Arial MT"/>
                <a:cs typeface="Arial MT"/>
              </a:rPr>
              <a:t>m</a:t>
            </a:r>
            <a:r>
              <a:rPr sz="1350" baseline="24691" dirty="0">
                <a:solidFill>
                  <a:prstClr val="black"/>
                </a:solidFill>
                <a:latin typeface="Arial MT"/>
                <a:cs typeface="Arial MT"/>
              </a:rPr>
              <a:t>3</a:t>
            </a:r>
            <a:r>
              <a:rPr sz="1400" dirty="0">
                <a:solidFill>
                  <a:prstClr val="black"/>
                </a:solidFill>
                <a:latin typeface="Arial MT"/>
                <a:cs typeface="Arial MT"/>
              </a:rPr>
              <a:t>,</a:t>
            </a:r>
            <a:r>
              <a:rPr sz="1400" spc="-15" dirty="0">
                <a:solidFill>
                  <a:prstClr val="black"/>
                </a:solidFill>
                <a:latin typeface="Arial MT"/>
                <a:cs typeface="Arial MT"/>
              </a:rPr>
              <a:t> </a:t>
            </a:r>
            <a:r>
              <a:rPr sz="1400" dirty="0">
                <a:solidFill>
                  <a:prstClr val="black"/>
                </a:solidFill>
                <a:latin typeface="Arial MT"/>
                <a:cs typeface="Arial MT"/>
              </a:rPr>
              <a:t>5</a:t>
            </a:r>
            <a:r>
              <a:rPr sz="1400" spc="-15" dirty="0">
                <a:solidFill>
                  <a:prstClr val="black"/>
                </a:solidFill>
                <a:latin typeface="Arial MT"/>
                <a:cs typeface="Arial MT"/>
              </a:rPr>
              <a:t> </a:t>
            </a:r>
            <a:r>
              <a:rPr sz="1400" spc="-5" dirty="0">
                <a:solidFill>
                  <a:prstClr val="black"/>
                </a:solidFill>
                <a:latin typeface="Arial MT"/>
                <a:cs typeface="Arial MT"/>
              </a:rPr>
              <a:t>m²</a:t>
            </a:r>
            <a:endParaRPr sz="1400">
              <a:solidFill>
                <a:prstClr val="black"/>
              </a:solidFill>
              <a:latin typeface="Arial MT"/>
              <a:cs typeface="Arial MT"/>
            </a:endParaRPr>
          </a:p>
        </p:txBody>
      </p:sp>
      <p:sp>
        <p:nvSpPr>
          <p:cNvPr id="6" name="object 6"/>
          <p:cNvSpPr txBox="1"/>
          <p:nvPr/>
        </p:nvSpPr>
        <p:spPr>
          <a:xfrm>
            <a:off x="7590410" y="4297720"/>
            <a:ext cx="1894839" cy="732155"/>
          </a:xfrm>
          <a:prstGeom prst="rect">
            <a:avLst/>
          </a:prstGeom>
        </p:spPr>
        <p:txBody>
          <a:bodyPr vert="horz" wrap="square" lIns="0" tIns="123189" rIns="0" bIns="0" rtlCol="0">
            <a:spAutoFit/>
          </a:bodyPr>
          <a:lstStyle/>
          <a:p>
            <a:pPr marL="38100">
              <a:spcBef>
                <a:spcPts val="969"/>
              </a:spcBef>
            </a:pPr>
            <a:r>
              <a:rPr sz="2000" b="1" dirty="0">
                <a:solidFill>
                  <a:srgbClr val="0000CC"/>
                </a:solidFill>
                <a:latin typeface="Arial"/>
                <a:cs typeface="Arial"/>
              </a:rPr>
              <a:t>Mesocosms</a:t>
            </a:r>
            <a:endParaRPr sz="2000">
              <a:solidFill>
                <a:prstClr val="black"/>
              </a:solidFill>
              <a:latin typeface="Arial"/>
              <a:cs typeface="Arial"/>
            </a:endParaRPr>
          </a:p>
          <a:p>
            <a:pPr marL="38100">
              <a:spcBef>
                <a:spcPts val="610"/>
              </a:spcBef>
            </a:pPr>
            <a:r>
              <a:rPr sz="1400" b="1" spc="-5" dirty="0">
                <a:solidFill>
                  <a:srgbClr val="333399"/>
                </a:solidFill>
                <a:latin typeface="Arial"/>
                <a:cs typeface="Arial"/>
              </a:rPr>
              <a:t>18</a:t>
            </a:r>
            <a:r>
              <a:rPr sz="1400" b="1" spc="-30" dirty="0">
                <a:solidFill>
                  <a:srgbClr val="333399"/>
                </a:solidFill>
                <a:latin typeface="Arial"/>
                <a:cs typeface="Arial"/>
              </a:rPr>
              <a:t> </a:t>
            </a:r>
            <a:r>
              <a:rPr sz="1400" b="1" spc="-5" dirty="0">
                <a:solidFill>
                  <a:srgbClr val="333399"/>
                </a:solidFill>
                <a:latin typeface="Arial"/>
                <a:cs typeface="Arial"/>
              </a:rPr>
              <a:t>units</a:t>
            </a:r>
            <a:r>
              <a:rPr sz="1400" b="1" spc="-20" dirty="0">
                <a:solidFill>
                  <a:srgbClr val="333399"/>
                </a:solidFill>
                <a:latin typeface="Arial"/>
                <a:cs typeface="Arial"/>
              </a:rPr>
              <a:t> </a:t>
            </a:r>
            <a:r>
              <a:rPr sz="1400" dirty="0">
                <a:solidFill>
                  <a:prstClr val="black"/>
                </a:solidFill>
                <a:latin typeface="Arial MT"/>
                <a:cs typeface="Arial MT"/>
              </a:rPr>
              <a:t>x</a:t>
            </a:r>
            <a:r>
              <a:rPr sz="1400" spc="-25" dirty="0">
                <a:solidFill>
                  <a:prstClr val="black"/>
                </a:solidFill>
                <a:latin typeface="Arial MT"/>
                <a:cs typeface="Arial MT"/>
              </a:rPr>
              <a:t> </a:t>
            </a:r>
            <a:r>
              <a:rPr sz="1400" dirty="0">
                <a:solidFill>
                  <a:prstClr val="black"/>
                </a:solidFill>
                <a:latin typeface="Arial MT"/>
                <a:cs typeface="Arial MT"/>
              </a:rPr>
              <a:t>3.8</a:t>
            </a:r>
            <a:r>
              <a:rPr sz="1400" spc="-25" dirty="0">
                <a:solidFill>
                  <a:prstClr val="black"/>
                </a:solidFill>
                <a:latin typeface="Arial MT"/>
                <a:cs typeface="Arial MT"/>
              </a:rPr>
              <a:t> </a:t>
            </a:r>
            <a:r>
              <a:rPr sz="1400" dirty="0">
                <a:solidFill>
                  <a:prstClr val="black"/>
                </a:solidFill>
                <a:latin typeface="Arial MT"/>
                <a:cs typeface="Arial MT"/>
              </a:rPr>
              <a:t>m</a:t>
            </a:r>
            <a:r>
              <a:rPr sz="1350" baseline="24691" dirty="0">
                <a:solidFill>
                  <a:prstClr val="black"/>
                </a:solidFill>
                <a:latin typeface="Arial MT"/>
                <a:cs typeface="Arial MT"/>
              </a:rPr>
              <a:t>3</a:t>
            </a:r>
            <a:r>
              <a:rPr sz="1400" dirty="0">
                <a:solidFill>
                  <a:prstClr val="black"/>
                </a:solidFill>
                <a:latin typeface="Arial MT"/>
                <a:cs typeface="Arial MT"/>
              </a:rPr>
              <a:t>,</a:t>
            </a:r>
            <a:r>
              <a:rPr sz="1400" spc="-10" dirty="0">
                <a:solidFill>
                  <a:prstClr val="black"/>
                </a:solidFill>
                <a:latin typeface="Arial MT"/>
                <a:cs typeface="Arial MT"/>
              </a:rPr>
              <a:t> </a:t>
            </a:r>
            <a:r>
              <a:rPr sz="1400" dirty="0">
                <a:solidFill>
                  <a:prstClr val="black"/>
                </a:solidFill>
                <a:latin typeface="Arial MT"/>
                <a:cs typeface="Arial MT"/>
              </a:rPr>
              <a:t>1</a:t>
            </a:r>
            <a:r>
              <a:rPr sz="1400" spc="-20" dirty="0">
                <a:solidFill>
                  <a:prstClr val="black"/>
                </a:solidFill>
                <a:latin typeface="Arial MT"/>
                <a:cs typeface="Arial MT"/>
              </a:rPr>
              <a:t> </a:t>
            </a:r>
            <a:r>
              <a:rPr sz="1400" spc="-5" dirty="0">
                <a:solidFill>
                  <a:prstClr val="black"/>
                </a:solidFill>
                <a:latin typeface="Arial MT"/>
                <a:cs typeface="Arial MT"/>
              </a:rPr>
              <a:t>m²</a:t>
            </a:r>
            <a:endParaRPr sz="1400">
              <a:solidFill>
                <a:prstClr val="black"/>
              </a:solidFill>
              <a:latin typeface="Arial MT"/>
              <a:cs typeface="Arial MT"/>
            </a:endParaRPr>
          </a:p>
        </p:txBody>
      </p:sp>
      <p:sp>
        <p:nvSpPr>
          <p:cNvPr id="7" name="object 7"/>
          <p:cNvSpPr txBox="1"/>
          <p:nvPr/>
        </p:nvSpPr>
        <p:spPr>
          <a:xfrm>
            <a:off x="5196332" y="4292259"/>
            <a:ext cx="1510030" cy="732155"/>
          </a:xfrm>
          <a:prstGeom prst="rect">
            <a:avLst/>
          </a:prstGeom>
        </p:spPr>
        <p:txBody>
          <a:bodyPr vert="horz" wrap="square" lIns="0" tIns="123189" rIns="0" bIns="0" rtlCol="0">
            <a:spAutoFit/>
          </a:bodyPr>
          <a:lstStyle/>
          <a:p>
            <a:pPr marL="12700">
              <a:spcBef>
                <a:spcPts val="969"/>
              </a:spcBef>
            </a:pPr>
            <a:r>
              <a:rPr sz="2000" b="1" dirty="0">
                <a:solidFill>
                  <a:srgbClr val="0000CC"/>
                </a:solidFill>
                <a:latin typeface="Arial"/>
                <a:cs typeface="Arial"/>
              </a:rPr>
              <a:t>M</a:t>
            </a:r>
            <a:r>
              <a:rPr sz="2000" b="1" spc="-10" dirty="0">
                <a:solidFill>
                  <a:srgbClr val="0000CC"/>
                </a:solidFill>
                <a:latin typeface="Arial"/>
                <a:cs typeface="Arial"/>
              </a:rPr>
              <a:t>i</a:t>
            </a:r>
            <a:r>
              <a:rPr sz="2000" b="1" dirty="0">
                <a:solidFill>
                  <a:srgbClr val="0000CC"/>
                </a:solidFill>
                <a:latin typeface="Arial"/>
                <a:cs typeface="Arial"/>
              </a:rPr>
              <a:t>crocosms</a:t>
            </a:r>
            <a:endParaRPr sz="2000">
              <a:solidFill>
                <a:prstClr val="black"/>
              </a:solidFill>
              <a:latin typeface="Arial"/>
              <a:cs typeface="Arial"/>
            </a:endParaRPr>
          </a:p>
          <a:p>
            <a:pPr marL="12700">
              <a:spcBef>
                <a:spcPts val="610"/>
              </a:spcBef>
            </a:pPr>
            <a:r>
              <a:rPr sz="1400" b="1" spc="-5" dirty="0">
                <a:solidFill>
                  <a:srgbClr val="333399"/>
                </a:solidFill>
                <a:latin typeface="Arial"/>
                <a:cs typeface="Arial"/>
              </a:rPr>
              <a:t>13</a:t>
            </a:r>
            <a:r>
              <a:rPr sz="1400" b="1" spc="-35" dirty="0">
                <a:solidFill>
                  <a:srgbClr val="333399"/>
                </a:solidFill>
                <a:latin typeface="Arial"/>
                <a:cs typeface="Arial"/>
              </a:rPr>
              <a:t> </a:t>
            </a:r>
            <a:r>
              <a:rPr sz="1400" b="1" spc="-5" dirty="0">
                <a:solidFill>
                  <a:srgbClr val="333399"/>
                </a:solidFill>
                <a:latin typeface="Arial"/>
                <a:cs typeface="Arial"/>
              </a:rPr>
              <a:t>units,</a:t>
            </a:r>
            <a:r>
              <a:rPr sz="1400" b="1" spc="-40" dirty="0">
                <a:solidFill>
                  <a:srgbClr val="333399"/>
                </a:solidFill>
                <a:latin typeface="Arial"/>
                <a:cs typeface="Arial"/>
              </a:rPr>
              <a:t> </a:t>
            </a:r>
            <a:r>
              <a:rPr sz="1400" dirty="0">
                <a:solidFill>
                  <a:prstClr val="black"/>
                </a:solidFill>
                <a:latin typeface="Arial MT"/>
                <a:cs typeface="Arial MT"/>
              </a:rPr>
              <a:t>1</a:t>
            </a:r>
            <a:r>
              <a:rPr sz="1400" spc="-25" dirty="0">
                <a:solidFill>
                  <a:prstClr val="black"/>
                </a:solidFill>
                <a:latin typeface="Arial MT"/>
                <a:cs typeface="Arial MT"/>
              </a:rPr>
              <a:t> </a:t>
            </a:r>
            <a:r>
              <a:rPr sz="1400" spc="-5" dirty="0">
                <a:solidFill>
                  <a:prstClr val="black"/>
                </a:solidFill>
                <a:latin typeface="Arial MT"/>
                <a:cs typeface="Arial MT"/>
              </a:rPr>
              <a:t>m²</a:t>
            </a:r>
            <a:endParaRPr sz="1400">
              <a:solidFill>
                <a:prstClr val="black"/>
              </a:solidFill>
              <a:latin typeface="Arial MT"/>
              <a:cs typeface="Arial MT"/>
            </a:endParaRPr>
          </a:p>
        </p:txBody>
      </p:sp>
      <p:pic>
        <p:nvPicPr>
          <p:cNvPr id="8" name="object 8"/>
          <p:cNvPicPr/>
          <p:nvPr/>
        </p:nvPicPr>
        <p:blipFill>
          <a:blip r:embed="rId3" cstate="print"/>
          <a:stretch>
            <a:fillRect/>
          </a:stretch>
        </p:blipFill>
        <p:spPr>
          <a:xfrm>
            <a:off x="2138286" y="2868548"/>
            <a:ext cx="2301494" cy="1387602"/>
          </a:xfrm>
          <a:prstGeom prst="rect">
            <a:avLst/>
          </a:prstGeom>
        </p:spPr>
      </p:pic>
      <p:pic>
        <p:nvPicPr>
          <p:cNvPr id="9" name="object 9"/>
          <p:cNvPicPr/>
          <p:nvPr/>
        </p:nvPicPr>
        <p:blipFill>
          <a:blip r:embed="rId4" cstate="print"/>
          <a:stretch>
            <a:fillRect/>
          </a:stretch>
        </p:blipFill>
        <p:spPr>
          <a:xfrm>
            <a:off x="7406385" y="2883662"/>
            <a:ext cx="2435860" cy="1387729"/>
          </a:xfrm>
          <a:prstGeom prst="rect">
            <a:avLst/>
          </a:prstGeom>
        </p:spPr>
      </p:pic>
      <p:grpSp>
        <p:nvGrpSpPr>
          <p:cNvPr id="10" name="object 10"/>
          <p:cNvGrpSpPr/>
          <p:nvPr/>
        </p:nvGrpSpPr>
        <p:grpSpPr>
          <a:xfrm>
            <a:off x="6671818" y="5027891"/>
            <a:ext cx="2059305" cy="1181100"/>
            <a:chOff x="5147817" y="5027891"/>
            <a:chExt cx="2059305" cy="1181100"/>
          </a:xfrm>
        </p:grpSpPr>
        <p:pic>
          <p:nvPicPr>
            <p:cNvPr id="11" name="object 11"/>
            <p:cNvPicPr/>
            <p:nvPr/>
          </p:nvPicPr>
          <p:blipFill>
            <a:blip r:embed="rId5" cstate="print"/>
            <a:stretch>
              <a:fillRect/>
            </a:stretch>
          </p:blipFill>
          <p:spPr>
            <a:xfrm>
              <a:off x="5147817" y="5027891"/>
              <a:ext cx="1094282" cy="1180934"/>
            </a:xfrm>
            <a:prstGeom prst="rect">
              <a:avLst/>
            </a:prstGeom>
          </p:spPr>
        </p:pic>
        <p:pic>
          <p:nvPicPr>
            <p:cNvPr id="12" name="object 12"/>
            <p:cNvPicPr/>
            <p:nvPr/>
          </p:nvPicPr>
          <p:blipFill>
            <a:blip r:embed="rId6" cstate="print"/>
            <a:stretch>
              <a:fillRect/>
            </a:stretch>
          </p:blipFill>
          <p:spPr>
            <a:xfrm>
              <a:off x="6213855" y="5184660"/>
              <a:ext cx="993241" cy="741565"/>
            </a:xfrm>
            <a:prstGeom prst="rect">
              <a:avLst/>
            </a:prstGeom>
          </p:spPr>
        </p:pic>
      </p:grpSp>
      <p:sp>
        <p:nvSpPr>
          <p:cNvPr id="13" name="object 13"/>
          <p:cNvSpPr txBox="1"/>
          <p:nvPr/>
        </p:nvSpPr>
        <p:spPr>
          <a:xfrm>
            <a:off x="3071875" y="2494230"/>
            <a:ext cx="490220" cy="300355"/>
          </a:xfrm>
          <a:prstGeom prst="rect">
            <a:avLst/>
          </a:prstGeom>
        </p:spPr>
        <p:txBody>
          <a:bodyPr vert="horz" wrap="square" lIns="0" tIns="12700" rIns="0" bIns="0" rtlCol="0">
            <a:spAutoFit/>
          </a:bodyPr>
          <a:lstStyle/>
          <a:p>
            <a:pPr marL="12700">
              <a:spcBef>
                <a:spcPts val="100"/>
              </a:spcBef>
            </a:pPr>
            <a:r>
              <a:rPr dirty="0">
                <a:solidFill>
                  <a:prstClr val="black"/>
                </a:solidFill>
                <a:latin typeface="Calibri"/>
                <a:cs typeface="Calibri"/>
              </a:rPr>
              <a:t>2010</a:t>
            </a:r>
            <a:endParaRPr>
              <a:solidFill>
                <a:prstClr val="black"/>
              </a:solidFill>
              <a:latin typeface="Calibri"/>
              <a:cs typeface="Calibri"/>
            </a:endParaRPr>
          </a:p>
        </p:txBody>
      </p:sp>
      <p:sp>
        <p:nvSpPr>
          <p:cNvPr id="14" name="object 14"/>
          <p:cNvSpPr txBox="1"/>
          <p:nvPr/>
        </p:nvSpPr>
        <p:spPr>
          <a:xfrm>
            <a:off x="8270875" y="2539365"/>
            <a:ext cx="488950" cy="299720"/>
          </a:xfrm>
          <a:prstGeom prst="rect">
            <a:avLst/>
          </a:prstGeom>
        </p:spPr>
        <p:txBody>
          <a:bodyPr vert="horz" wrap="square" lIns="0" tIns="12700" rIns="0" bIns="0" rtlCol="0">
            <a:spAutoFit/>
          </a:bodyPr>
          <a:lstStyle/>
          <a:p>
            <a:pPr marL="12700">
              <a:spcBef>
                <a:spcPts val="100"/>
              </a:spcBef>
            </a:pPr>
            <a:r>
              <a:rPr spc="-5" dirty="0">
                <a:solidFill>
                  <a:prstClr val="black"/>
                </a:solidFill>
                <a:latin typeface="Calibri"/>
                <a:cs typeface="Calibri"/>
              </a:rPr>
              <a:t>2018</a:t>
            </a:r>
            <a:endParaRPr>
              <a:solidFill>
                <a:prstClr val="black"/>
              </a:solidFill>
              <a:latin typeface="Calibri"/>
              <a:cs typeface="Calibri"/>
            </a:endParaRPr>
          </a:p>
        </p:txBody>
      </p:sp>
      <p:grpSp>
        <p:nvGrpSpPr>
          <p:cNvPr id="15" name="object 15"/>
          <p:cNvGrpSpPr/>
          <p:nvPr/>
        </p:nvGrpSpPr>
        <p:grpSpPr>
          <a:xfrm>
            <a:off x="4874133" y="2911983"/>
            <a:ext cx="2038350" cy="1416685"/>
            <a:chOff x="3350133" y="2911982"/>
            <a:chExt cx="2038350" cy="1416685"/>
          </a:xfrm>
        </p:grpSpPr>
        <p:pic>
          <p:nvPicPr>
            <p:cNvPr id="16" name="object 16"/>
            <p:cNvPicPr/>
            <p:nvPr/>
          </p:nvPicPr>
          <p:blipFill>
            <a:blip r:embed="rId7" cstate="print"/>
            <a:stretch>
              <a:fillRect/>
            </a:stretch>
          </p:blipFill>
          <p:spPr>
            <a:xfrm>
              <a:off x="3350133" y="2911982"/>
              <a:ext cx="2037841" cy="1416684"/>
            </a:xfrm>
            <a:prstGeom prst="rect">
              <a:avLst/>
            </a:prstGeom>
          </p:spPr>
        </p:pic>
        <p:pic>
          <p:nvPicPr>
            <p:cNvPr id="17" name="object 17"/>
            <p:cNvPicPr/>
            <p:nvPr/>
          </p:nvPicPr>
          <p:blipFill>
            <a:blip r:embed="rId8" cstate="print"/>
            <a:stretch>
              <a:fillRect/>
            </a:stretch>
          </p:blipFill>
          <p:spPr>
            <a:xfrm>
              <a:off x="4243832" y="3470516"/>
              <a:ext cx="1144206" cy="858151"/>
            </a:xfrm>
            <a:prstGeom prst="rect">
              <a:avLst/>
            </a:prstGeom>
          </p:spPr>
        </p:pic>
      </p:grpSp>
      <p:sp>
        <p:nvSpPr>
          <p:cNvPr id="18" name="object 18"/>
          <p:cNvSpPr txBox="1"/>
          <p:nvPr/>
        </p:nvSpPr>
        <p:spPr>
          <a:xfrm>
            <a:off x="5727572" y="2547316"/>
            <a:ext cx="488950" cy="300355"/>
          </a:xfrm>
          <a:prstGeom prst="rect">
            <a:avLst/>
          </a:prstGeom>
        </p:spPr>
        <p:txBody>
          <a:bodyPr vert="horz" wrap="square" lIns="0" tIns="12700" rIns="0" bIns="0" rtlCol="0">
            <a:spAutoFit/>
          </a:bodyPr>
          <a:lstStyle/>
          <a:p>
            <a:pPr marL="12700">
              <a:spcBef>
                <a:spcPts val="100"/>
              </a:spcBef>
            </a:pPr>
            <a:r>
              <a:rPr spc="-5" dirty="0">
                <a:solidFill>
                  <a:prstClr val="black"/>
                </a:solidFill>
                <a:latin typeface="Calibri"/>
                <a:cs typeface="Calibri"/>
              </a:rPr>
              <a:t>2014</a:t>
            </a:r>
            <a:endParaRPr>
              <a:solidFill>
                <a:prstClr val="black"/>
              </a:solidFill>
              <a:latin typeface="Calibri"/>
              <a:cs typeface="Calibri"/>
            </a:endParaRPr>
          </a:p>
        </p:txBody>
      </p:sp>
      <p:sp>
        <p:nvSpPr>
          <p:cNvPr id="19" name="object 19"/>
          <p:cNvSpPr txBox="1">
            <a:spLocks noGrp="1"/>
          </p:cNvSpPr>
          <p:nvPr>
            <p:ph type="title"/>
          </p:nvPr>
        </p:nvSpPr>
        <p:spPr>
          <a:xfrm>
            <a:off x="1602739" y="14478"/>
            <a:ext cx="3837940" cy="345440"/>
          </a:xfrm>
          <a:prstGeom prst="rect">
            <a:avLst/>
          </a:prstGeom>
        </p:spPr>
        <p:txBody>
          <a:bodyPr vert="horz" wrap="square" lIns="0" tIns="12700" rIns="0" bIns="0" rtlCol="0">
            <a:spAutoFit/>
          </a:bodyPr>
          <a:lstStyle/>
          <a:p>
            <a:pPr marL="12700">
              <a:spcBef>
                <a:spcPts val="100"/>
              </a:spcBef>
            </a:pPr>
            <a:r>
              <a:rPr dirty="0"/>
              <a:t>Montpellier</a:t>
            </a:r>
            <a:r>
              <a:rPr spc="-45" dirty="0"/>
              <a:t> </a:t>
            </a:r>
            <a:r>
              <a:rPr dirty="0"/>
              <a:t>European</a:t>
            </a:r>
            <a:r>
              <a:rPr spc="-30" dirty="0"/>
              <a:t> </a:t>
            </a:r>
            <a:r>
              <a:rPr dirty="0"/>
              <a:t>Ecotron</a:t>
            </a:r>
          </a:p>
        </p:txBody>
      </p:sp>
      <p:sp>
        <p:nvSpPr>
          <p:cNvPr id="20" name="object 20"/>
          <p:cNvSpPr txBox="1"/>
          <p:nvPr/>
        </p:nvSpPr>
        <p:spPr>
          <a:xfrm>
            <a:off x="8629650" y="6518554"/>
            <a:ext cx="102870" cy="197490"/>
          </a:xfrm>
          <a:prstGeom prst="rect">
            <a:avLst/>
          </a:prstGeom>
        </p:spPr>
        <p:txBody>
          <a:bodyPr vert="horz" wrap="square" lIns="0" tIns="12700" rIns="0" bIns="0" rtlCol="0">
            <a:spAutoFit/>
          </a:bodyPr>
          <a:lstStyle/>
          <a:p>
            <a:pPr marL="12700">
              <a:spcBef>
                <a:spcPts val="100"/>
              </a:spcBef>
            </a:pPr>
            <a:r>
              <a:rPr sz="1200" dirty="0">
                <a:solidFill>
                  <a:srgbClr val="7E7E7E"/>
                </a:solidFill>
                <a:latin typeface="Calibri"/>
                <a:cs typeface="Calibri"/>
              </a:rPr>
              <a:t>3</a:t>
            </a:r>
            <a:endParaRPr sz="1200">
              <a:solidFill>
                <a:prstClr val="black"/>
              </a:solidFill>
              <a:latin typeface="Calibri"/>
              <a:cs typeface="Calibri"/>
            </a:endParaRPr>
          </a:p>
        </p:txBody>
      </p:sp>
      <p:sp>
        <p:nvSpPr>
          <p:cNvPr id="21" name="object 21"/>
          <p:cNvSpPr txBox="1"/>
          <p:nvPr/>
        </p:nvSpPr>
        <p:spPr>
          <a:xfrm>
            <a:off x="2112670" y="5178933"/>
            <a:ext cx="7034530" cy="1457960"/>
          </a:xfrm>
          <a:prstGeom prst="rect">
            <a:avLst/>
          </a:prstGeom>
        </p:spPr>
        <p:txBody>
          <a:bodyPr vert="horz" wrap="square" lIns="0" tIns="12700" rIns="0" bIns="0" rtlCol="0">
            <a:spAutoFit/>
          </a:bodyPr>
          <a:lstStyle/>
          <a:p>
            <a:pPr marL="12700">
              <a:spcBef>
                <a:spcPts val="100"/>
              </a:spcBef>
            </a:pPr>
            <a:r>
              <a:rPr sz="2000" b="1" dirty="0">
                <a:solidFill>
                  <a:srgbClr val="0000CC"/>
                </a:solidFill>
                <a:latin typeface="Calibri"/>
                <a:cs typeface="Calibri"/>
              </a:rPr>
              <a:t>Sable</a:t>
            </a:r>
            <a:r>
              <a:rPr sz="2000" b="1" spc="-5" dirty="0">
                <a:solidFill>
                  <a:srgbClr val="0000CC"/>
                </a:solidFill>
                <a:latin typeface="Calibri"/>
                <a:cs typeface="Calibri"/>
              </a:rPr>
              <a:t> isotope</a:t>
            </a:r>
            <a:r>
              <a:rPr sz="2000" b="1" spc="-35" dirty="0">
                <a:solidFill>
                  <a:srgbClr val="0000CC"/>
                </a:solidFill>
                <a:latin typeface="Calibri"/>
                <a:cs typeface="Calibri"/>
              </a:rPr>
              <a:t> </a:t>
            </a:r>
            <a:r>
              <a:rPr sz="2000" b="1" dirty="0">
                <a:solidFill>
                  <a:srgbClr val="0000CC"/>
                </a:solidFill>
                <a:latin typeface="Calibri"/>
                <a:cs typeface="Calibri"/>
              </a:rPr>
              <a:t>analytical</a:t>
            </a:r>
            <a:r>
              <a:rPr sz="2000" b="1" spc="-30" dirty="0">
                <a:solidFill>
                  <a:srgbClr val="0000CC"/>
                </a:solidFill>
                <a:latin typeface="Calibri"/>
                <a:cs typeface="Calibri"/>
              </a:rPr>
              <a:t> </a:t>
            </a:r>
            <a:r>
              <a:rPr sz="2000" b="1" spc="-10" dirty="0">
                <a:solidFill>
                  <a:srgbClr val="0000CC"/>
                </a:solidFill>
                <a:latin typeface="Calibri"/>
                <a:cs typeface="Calibri"/>
              </a:rPr>
              <a:t>platform</a:t>
            </a:r>
            <a:r>
              <a:rPr sz="2000" b="1" spc="-15" dirty="0">
                <a:solidFill>
                  <a:srgbClr val="0000CC"/>
                </a:solidFill>
                <a:latin typeface="Calibri"/>
                <a:cs typeface="Calibri"/>
              </a:rPr>
              <a:t> </a:t>
            </a:r>
            <a:r>
              <a:rPr sz="2000" b="1" dirty="0">
                <a:solidFill>
                  <a:srgbClr val="0000CC"/>
                </a:solidFill>
                <a:latin typeface="Calibri"/>
                <a:cs typeface="Calibri"/>
              </a:rPr>
              <a:t>IsoFlux</a:t>
            </a:r>
            <a:endParaRPr sz="2000">
              <a:solidFill>
                <a:prstClr val="black"/>
              </a:solidFill>
              <a:latin typeface="Calibri"/>
              <a:cs typeface="Calibri"/>
            </a:endParaRPr>
          </a:p>
          <a:p>
            <a:pPr>
              <a:spcBef>
                <a:spcPts val="15"/>
              </a:spcBef>
            </a:pPr>
            <a:endParaRPr sz="1500">
              <a:solidFill>
                <a:prstClr val="black"/>
              </a:solidFill>
              <a:latin typeface="Calibri"/>
              <a:cs typeface="Calibri"/>
            </a:endParaRPr>
          </a:p>
          <a:p>
            <a:pPr marL="2235835"/>
            <a:r>
              <a:rPr spc="-5" dirty="0">
                <a:solidFill>
                  <a:prstClr val="black"/>
                </a:solidFill>
                <a:latin typeface="Calibri"/>
                <a:cs typeface="Calibri"/>
              </a:rPr>
              <a:t>2021</a:t>
            </a:r>
            <a:endParaRPr>
              <a:solidFill>
                <a:prstClr val="black"/>
              </a:solidFill>
              <a:latin typeface="Calibri"/>
              <a:cs typeface="Calibri"/>
            </a:endParaRPr>
          </a:p>
          <a:p>
            <a:pPr marL="1188720" indent="-457834">
              <a:spcBef>
                <a:spcPts val="1510"/>
              </a:spcBef>
              <a:buFont typeface="Wingdings"/>
              <a:buChar char=""/>
              <a:tabLst>
                <a:tab pos="1188720" algn="l"/>
                <a:tab pos="1189355" algn="l"/>
              </a:tabLst>
            </a:pPr>
            <a:r>
              <a:rPr sz="2800" spc="-5" dirty="0">
                <a:solidFill>
                  <a:srgbClr val="0000CC"/>
                </a:solidFill>
                <a:latin typeface="Calibri"/>
                <a:cs typeface="Calibri"/>
              </a:rPr>
              <a:t>Open</a:t>
            </a:r>
            <a:r>
              <a:rPr sz="2800" dirty="0">
                <a:solidFill>
                  <a:srgbClr val="0000CC"/>
                </a:solidFill>
                <a:latin typeface="Calibri"/>
                <a:cs typeface="Calibri"/>
              </a:rPr>
              <a:t> </a:t>
            </a:r>
            <a:r>
              <a:rPr sz="2800" spc="-20" dirty="0">
                <a:solidFill>
                  <a:srgbClr val="0000CC"/>
                </a:solidFill>
                <a:latin typeface="Calibri"/>
                <a:cs typeface="Calibri"/>
              </a:rPr>
              <a:t>to</a:t>
            </a:r>
            <a:r>
              <a:rPr sz="2800" spc="-15" dirty="0">
                <a:solidFill>
                  <a:srgbClr val="0000CC"/>
                </a:solidFill>
                <a:latin typeface="Calibri"/>
                <a:cs typeface="Calibri"/>
              </a:rPr>
              <a:t> </a:t>
            </a:r>
            <a:r>
              <a:rPr sz="2800" spc="-10" dirty="0">
                <a:solidFill>
                  <a:srgbClr val="0000CC"/>
                </a:solidFill>
                <a:latin typeface="Calibri"/>
                <a:cs typeface="Calibri"/>
              </a:rPr>
              <a:t>national</a:t>
            </a:r>
            <a:r>
              <a:rPr sz="2800" spc="-15" dirty="0">
                <a:solidFill>
                  <a:srgbClr val="0000CC"/>
                </a:solidFill>
                <a:latin typeface="Calibri"/>
                <a:cs typeface="Calibri"/>
              </a:rPr>
              <a:t> </a:t>
            </a:r>
            <a:r>
              <a:rPr sz="2800" spc="-5" dirty="0">
                <a:solidFill>
                  <a:srgbClr val="0000CC"/>
                </a:solidFill>
                <a:latin typeface="Calibri"/>
                <a:cs typeface="Calibri"/>
              </a:rPr>
              <a:t>and</a:t>
            </a:r>
            <a:r>
              <a:rPr sz="2800" spc="-10" dirty="0">
                <a:solidFill>
                  <a:srgbClr val="0000CC"/>
                </a:solidFill>
                <a:latin typeface="Calibri"/>
                <a:cs typeface="Calibri"/>
              </a:rPr>
              <a:t> international</a:t>
            </a:r>
            <a:r>
              <a:rPr sz="2800" spc="-15" dirty="0">
                <a:solidFill>
                  <a:srgbClr val="0000CC"/>
                </a:solidFill>
                <a:latin typeface="Calibri"/>
                <a:cs typeface="Calibri"/>
              </a:rPr>
              <a:t> users</a:t>
            </a:r>
            <a:endParaRPr sz="2800">
              <a:solidFill>
                <a:prstClr val="black"/>
              </a:solidFill>
              <a:latin typeface="Calibri"/>
              <a:cs typeface="Calibri"/>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08768" y="476630"/>
            <a:ext cx="5075682" cy="3556254"/>
          </a:xfrm>
          <a:prstGeom prst="rect">
            <a:avLst/>
          </a:prstGeom>
        </p:spPr>
      </p:pic>
      <p:pic>
        <p:nvPicPr>
          <p:cNvPr id="3" name="object 3"/>
          <p:cNvPicPr/>
          <p:nvPr/>
        </p:nvPicPr>
        <p:blipFill>
          <a:blip r:embed="rId3" cstate="print"/>
          <a:stretch>
            <a:fillRect/>
          </a:stretch>
        </p:blipFill>
        <p:spPr>
          <a:xfrm>
            <a:off x="1608835" y="4093365"/>
            <a:ext cx="3418392" cy="2763899"/>
          </a:xfrm>
          <a:prstGeom prst="rect">
            <a:avLst/>
          </a:prstGeom>
        </p:spPr>
      </p:pic>
      <p:sp>
        <p:nvSpPr>
          <p:cNvPr id="4" name="object 4"/>
          <p:cNvSpPr/>
          <p:nvPr/>
        </p:nvSpPr>
        <p:spPr>
          <a:xfrm>
            <a:off x="1608768" y="28372"/>
            <a:ext cx="5076190" cy="415925"/>
          </a:xfrm>
          <a:custGeom>
            <a:avLst/>
            <a:gdLst/>
            <a:ahLst/>
            <a:cxnLst/>
            <a:rect l="l" t="t" r="r" b="b"/>
            <a:pathLst>
              <a:path w="5076190" h="415925">
                <a:moveTo>
                  <a:pt x="5075682" y="0"/>
                </a:moveTo>
                <a:lnTo>
                  <a:pt x="0" y="0"/>
                </a:lnTo>
                <a:lnTo>
                  <a:pt x="0" y="415493"/>
                </a:lnTo>
                <a:lnTo>
                  <a:pt x="5075682" y="415493"/>
                </a:lnTo>
                <a:lnTo>
                  <a:pt x="5075682" y="0"/>
                </a:lnTo>
                <a:close/>
              </a:path>
            </a:pathLst>
          </a:custGeom>
          <a:solidFill>
            <a:srgbClr val="001F5F"/>
          </a:solidFill>
        </p:spPr>
        <p:txBody>
          <a:bodyPr wrap="square" lIns="0" tIns="0" rIns="0" bIns="0" rtlCol="0"/>
          <a:lstStyle/>
          <a:p>
            <a:endParaRPr>
              <a:solidFill>
                <a:prstClr val="black"/>
              </a:solidFill>
              <a:latin typeface="Calibri"/>
            </a:endParaRPr>
          </a:p>
        </p:txBody>
      </p:sp>
      <p:sp>
        <p:nvSpPr>
          <p:cNvPr id="5" name="object 5"/>
          <p:cNvSpPr txBox="1">
            <a:spLocks noGrp="1"/>
          </p:cNvSpPr>
          <p:nvPr>
            <p:ph type="title"/>
          </p:nvPr>
        </p:nvSpPr>
        <p:spPr>
          <a:xfrm>
            <a:off x="1687475" y="53416"/>
            <a:ext cx="4498975" cy="346075"/>
          </a:xfrm>
          <a:prstGeom prst="rect">
            <a:avLst/>
          </a:prstGeom>
        </p:spPr>
        <p:txBody>
          <a:bodyPr vert="horz" wrap="square" lIns="0" tIns="12700" rIns="0" bIns="0" rtlCol="0">
            <a:spAutoFit/>
          </a:bodyPr>
          <a:lstStyle/>
          <a:p>
            <a:pPr marL="12700">
              <a:spcBef>
                <a:spcPts val="100"/>
              </a:spcBef>
            </a:pPr>
            <a:r>
              <a:rPr dirty="0"/>
              <a:t>The</a:t>
            </a:r>
            <a:r>
              <a:rPr spc="-10" dirty="0"/>
              <a:t> </a:t>
            </a:r>
            <a:r>
              <a:rPr spc="-5" dirty="0"/>
              <a:t>Macrocosms</a:t>
            </a:r>
            <a:r>
              <a:rPr spc="-15" dirty="0"/>
              <a:t> </a:t>
            </a:r>
            <a:r>
              <a:rPr spc="-5" dirty="0"/>
              <a:t>setup</a:t>
            </a:r>
            <a:r>
              <a:rPr dirty="0"/>
              <a:t> as</a:t>
            </a:r>
            <a:r>
              <a:rPr spc="-25" dirty="0"/>
              <a:t> </a:t>
            </a:r>
            <a:r>
              <a:rPr spc="-5" dirty="0"/>
              <a:t>example</a:t>
            </a:r>
          </a:p>
        </p:txBody>
      </p:sp>
      <p:sp>
        <p:nvSpPr>
          <p:cNvPr id="6" name="object 6"/>
          <p:cNvSpPr txBox="1"/>
          <p:nvPr/>
        </p:nvSpPr>
        <p:spPr>
          <a:xfrm>
            <a:off x="6738874" y="33909"/>
            <a:ext cx="3402965" cy="782955"/>
          </a:xfrm>
          <a:prstGeom prst="rect">
            <a:avLst/>
          </a:prstGeom>
        </p:spPr>
        <p:txBody>
          <a:bodyPr vert="horz" wrap="square" lIns="0" tIns="45085" rIns="0" bIns="0" rtlCol="0">
            <a:spAutoFit/>
          </a:bodyPr>
          <a:lstStyle/>
          <a:p>
            <a:pPr marL="324485" marR="43180" indent="-287020">
              <a:lnSpc>
                <a:spcPct val="88100"/>
              </a:lnSpc>
              <a:spcBef>
                <a:spcPts val="355"/>
              </a:spcBef>
              <a:buFontTx/>
              <a:buChar char="•"/>
              <a:tabLst>
                <a:tab pos="324485" algn="l"/>
                <a:tab pos="325120" algn="l"/>
              </a:tabLst>
            </a:pPr>
            <a:r>
              <a:rPr spc="-5" dirty="0">
                <a:solidFill>
                  <a:prstClr val="black"/>
                </a:solidFill>
                <a:latin typeface="Arial MT"/>
                <a:cs typeface="Arial MT"/>
              </a:rPr>
              <a:t>Large</a:t>
            </a:r>
            <a:r>
              <a:rPr spc="-20" dirty="0">
                <a:solidFill>
                  <a:prstClr val="black"/>
                </a:solidFill>
                <a:latin typeface="Arial MT"/>
                <a:cs typeface="Arial MT"/>
              </a:rPr>
              <a:t> </a:t>
            </a:r>
            <a:r>
              <a:rPr dirty="0">
                <a:solidFill>
                  <a:prstClr val="black"/>
                </a:solidFill>
                <a:latin typeface="Arial MT"/>
                <a:cs typeface="Arial MT"/>
              </a:rPr>
              <a:t>size</a:t>
            </a:r>
            <a:r>
              <a:rPr spc="-5" dirty="0">
                <a:solidFill>
                  <a:prstClr val="black"/>
                </a:solidFill>
                <a:latin typeface="Arial MT"/>
                <a:cs typeface="Arial MT"/>
              </a:rPr>
              <a:t> </a:t>
            </a:r>
            <a:r>
              <a:rPr dirty="0">
                <a:solidFill>
                  <a:prstClr val="black"/>
                </a:solidFill>
                <a:latin typeface="Arial MT"/>
                <a:cs typeface="Arial MT"/>
              </a:rPr>
              <a:t>+</a:t>
            </a:r>
            <a:r>
              <a:rPr spc="-5" dirty="0">
                <a:solidFill>
                  <a:prstClr val="black"/>
                </a:solidFill>
                <a:latin typeface="Arial MT"/>
                <a:cs typeface="Arial MT"/>
              </a:rPr>
              <a:t> lysimeters setup: </a:t>
            </a:r>
            <a:r>
              <a:rPr spc="-484" dirty="0">
                <a:solidFill>
                  <a:prstClr val="black"/>
                </a:solidFill>
                <a:latin typeface="Arial MT"/>
                <a:cs typeface="Arial MT"/>
              </a:rPr>
              <a:t> </a:t>
            </a:r>
            <a:r>
              <a:rPr spc="-5" dirty="0">
                <a:solidFill>
                  <a:prstClr val="black"/>
                </a:solidFill>
                <a:latin typeface="Arial MT"/>
                <a:cs typeface="Arial MT"/>
              </a:rPr>
              <a:t>5m</a:t>
            </a:r>
            <a:r>
              <a:rPr spc="-7" baseline="25462" dirty="0">
                <a:solidFill>
                  <a:prstClr val="black"/>
                </a:solidFill>
                <a:latin typeface="Arial MT"/>
                <a:cs typeface="Arial MT"/>
              </a:rPr>
              <a:t>2</a:t>
            </a:r>
            <a:r>
              <a:rPr spc="-5" dirty="0">
                <a:solidFill>
                  <a:prstClr val="black"/>
                </a:solidFill>
                <a:latin typeface="Arial MT"/>
                <a:cs typeface="Arial MT"/>
              </a:rPr>
              <a:t>, 1.5 </a:t>
            </a:r>
            <a:r>
              <a:rPr dirty="0">
                <a:solidFill>
                  <a:prstClr val="black"/>
                </a:solidFill>
                <a:latin typeface="Arial MT"/>
                <a:cs typeface="Arial MT"/>
              </a:rPr>
              <a:t>m </a:t>
            </a:r>
            <a:r>
              <a:rPr spc="-5" dirty="0">
                <a:solidFill>
                  <a:prstClr val="black"/>
                </a:solidFill>
                <a:latin typeface="Arial MT"/>
                <a:cs typeface="Arial MT"/>
              </a:rPr>
              <a:t>depth, 14 tones </a:t>
            </a:r>
            <a:r>
              <a:rPr dirty="0">
                <a:solidFill>
                  <a:prstClr val="black"/>
                </a:solidFill>
                <a:latin typeface="Arial MT"/>
                <a:cs typeface="Arial MT"/>
              </a:rPr>
              <a:t> </a:t>
            </a:r>
            <a:r>
              <a:rPr spc="-5" dirty="0">
                <a:solidFill>
                  <a:prstClr val="black"/>
                </a:solidFill>
                <a:latin typeface="Arial MT"/>
                <a:cs typeface="Arial MT"/>
              </a:rPr>
              <a:t>each</a:t>
            </a:r>
            <a:r>
              <a:rPr dirty="0">
                <a:solidFill>
                  <a:prstClr val="black"/>
                </a:solidFill>
                <a:latin typeface="Arial MT"/>
                <a:cs typeface="Arial MT"/>
              </a:rPr>
              <a:t> (ET)</a:t>
            </a:r>
            <a:endParaRPr>
              <a:solidFill>
                <a:prstClr val="black"/>
              </a:solidFill>
              <a:latin typeface="Arial MT"/>
              <a:cs typeface="Arial MT"/>
            </a:endParaRPr>
          </a:p>
        </p:txBody>
      </p:sp>
      <p:sp>
        <p:nvSpPr>
          <p:cNvPr id="7" name="object 7"/>
          <p:cNvSpPr txBox="1"/>
          <p:nvPr/>
        </p:nvSpPr>
        <p:spPr>
          <a:xfrm>
            <a:off x="5055871" y="1000506"/>
            <a:ext cx="5544185" cy="5559425"/>
          </a:xfrm>
          <a:prstGeom prst="rect">
            <a:avLst/>
          </a:prstGeom>
        </p:spPr>
        <p:txBody>
          <a:bodyPr vert="horz" wrap="square" lIns="0" tIns="12700" rIns="0" bIns="0" rtlCol="0">
            <a:spAutoFit/>
          </a:bodyPr>
          <a:lstStyle/>
          <a:p>
            <a:pPr marL="2007235" indent="-287020">
              <a:lnSpc>
                <a:spcPts val="2030"/>
              </a:lnSpc>
              <a:spcBef>
                <a:spcPts val="100"/>
              </a:spcBef>
              <a:buFontTx/>
              <a:buChar char="•"/>
              <a:tabLst>
                <a:tab pos="2007235" algn="l"/>
                <a:tab pos="2007870" algn="l"/>
              </a:tabLst>
            </a:pPr>
            <a:r>
              <a:rPr spc="-5" dirty="0">
                <a:solidFill>
                  <a:prstClr val="black"/>
                </a:solidFill>
                <a:latin typeface="Arial MT"/>
                <a:cs typeface="Arial MT"/>
              </a:rPr>
              <a:t>–10°C </a:t>
            </a:r>
            <a:r>
              <a:rPr dirty="0">
                <a:solidFill>
                  <a:prstClr val="black"/>
                </a:solidFill>
                <a:latin typeface="Arial MT"/>
                <a:cs typeface="Arial MT"/>
              </a:rPr>
              <a:t>to</a:t>
            </a:r>
            <a:r>
              <a:rPr spc="-10" dirty="0">
                <a:solidFill>
                  <a:prstClr val="black"/>
                </a:solidFill>
                <a:latin typeface="Arial MT"/>
                <a:cs typeface="Arial MT"/>
              </a:rPr>
              <a:t> </a:t>
            </a:r>
            <a:r>
              <a:rPr spc="-5" dirty="0">
                <a:solidFill>
                  <a:prstClr val="black"/>
                </a:solidFill>
                <a:latin typeface="Arial MT"/>
                <a:cs typeface="Arial MT"/>
              </a:rPr>
              <a:t>+50°C</a:t>
            </a:r>
            <a:r>
              <a:rPr dirty="0">
                <a:solidFill>
                  <a:prstClr val="black"/>
                </a:solidFill>
                <a:latin typeface="Arial MT"/>
                <a:cs typeface="Arial MT"/>
              </a:rPr>
              <a:t> (±</a:t>
            </a:r>
            <a:r>
              <a:rPr spc="-10" dirty="0">
                <a:solidFill>
                  <a:prstClr val="black"/>
                </a:solidFill>
                <a:latin typeface="Arial MT"/>
                <a:cs typeface="Arial MT"/>
              </a:rPr>
              <a:t> </a:t>
            </a:r>
            <a:r>
              <a:rPr spc="-5" dirty="0">
                <a:solidFill>
                  <a:prstClr val="black"/>
                </a:solidFill>
                <a:latin typeface="Arial MT"/>
                <a:cs typeface="Arial MT"/>
              </a:rPr>
              <a:t>0.5°C)</a:t>
            </a:r>
            <a:endParaRPr>
              <a:solidFill>
                <a:prstClr val="black"/>
              </a:solidFill>
              <a:latin typeface="Arial MT"/>
              <a:cs typeface="Arial MT"/>
            </a:endParaRPr>
          </a:p>
          <a:p>
            <a:pPr marL="2007235" marR="860425">
              <a:lnSpc>
                <a:spcPts val="1900"/>
              </a:lnSpc>
              <a:spcBef>
                <a:spcPts val="145"/>
              </a:spcBef>
            </a:pPr>
            <a:r>
              <a:rPr spc="-10" dirty="0">
                <a:solidFill>
                  <a:prstClr val="black"/>
                </a:solidFill>
                <a:latin typeface="Arial MT"/>
                <a:cs typeface="Arial MT"/>
              </a:rPr>
              <a:t>within</a:t>
            </a:r>
            <a:r>
              <a:rPr spc="25" dirty="0">
                <a:solidFill>
                  <a:prstClr val="black"/>
                </a:solidFill>
                <a:latin typeface="Arial MT"/>
                <a:cs typeface="Arial MT"/>
              </a:rPr>
              <a:t> </a:t>
            </a:r>
            <a:r>
              <a:rPr dirty="0">
                <a:solidFill>
                  <a:prstClr val="black"/>
                </a:solidFill>
                <a:latin typeface="Arial MT"/>
                <a:cs typeface="Arial MT"/>
              </a:rPr>
              <a:t>±</a:t>
            </a:r>
            <a:r>
              <a:rPr spc="-10" dirty="0">
                <a:solidFill>
                  <a:prstClr val="black"/>
                </a:solidFill>
                <a:latin typeface="Arial MT"/>
                <a:cs typeface="Arial MT"/>
              </a:rPr>
              <a:t> </a:t>
            </a:r>
            <a:r>
              <a:rPr spc="-5" dirty="0">
                <a:solidFill>
                  <a:prstClr val="black"/>
                </a:solidFill>
                <a:latin typeface="Arial MT"/>
                <a:cs typeface="Arial MT"/>
              </a:rPr>
              <a:t>10°C </a:t>
            </a:r>
            <a:r>
              <a:rPr dirty="0">
                <a:solidFill>
                  <a:prstClr val="black"/>
                </a:solidFill>
                <a:latin typeface="Arial MT"/>
                <a:cs typeface="Arial MT"/>
              </a:rPr>
              <a:t>from</a:t>
            </a:r>
            <a:r>
              <a:rPr spc="-15" dirty="0">
                <a:solidFill>
                  <a:prstClr val="black"/>
                </a:solidFill>
                <a:latin typeface="Arial MT"/>
                <a:cs typeface="Arial MT"/>
              </a:rPr>
              <a:t> </a:t>
            </a:r>
            <a:r>
              <a:rPr spc="-5" dirty="0">
                <a:solidFill>
                  <a:prstClr val="black"/>
                </a:solidFill>
                <a:latin typeface="Arial MT"/>
                <a:cs typeface="Arial MT"/>
              </a:rPr>
              <a:t>outside </a:t>
            </a:r>
            <a:r>
              <a:rPr spc="-484" dirty="0">
                <a:solidFill>
                  <a:prstClr val="black"/>
                </a:solidFill>
                <a:latin typeface="Arial MT"/>
                <a:cs typeface="Arial MT"/>
              </a:rPr>
              <a:t> </a:t>
            </a:r>
            <a:r>
              <a:rPr spc="-5" dirty="0">
                <a:solidFill>
                  <a:prstClr val="black"/>
                </a:solidFill>
                <a:latin typeface="Arial MT"/>
                <a:cs typeface="Arial MT"/>
              </a:rPr>
              <a:t>temperature</a:t>
            </a:r>
            <a:endParaRPr>
              <a:solidFill>
                <a:prstClr val="black"/>
              </a:solidFill>
              <a:latin typeface="Arial MT"/>
              <a:cs typeface="Arial MT"/>
            </a:endParaRPr>
          </a:p>
          <a:p>
            <a:pPr marL="2007235" indent="-287020">
              <a:spcBef>
                <a:spcPts val="1620"/>
              </a:spcBef>
              <a:buFontTx/>
              <a:buChar char="•"/>
              <a:tabLst>
                <a:tab pos="2007235" algn="l"/>
                <a:tab pos="2007870" algn="l"/>
              </a:tabLst>
            </a:pPr>
            <a:r>
              <a:rPr spc="-5" dirty="0">
                <a:solidFill>
                  <a:prstClr val="black"/>
                </a:solidFill>
                <a:latin typeface="Arial MT"/>
                <a:cs typeface="Arial MT"/>
              </a:rPr>
              <a:t>Soil</a:t>
            </a:r>
            <a:r>
              <a:rPr spc="-10" dirty="0">
                <a:solidFill>
                  <a:prstClr val="black"/>
                </a:solidFill>
                <a:latin typeface="Arial MT"/>
                <a:cs typeface="Arial MT"/>
              </a:rPr>
              <a:t> </a:t>
            </a:r>
            <a:r>
              <a:rPr spc="-5" dirty="0">
                <a:solidFill>
                  <a:prstClr val="black"/>
                </a:solidFill>
                <a:latin typeface="Arial MT"/>
                <a:cs typeface="Arial MT"/>
              </a:rPr>
              <a:t>temperature </a:t>
            </a:r>
            <a:r>
              <a:rPr spc="-10" dirty="0">
                <a:solidFill>
                  <a:prstClr val="black"/>
                </a:solidFill>
                <a:latin typeface="Arial MT"/>
                <a:cs typeface="Arial MT"/>
              </a:rPr>
              <a:t>gradient</a:t>
            </a:r>
            <a:endParaRPr>
              <a:solidFill>
                <a:prstClr val="black"/>
              </a:solidFill>
              <a:latin typeface="Arial MT"/>
              <a:cs typeface="Arial MT"/>
            </a:endParaRPr>
          </a:p>
          <a:p>
            <a:pPr>
              <a:spcBef>
                <a:spcPts val="30"/>
              </a:spcBef>
              <a:buFont typeface="Arial MT"/>
              <a:buChar char="•"/>
            </a:pPr>
            <a:endParaRPr sz="1650">
              <a:solidFill>
                <a:prstClr val="black"/>
              </a:solidFill>
              <a:latin typeface="Arial MT"/>
              <a:cs typeface="Arial MT"/>
            </a:endParaRPr>
          </a:p>
          <a:p>
            <a:pPr marL="2007235" marR="664210" indent="-287020">
              <a:lnSpc>
                <a:spcPts val="1900"/>
              </a:lnSpc>
              <a:buFontTx/>
              <a:buChar char="•"/>
              <a:tabLst>
                <a:tab pos="2007235" algn="l"/>
                <a:tab pos="2007870" algn="l"/>
              </a:tabLst>
            </a:pPr>
            <a:r>
              <a:rPr spc="-5" dirty="0">
                <a:solidFill>
                  <a:prstClr val="black"/>
                </a:solidFill>
                <a:latin typeface="Arial MT"/>
                <a:cs typeface="Arial MT"/>
              </a:rPr>
              <a:t>Air humidity control </a:t>
            </a:r>
            <a:r>
              <a:rPr spc="-10" dirty="0">
                <a:solidFill>
                  <a:prstClr val="black"/>
                </a:solidFill>
                <a:latin typeface="Arial MT"/>
                <a:cs typeface="Arial MT"/>
              </a:rPr>
              <a:t>between </a:t>
            </a:r>
            <a:r>
              <a:rPr spc="-490" dirty="0">
                <a:solidFill>
                  <a:prstClr val="black"/>
                </a:solidFill>
                <a:latin typeface="Arial MT"/>
                <a:cs typeface="Arial MT"/>
              </a:rPr>
              <a:t> </a:t>
            </a:r>
            <a:r>
              <a:rPr spc="-5" dirty="0">
                <a:solidFill>
                  <a:prstClr val="black"/>
                </a:solidFill>
                <a:latin typeface="Arial MT"/>
                <a:cs typeface="Arial MT"/>
              </a:rPr>
              <a:t>30</a:t>
            </a:r>
            <a:r>
              <a:rPr spc="-10" dirty="0">
                <a:solidFill>
                  <a:prstClr val="black"/>
                </a:solidFill>
                <a:latin typeface="Arial MT"/>
                <a:cs typeface="Arial MT"/>
              </a:rPr>
              <a:t> </a:t>
            </a:r>
            <a:r>
              <a:rPr dirty="0">
                <a:solidFill>
                  <a:prstClr val="black"/>
                </a:solidFill>
                <a:latin typeface="Arial MT"/>
                <a:cs typeface="Arial MT"/>
              </a:rPr>
              <a:t>-</a:t>
            </a:r>
            <a:r>
              <a:rPr spc="-5" dirty="0">
                <a:solidFill>
                  <a:prstClr val="black"/>
                </a:solidFill>
                <a:latin typeface="Arial MT"/>
                <a:cs typeface="Arial MT"/>
              </a:rPr>
              <a:t> 85%</a:t>
            </a:r>
            <a:r>
              <a:rPr dirty="0">
                <a:solidFill>
                  <a:prstClr val="black"/>
                </a:solidFill>
                <a:latin typeface="Arial MT"/>
                <a:cs typeface="Arial MT"/>
              </a:rPr>
              <a:t> </a:t>
            </a:r>
            <a:r>
              <a:rPr spc="-5" dirty="0">
                <a:solidFill>
                  <a:prstClr val="black"/>
                </a:solidFill>
                <a:latin typeface="Arial MT"/>
                <a:cs typeface="Arial MT"/>
              </a:rPr>
              <a:t>RH</a:t>
            </a:r>
            <a:r>
              <a:rPr spc="-10" dirty="0">
                <a:solidFill>
                  <a:prstClr val="black"/>
                </a:solidFill>
                <a:latin typeface="Arial MT"/>
                <a:cs typeface="Arial MT"/>
              </a:rPr>
              <a:t> </a:t>
            </a:r>
            <a:r>
              <a:rPr dirty="0">
                <a:solidFill>
                  <a:prstClr val="black"/>
                </a:solidFill>
                <a:latin typeface="Arial MT"/>
                <a:cs typeface="Arial MT"/>
              </a:rPr>
              <a:t>(±</a:t>
            </a:r>
            <a:r>
              <a:rPr spc="-5" dirty="0">
                <a:solidFill>
                  <a:prstClr val="black"/>
                </a:solidFill>
                <a:latin typeface="Arial MT"/>
                <a:cs typeface="Arial MT"/>
              </a:rPr>
              <a:t> </a:t>
            </a:r>
            <a:r>
              <a:rPr spc="-10" dirty="0">
                <a:solidFill>
                  <a:prstClr val="black"/>
                </a:solidFill>
                <a:latin typeface="Arial MT"/>
                <a:cs typeface="Arial MT"/>
              </a:rPr>
              <a:t>5%)</a:t>
            </a:r>
            <a:endParaRPr>
              <a:solidFill>
                <a:prstClr val="black"/>
              </a:solidFill>
              <a:latin typeface="Arial MT"/>
              <a:cs typeface="Arial MT"/>
            </a:endParaRPr>
          </a:p>
          <a:p>
            <a:pPr marL="2007235" indent="-287020">
              <a:spcBef>
                <a:spcPts val="1620"/>
              </a:spcBef>
              <a:buFontTx/>
              <a:buChar char="•"/>
              <a:tabLst>
                <a:tab pos="2007235" algn="l"/>
                <a:tab pos="2007870" algn="l"/>
              </a:tabLst>
            </a:pPr>
            <a:r>
              <a:rPr spc="-5" dirty="0">
                <a:solidFill>
                  <a:prstClr val="black"/>
                </a:solidFill>
                <a:latin typeface="Arial MT"/>
                <a:cs typeface="Arial MT"/>
              </a:rPr>
              <a:t>Automatic</a:t>
            </a:r>
            <a:r>
              <a:rPr spc="-20" dirty="0">
                <a:solidFill>
                  <a:prstClr val="black"/>
                </a:solidFill>
                <a:latin typeface="Arial MT"/>
                <a:cs typeface="Arial MT"/>
              </a:rPr>
              <a:t> </a:t>
            </a:r>
            <a:r>
              <a:rPr spc="-5" dirty="0">
                <a:solidFill>
                  <a:prstClr val="black"/>
                </a:solidFill>
                <a:latin typeface="Arial MT"/>
                <a:cs typeface="Arial MT"/>
              </a:rPr>
              <a:t>precipitation</a:t>
            </a:r>
            <a:endParaRPr>
              <a:solidFill>
                <a:prstClr val="black"/>
              </a:solidFill>
              <a:latin typeface="Arial MT"/>
              <a:cs typeface="Arial MT"/>
            </a:endParaRPr>
          </a:p>
          <a:p>
            <a:pPr>
              <a:spcBef>
                <a:spcPts val="10"/>
              </a:spcBef>
              <a:buFont typeface="Arial MT"/>
              <a:buChar char="•"/>
            </a:pPr>
            <a:endParaRPr sz="1650">
              <a:solidFill>
                <a:prstClr val="black"/>
              </a:solidFill>
              <a:latin typeface="Arial MT"/>
              <a:cs typeface="Arial MT"/>
            </a:endParaRPr>
          </a:p>
          <a:p>
            <a:pPr marL="2007235" marR="1040765" indent="-287020">
              <a:lnSpc>
                <a:spcPts val="1910"/>
              </a:lnSpc>
              <a:buFontTx/>
              <a:buChar char="•"/>
              <a:tabLst>
                <a:tab pos="2007235" algn="l"/>
                <a:tab pos="2007870" algn="l"/>
              </a:tabLst>
            </a:pPr>
            <a:r>
              <a:rPr spc="-5" dirty="0">
                <a:solidFill>
                  <a:prstClr val="black"/>
                </a:solidFill>
                <a:latin typeface="Arial MT"/>
                <a:cs typeface="Arial MT"/>
              </a:rPr>
              <a:t>Regulation</a:t>
            </a:r>
            <a:r>
              <a:rPr dirty="0">
                <a:solidFill>
                  <a:prstClr val="black"/>
                </a:solidFill>
                <a:latin typeface="Arial MT"/>
                <a:cs typeface="Arial MT"/>
              </a:rPr>
              <a:t> of</a:t>
            </a:r>
            <a:r>
              <a:rPr spc="-5" dirty="0">
                <a:solidFill>
                  <a:prstClr val="black"/>
                </a:solidFill>
                <a:latin typeface="Arial MT"/>
                <a:cs typeface="Arial MT"/>
              </a:rPr>
              <a:t> soil</a:t>
            </a:r>
            <a:r>
              <a:rPr dirty="0">
                <a:solidFill>
                  <a:prstClr val="black"/>
                </a:solidFill>
                <a:latin typeface="Arial MT"/>
                <a:cs typeface="Arial MT"/>
              </a:rPr>
              <a:t> </a:t>
            </a:r>
            <a:r>
              <a:rPr spc="-15" dirty="0">
                <a:solidFill>
                  <a:prstClr val="black"/>
                </a:solidFill>
                <a:latin typeface="Arial MT"/>
                <a:cs typeface="Arial MT"/>
              </a:rPr>
              <a:t>water </a:t>
            </a:r>
            <a:r>
              <a:rPr spc="-10" dirty="0">
                <a:solidFill>
                  <a:prstClr val="black"/>
                </a:solidFill>
                <a:latin typeface="Arial MT"/>
                <a:cs typeface="Arial MT"/>
              </a:rPr>
              <a:t> </a:t>
            </a:r>
            <a:r>
              <a:rPr spc="-5" dirty="0">
                <a:solidFill>
                  <a:prstClr val="black"/>
                </a:solidFill>
                <a:latin typeface="Arial MT"/>
                <a:cs typeface="Arial MT"/>
              </a:rPr>
              <a:t>potential</a:t>
            </a:r>
            <a:r>
              <a:rPr spc="-10" dirty="0">
                <a:solidFill>
                  <a:prstClr val="black"/>
                </a:solidFill>
                <a:latin typeface="Arial MT"/>
                <a:cs typeface="Arial MT"/>
              </a:rPr>
              <a:t> </a:t>
            </a:r>
            <a:r>
              <a:rPr spc="-5" dirty="0">
                <a:solidFill>
                  <a:prstClr val="black"/>
                </a:solidFill>
                <a:latin typeface="Arial MT"/>
                <a:cs typeface="Arial MT"/>
              </a:rPr>
              <a:t>and </a:t>
            </a:r>
            <a:r>
              <a:rPr spc="-15" dirty="0">
                <a:solidFill>
                  <a:prstClr val="black"/>
                </a:solidFill>
                <a:latin typeface="Arial MT"/>
                <a:cs typeface="Arial MT"/>
              </a:rPr>
              <a:t>water</a:t>
            </a:r>
            <a:r>
              <a:rPr spc="25" dirty="0">
                <a:solidFill>
                  <a:prstClr val="black"/>
                </a:solidFill>
                <a:latin typeface="Arial MT"/>
                <a:cs typeface="Arial MT"/>
              </a:rPr>
              <a:t> </a:t>
            </a:r>
            <a:r>
              <a:rPr spc="-5" dirty="0">
                <a:solidFill>
                  <a:prstClr val="black"/>
                </a:solidFill>
                <a:latin typeface="Arial MT"/>
                <a:cs typeface="Arial MT"/>
              </a:rPr>
              <a:t>table</a:t>
            </a:r>
            <a:endParaRPr>
              <a:solidFill>
                <a:prstClr val="black"/>
              </a:solidFill>
              <a:latin typeface="Arial MT"/>
              <a:cs typeface="Arial MT"/>
            </a:endParaRPr>
          </a:p>
          <a:p>
            <a:pPr marL="349885" marR="262890" indent="-287020">
              <a:lnSpc>
                <a:spcPts val="1900"/>
              </a:lnSpc>
              <a:spcBef>
                <a:spcPts val="1510"/>
              </a:spcBef>
              <a:buFontTx/>
              <a:buChar char="•"/>
              <a:tabLst>
                <a:tab pos="349885" algn="l"/>
                <a:tab pos="350520" algn="l"/>
              </a:tabLst>
            </a:pPr>
            <a:r>
              <a:rPr spc="-5" dirty="0">
                <a:solidFill>
                  <a:prstClr val="black"/>
                </a:solidFill>
                <a:latin typeface="Arial MT"/>
                <a:cs typeface="Arial MT"/>
              </a:rPr>
              <a:t>Natural</a:t>
            </a:r>
            <a:r>
              <a:rPr spc="10" dirty="0">
                <a:solidFill>
                  <a:prstClr val="black"/>
                </a:solidFill>
                <a:latin typeface="Arial MT"/>
                <a:cs typeface="Arial MT"/>
              </a:rPr>
              <a:t> </a:t>
            </a:r>
            <a:r>
              <a:rPr spc="-5" dirty="0">
                <a:solidFill>
                  <a:prstClr val="black"/>
                </a:solidFill>
                <a:latin typeface="Arial MT"/>
                <a:cs typeface="Arial MT"/>
              </a:rPr>
              <a:t>light</a:t>
            </a:r>
            <a:r>
              <a:rPr spc="15" dirty="0">
                <a:solidFill>
                  <a:prstClr val="black"/>
                </a:solidFill>
                <a:latin typeface="Arial MT"/>
                <a:cs typeface="Arial MT"/>
              </a:rPr>
              <a:t> </a:t>
            </a:r>
            <a:r>
              <a:rPr spc="-5" dirty="0">
                <a:solidFill>
                  <a:prstClr val="black"/>
                </a:solidFill>
                <a:latin typeface="Arial MT"/>
                <a:cs typeface="Arial MT"/>
              </a:rPr>
              <a:t>(transmission</a:t>
            </a:r>
            <a:r>
              <a:rPr spc="5" dirty="0">
                <a:solidFill>
                  <a:prstClr val="black"/>
                </a:solidFill>
                <a:latin typeface="Arial MT"/>
                <a:cs typeface="Arial MT"/>
              </a:rPr>
              <a:t> </a:t>
            </a:r>
            <a:r>
              <a:rPr spc="-35" dirty="0">
                <a:solidFill>
                  <a:prstClr val="black"/>
                </a:solidFill>
                <a:latin typeface="Arial MT"/>
                <a:cs typeface="Arial MT"/>
              </a:rPr>
              <a:t>PAR:</a:t>
            </a:r>
            <a:r>
              <a:rPr dirty="0">
                <a:solidFill>
                  <a:prstClr val="black"/>
                </a:solidFill>
                <a:latin typeface="Arial MT"/>
                <a:cs typeface="Arial MT"/>
              </a:rPr>
              <a:t> </a:t>
            </a:r>
            <a:r>
              <a:rPr spc="-5" dirty="0">
                <a:solidFill>
                  <a:prstClr val="black"/>
                </a:solidFill>
                <a:latin typeface="Arial MT"/>
                <a:cs typeface="Arial MT"/>
              </a:rPr>
              <a:t>85%,</a:t>
            </a:r>
            <a:r>
              <a:rPr dirty="0">
                <a:solidFill>
                  <a:prstClr val="black"/>
                </a:solidFill>
                <a:latin typeface="Arial MT"/>
                <a:cs typeface="Arial MT"/>
              </a:rPr>
              <a:t> </a:t>
            </a:r>
            <a:r>
              <a:rPr spc="-5" dirty="0">
                <a:solidFill>
                  <a:prstClr val="black"/>
                </a:solidFill>
                <a:latin typeface="Arial MT"/>
                <a:cs typeface="Arial MT"/>
              </a:rPr>
              <a:t>Uva</a:t>
            </a:r>
            <a:r>
              <a:rPr spc="-10" dirty="0">
                <a:solidFill>
                  <a:prstClr val="black"/>
                </a:solidFill>
                <a:latin typeface="Arial MT"/>
                <a:cs typeface="Arial MT"/>
              </a:rPr>
              <a:t> </a:t>
            </a:r>
            <a:r>
              <a:rPr spc="-5" dirty="0">
                <a:solidFill>
                  <a:prstClr val="black"/>
                </a:solidFill>
                <a:latin typeface="Arial MT"/>
                <a:cs typeface="Arial MT"/>
              </a:rPr>
              <a:t>60</a:t>
            </a:r>
            <a:r>
              <a:rPr spc="5" dirty="0">
                <a:solidFill>
                  <a:prstClr val="black"/>
                </a:solidFill>
                <a:latin typeface="Arial MT"/>
                <a:cs typeface="Arial MT"/>
              </a:rPr>
              <a:t> </a:t>
            </a:r>
            <a:r>
              <a:rPr dirty="0">
                <a:solidFill>
                  <a:prstClr val="black"/>
                </a:solidFill>
                <a:latin typeface="Arial MT"/>
                <a:cs typeface="Arial MT"/>
              </a:rPr>
              <a:t>%, </a:t>
            </a:r>
            <a:r>
              <a:rPr spc="-484" dirty="0">
                <a:solidFill>
                  <a:prstClr val="black"/>
                </a:solidFill>
                <a:latin typeface="Arial MT"/>
                <a:cs typeface="Arial MT"/>
              </a:rPr>
              <a:t> </a:t>
            </a:r>
            <a:r>
              <a:rPr spc="-5" dirty="0">
                <a:solidFill>
                  <a:prstClr val="black"/>
                </a:solidFill>
                <a:latin typeface="Arial MT"/>
                <a:cs typeface="Arial MT"/>
              </a:rPr>
              <a:t>Uvb</a:t>
            </a:r>
            <a:r>
              <a:rPr spc="-10" dirty="0">
                <a:solidFill>
                  <a:prstClr val="black"/>
                </a:solidFill>
                <a:latin typeface="Arial MT"/>
                <a:cs typeface="Arial MT"/>
              </a:rPr>
              <a:t> </a:t>
            </a:r>
            <a:r>
              <a:rPr spc="-5" dirty="0">
                <a:solidFill>
                  <a:prstClr val="black"/>
                </a:solidFill>
                <a:latin typeface="Arial MT"/>
                <a:cs typeface="Arial MT"/>
              </a:rPr>
              <a:t>40%)</a:t>
            </a:r>
            <a:r>
              <a:rPr spc="10" dirty="0">
                <a:solidFill>
                  <a:prstClr val="black"/>
                </a:solidFill>
                <a:latin typeface="Arial MT"/>
                <a:cs typeface="Arial MT"/>
              </a:rPr>
              <a:t> </a:t>
            </a:r>
            <a:r>
              <a:rPr spc="-5" dirty="0">
                <a:solidFill>
                  <a:prstClr val="black"/>
                </a:solidFill>
                <a:latin typeface="Arial MT"/>
                <a:cs typeface="Arial MT"/>
              </a:rPr>
              <a:t>or</a:t>
            </a:r>
            <a:r>
              <a:rPr dirty="0">
                <a:solidFill>
                  <a:prstClr val="black"/>
                </a:solidFill>
                <a:latin typeface="Arial MT"/>
                <a:cs typeface="Arial MT"/>
              </a:rPr>
              <a:t> </a:t>
            </a:r>
            <a:r>
              <a:rPr spc="-5" dirty="0">
                <a:solidFill>
                  <a:prstClr val="black"/>
                </a:solidFill>
                <a:latin typeface="Arial MT"/>
                <a:cs typeface="Arial MT"/>
              </a:rPr>
              <a:t>artificial</a:t>
            </a:r>
            <a:r>
              <a:rPr spc="10" dirty="0">
                <a:solidFill>
                  <a:prstClr val="black"/>
                </a:solidFill>
                <a:latin typeface="Arial MT"/>
                <a:cs typeface="Arial MT"/>
              </a:rPr>
              <a:t> </a:t>
            </a:r>
            <a:r>
              <a:rPr spc="-5" dirty="0">
                <a:solidFill>
                  <a:prstClr val="black"/>
                </a:solidFill>
                <a:latin typeface="Arial MT"/>
                <a:cs typeface="Arial MT"/>
              </a:rPr>
              <a:t>lighting</a:t>
            </a:r>
            <a:endParaRPr>
              <a:solidFill>
                <a:prstClr val="black"/>
              </a:solidFill>
              <a:latin typeface="Arial MT"/>
              <a:cs typeface="Arial MT"/>
            </a:endParaRPr>
          </a:p>
          <a:p>
            <a:pPr marL="349885" indent="-287020">
              <a:lnSpc>
                <a:spcPts val="2030"/>
              </a:lnSpc>
              <a:spcBef>
                <a:spcPts val="1620"/>
              </a:spcBef>
              <a:buFontTx/>
              <a:buChar char="•"/>
              <a:tabLst>
                <a:tab pos="349885" algn="l"/>
                <a:tab pos="350520" algn="l"/>
              </a:tabLst>
            </a:pPr>
            <a:r>
              <a:rPr spc="-5" dirty="0">
                <a:solidFill>
                  <a:prstClr val="black"/>
                </a:solidFill>
                <a:latin typeface="Arial MT"/>
                <a:cs typeface="Arial MT"/>
              </a:rPr>
              <a:t>Air </a:t>
            </a:r>
            <a:r>
              <a:rPr dirty="0">
                <a:solidFill>
                  <a:prstClr val="black"/>
                </a:solidFill>
                <a:latin typeface="Arial MT"/>
                <a:cs typeface="Arial MT"/>
              </a:rPr>
              <a:t>CO</a:t>
            </a:r>
            <a:r>
              <a:rPr baseline="-20833" dirty="0">
                <a:solidFill>
                  <a:prstClr val="black"/>
                </a:solidFill>
                <a:latin typeface="Arial MT"/>
                <a:cs typeface="Arial MT"/>
              </a:rPr>
              <a:t>2</a:t>
            </a:r>
            <a:r>
              <a:rPr dirty="0">
                <a:solidFill>
                  <a:prstClr val="black"/>
                </a:solidFill>
                <a:latin typeface="Arial MT"/>
                <a:cs typeface="Arial MT"/>
              </a:rPr>
              <a:t>%</a:t>
            </a:r>
            <a:r>
              <a:rPr spc="-20" dirty="0">
                <a:solidFill>
                  <a:prstClr val="black"/>
                </a:solidFill>
                <a:latin typeface="Arial MT"/>
                <a:cs typeface="Arial MT"/>
              </a:rPr>
              <a:t> </a:t>
            </a:r>
            <a:r>
              <a:rPr spc="-5" dirty="0">
                <a:solidFill>
                  <a:prstClr val="black"/>
                </a:solidFill>
                <a:latin typeface="Arial MT"/>
                <a:cs typeface="Arial MT"/>
              </a:rPr>
              <a:t>(ambient</a:t>
            </a:r>
            <a:r>
              <a:rPr spc="15" dirty="0">
                <a:solidFill>
                  <a:prstClr val="black"/>
                </a:solidFill>
                <a:latin typeface="Arial MT"/>
                <a:cs typeface="Arial MT"/>
              </a:rPr>
              <a:t> </a:t>
            </a:r>
            <a:r>
              <a:rPr dirty="0">
                <a:solidFill>
                  <a:prstClr val="black"/>
                </a:solidFill>
                <a:latin typeface="Arial MT"/>
                <a:cs typeface="Arial MT"/>
              </a:rPr>
              <a:t>&amp; </a:t>
            </a:r>
            <a:r>
              <a:rPr spc="-5" dirty="0">
                <a:solidFill>
                  <a:prstClr val="black"/>
                </a:solidFill>
                <a:latin typeface="Arial MT"/>
                <a:cs typeface="Arial MT"/>
              </a:rPr>
              <a:t>elevated)</a:t>
            </a:r>
            <a:r>
              <a:rPr spc="10" dirty="0">
                <a:solidFill>
                  <a:prstClr val="black"/>
                </a:solidFill>
                <a:latin typeface="Arial MT"/>
                <a:cs typeface="Arial MT"/>
              </a:rPr>
              <a:t> </a:t>
            </a:r>
            <a:r>
              <a:rPr spc="-15" dirty="0">
                <a:solidFill>
                  <a:prstClr val="black"/>
                </a:solidFill>
                <a:latin typeface="Arial MT"/>
                <a:cs typeface="Arial MT"/>
              </a:rPr>
              <a:t>with</a:t>
            </a:r>
            <a:r>
              <a:rPr spc="45" dirty="0">
                <a:solidFill>
                  <a:prstClr val="black"/>
                </a:solidFill>
                <a:latin typeface="Arial MT"/>
                <a:cs typeface="Arial MT"/>
              </a:rPr>
              <a:t> </a:t>
            </a:r>
            <a:r>
              <a:rPr spc="-7" baseline="25462" dirty="0">
                <a:solidFill>
                  <a:prstClr val="black"/>
                </a:solidFill>
                <a:latin typeface="Arial MT"/>
                <a:cs typeface="Arial MT"/>
              </a:rPr>
              <a:t>13</a:t>
            </a:r>
            <a:r>
              <a:rPr spc="-5" dirty="0">
                <a:solidFill>
                  <a:prstClr val="black"/>
                </a:solidFill>
                <a:latin typeface="Arial MT"/>
                <a:cs typeface="Arial MT"/>
              </a:rPr>
              <a:t>CO</a:t>
            </a:r>
            <a:r>
              <a:rPr spc="-7" baseline="-20833" dirty="0">
                <a:solidFill>
                  <a:prstClr val="black"/>
                </a:solidFill>
                <a:latin typeface="Arial MT"/>
                <a:cs typeface="Arial MT"/>
              </a:rPr>
              <a:t>2</a:t>
            </a:r>
            <a:r>
              <a:rPr spc="202" baseline="-20833" dirty="0">
                <a:solidFill>
                  <a:prstClr val="black"/>
                </a:solidFill>
                <a:latin typeface="Arial MT"/>
                <a:cs typeface="Arial MT"/>
              </a:rPr>
              <a:t> </a:t>
            </a:r>
            <a:r>
              <a:rPr spc="-5" dirty="0">
                <a:solidFill>
                  <a:prstClr val="black"/>
                </a:solidFill>
                <a:latin typeface="Arial MT"/>
                <a:cs typeface="Arial MT"/>
              </a:rPr>
              <a:t>isotopic</a:t>
            </a:r>
            <a:endParaRPr>
              <a:solidFill>
                <a:prstClr val="black"/>
              </a:solidFill>
              <a:latin typeface="Arial MT"/>
              <a:cs typeface="Arial MT"/>
            </a:endParaRPr>
          </a:p>
          <a:p>
            <a:pPr marL="349885">
              <a:lnSpc>
                <a:spcPts val="2030"/>
              </a:lnSpc>
            </a:pPr>
            <a:r>
              <a:rPr spc="-5" dirty="0">
                <a:solidFill>
                  <a:prstClr val="black"/>
                </a:solidFill>
                <a:latin typeface="Arial MT"/>
                <a:cs typeface="Arial MT"/>
              </a:rPr>
              <a:t>labelling</a:t>
            </a:r>
            <a:endParaRPr>
              <a:solidFill>
                <a:prstClr val="black"/>
              </a:solidFill>
              <a:latin typeface="Arial MT"/>
              <a:cs typeface="Arial MT"/>
            </a:endParaRPr>
          </a:p>
          <a:p>
            <a:pPr>
              <a:spcBef>
                <a:spcPts val="25"/>
              </a:spcBef>
            </a:pPr>
            <a:endParaRPr sz="1650">
              <a:solidFill>
                <a:prstClr val="black"/>
              </a:solidFill>
              <a:latin typeface="Arial MT"/>
              <a:cs typeface="Arial MT"/>
            </a:endParaRPr>
          </a:p>
          <a:p>
            <a:pPr marL="349885" marR="55880" indent="-287020">
              <a:lnSpc>
                <a:spcPts val="1900"/>
              </a:lnSpc>
              <a:buFontTx/>
              <a:buChar char="•"/>
              <a:tabLst>
                <a:tab pos="349885" algn="l"/>
                <a:tab pos="350520" algn="l"/>
              </a:tabLst>
            </a:pPr>
            <a:r>
              <a:rPr spc="-5" dirty="0">
                <a:solidFill>
                  <a:prstClr val="black"/>
                </a:solidFill>
                <a:latin typeface="Arial MT"/>
                <a:cs typeface="Arial MT"/>
              </a:rPr>
              <a:t>Continuous</a:t>
            </a:r>
            <a:r>
              <a:rPr spc="15" dirty="0">
                <a:solidFill>
                  <a:prstClr val="black"/>
                </a:solidFill>
                <a:latin typeface="Arial MT"/>
                <a:cs typeface="Arial MT"/>
              </a:rPr>
              <a:t> </a:t>
            </a:r>
            <a:r>
              <a:rPr spc="-5" dirty="0">
                <a:solidFill>
                  <a:prstClr val="black"/>
                </a:solidFill>
                <a:latin typeface="Arial MT"/>
                <a:cs typeface="Arial MT"/>
              </a:rPr>
              <a:t>high</a:t>
            </a:r>
            <a:r>
              <a:rPr dirty="0">
                <a:solidFill>
                  <a:prstClr val="black"/>
                </a:solidFill>
                <a:latin typeface="Arial MT"/>
                <a:cs typeface="Arial MT"/>
              </a:rPr>
              <a:t> </a:t>
            </a:r>
            <a:r>
              <a:rPr spc="-5" dirty="0">
                <a:solidFill>
                  <a:prstClr val="black"/>
                </a:solidFill>
                <a:latin typeface="Arial MT"/>
                <a:cs typeface="Arial MT"/>
              </a:rPr>
              <a:t>frequency</a:t>
            </a:r>
            <a:r>
              <a:rPr dirty="0">
                <a:solidFill>
                  <a:prstClr val="black"/>
                </a:solidFill>
                <a:latin typeface="Arial MT"/>
                <a:cs typeface="Arial MT"/>
              </a:rPr>
              <a:t> </a:t>
            </a:r>
            <a:r>
              <a:rPr spc="-5" dirty="0">
                <a:solidFill>
                  <a:prstClr val="black"/>
                </a:solidFill>
                <a:latin typeface="Arial MT"/>
                <a:cs typeface="Arial MT"/>
              </a:rPr>
              <a:t>measurements</a:t>
            </a:r>
            <a:r>
              <a:rPr spc="10" dirty="0">
                <a:solidFill>
                  <a:prstClr val="black"/>
                </a:solidFill>
                <a:latin typeface="Arial MT"/>
                <a:cs typeface="Arial MT"/>
              </a:rPr>
              <a:t> </a:t>
            </a:r>
            <a:r>
              <a:rPr dirty="0">
                <a:solidFill>
                  <a:prstClr val="black"/>
                </a:solidFill>
                <a:latin typeface="Arial MT"/>
                <a:cs typeface="Arial MT"/>
              </a:rPr>
              <a:t>of GHG </a:t>
            </a:r>
            <a:r>
              <a:rPr spc="-484" dirty="0">
                <a:solidFill>
                  <a:prstClr val="black"/>
                </a:solidFill>
                <a:latin typeface="Arial MT"/>
                <a:cs typeface="Arial MT"/>
              </a:rPr>
              <a:t> </a:t>
            </a:r>
            <a:r>
              <a:rPr dirty="0">
                <a:solidFill>
                  <a:prstClr val="black"/>
                </a:solidFill>
                <a:latin typeface="Arial MT"/>
                <a:cs typeface="Arial MT"/>
              </a:rPr>
              <a:t>(CO</a:t>
            </a:r>
            <a:r>
              <a:rPr baseline="-20833" dirty="0">
                <a:solidFill>
                  <a:prstClr val="black"/>
                </a:solidFill>
                <a:latin typeface="Arial MT"/>
                <a:cs typeface="Arial MT"/>
              </a:rPr>
              <a:t>2</a:t>
            </a:r>
            <a:r>
              <a:rPr dirty="0">
                <a:solidFill>
                  <a:prstClr val="black"/>
                </a:solidFill>
                <a:latin typeface="Arial MT"/>
                <a:cs typeface="Arial MT"/>
              </a:rPr>
              <a:t>, </a:t>
            </a:r>
            <a:r>
              <a:rPr spc="-5" dirty="0">
                <a:solidFill>
                  <a:prstClr val="black"/>
                </a:solidFill>
                <a:latin typeface="Arial MT"/>
                <a:cs typeface="Arial MT"/>
              </a:rPr>
              <a:t>N</a:t>
            </a:r>
            <a:r>
              <a:rPr spc="-7" baseline="-20833" dirty="0">
                <a:solidFill>
                  <a:prstClr val="black"/>
                </a:solidFill>
                <a:latin typeface="Arial MT"/>
                <a:cs typeface="Arial MT"/>
              </a:rPr>
              <a:t>2</a:t>
            </a:r>
            <a:r>
              <a:rPr spc="-5" dirty="0">
                <a:solidFill>
                  <a:prstClr val="black"/>
                </a:solidFill>
                <a:latin typeface="Arial MT"/>
                <a:cs typeface="Arial MT"/>
              </a:rPr>
              <a:t>O,</a:t>
            </a:r>
            <a:r>
              <a:rPr spc="-15" dirty="0">
                <a:solidFill>
                  <a:prstClr val="black"/>
                </a:solidFill>
                <a:latin typeface="Arial MT"/>
                <a:cs typeface="Arial MT"/>
              </a:rPr>
              <a:t> </a:t>
            </a:r>
            <a:r>
              <a:rPr spc="-5" dirty="0">
                <a:solidFill>
                  <a:prstClr val="black"/>
                </a:solidFill>
                <a:latin typeface="Arial MT"/>
                <a:cs typeface="Arial MT"/>
              </a:rPr>
              <a:t>CH</a:t>
            </a:r>
            <a:r>
              <a:rPr spc="-7" baseline="-20833" dirty="0">
                <a:solidFill>
                  <a:prstClr val="black"/>
                </a:solidFill>
                <a:latin typeface="Arial MT"/>
                <a:cs typeface="Arial MT"/>
              </a:rPr>
              <a:t>4</a:t>
            </a:r>
            <a:r>
              <a:rPr spc="-5" dirty="0">
                <a:solidFill>
                  <a:prstClr val="black"/>
                </a:solidFill>
                <a:latin typeface="Arial MT"/>
                <a:cs typeface="Arial MT"/>
              </a:rPr>
              <a:t>)</a:t>
            </a:r>
            <a:r>
              <a:rPr dirty="0">
                <a:solidFill>
                  <a:prstClr val="black"/>
                </a:solidFill>
                <a:latin typeface="Arial MT"/>
                <a:cs typeface="Arial MT"/>
              </a:rPr>
              <a:t> </a:t>
            </a:r>
            <a:r>
              <a:rPr spc="-15" dirty="0">
                <a:solidFill>
                  <a:prstClr val="black"/>
                </a:solidFill>
                <a:latin typeface="Arial MT"/>
                <a:cs typeface="Arial MT"/>
              </a:rPr>
              <a:t>with</a:t>
            </a:r>
            <a:r>
              <a:rPr spc="30" dirty="0">
                <a:solidFill>
                  <a:prstClr val="black"/>
                </a:solidFill>
                <a:latin typeface="Arial MT"/>
                <a:cs typeface="Arial MT"/>
              </a:rPr>
              <a:t> </a:t>
            </a:r>
            <a:r>
              <a:rPr spc="-5" dirty="0">
                <a:solidFill>
                  <a:prstClr val="black"/>
                </a:solidFill>
                <a:latin typeface="Arial MT"/>
                <a:cs typeface="Arial MT"/>
              </a:rPr>
              <a:t>automatic</a:t>
            </a:r>
            <a:r>
              <a:rPr spc="10" dirty="0">
                <a:solidFill>
                  <a:prstClr val="black"/>
                </a:solidFill>
                <a:latin typeface="Arial MT"/>
                <a:cs typeface="Arial MT"/>
              </a:rPr>
              <a:t> </a:t>
            </a:r>
            <a:r>
              <a:rPr spc="-5" dirty="0">
                <a:solidFill>
                  <a:prstClr val="black"/>
                </a:solidFill>
                <a:latin typeface="Arial MT"/>
                <a:cs typeface="Arial MT"/>
              </a:rPr>
              <a:t>night-time </a:t>
            </a:r>
            <a:r>
              <a:rPr dirty="0">
                <a:solidFill>
                  <a:prstClr val="black"/>
                </a:solidFill>
                <a:latin typeface="Arial MT"/>
                <a:cs typeface="Arial MT"/>
              </a:rPr>
              <a:t> </a:t>
            </a:r>
            <a:r>
              <a:rPr spc="-5" dirty="0">
                <a:solidFill>
                  <a:prstClr val="black"/>
                </a:solidFill>
                <a:latin typeface="Arial MT"/>
                <a:cs typeface="Arial MT"/>
              </a:rPr>
              <a:t>calibration</a:t>
            </a:r>
            <a:r>
              <a:rPr spc="15" dirty="0">
                <a:solidFill>
                  <a:prstClr val="black"/>
                </a:solidFill>
                <a:latin typeface="Arial MT"/>
                <a:cs typeface="Arial MT"/>
              </a:rPr>
              <a:t> </a:t>
            </a:r>
            <a:r>
              <a:rPr spc="-5" dirty="0">
                <a:solidFill>
                  <a:prstClr val="black"/>
                </a:solidFill>
                <a:latin typeface="Arial MT"/>
                <a:cs typeface="Arial MT"/>
              </a:rPr>
              <a:t>system</a:t>
            </a:r>
            <a:endParaRPr>
              <a:solidFill>
                <a:prstClr val="black"/>
              </a:solidFill>
              <a:latin typeface="Arial MT"/>
              <a:cs typeface="Arial MT"/>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33665" y="3377947"/>
            <a:ext cx="2185797" cy="2154935"/>
          </a:xfrm>
          <a:prstGeom prst="rect">
            <a:avLst/>
          </a:prstGeom>
        </p:spPr>
      </p:pic>
      <p:pic>
        <p:nvPicPr>
          <p:cNvPr id="3" name="object 3"/>
          <p:cNvPicPr/>
          <p:nvPr/>
        </p:nvPicPr>
        <p:blipFill>
          <a:blip r:embed="rId3" cstate="print"/>
          <a:stretch>
            <a:fillRect/>
          </a:stretch>
        </p:blipFill>
        <p:spPr>
          <a:xfrm>
            <a:off x="7979664" y="935483"/>
            <a:ext cx="2399918" cy="2025395"/>
          </a:xfrm>
          <a:prstGeom prst="rect">
            <a:avLst/>
          </a:prstGeom>
        </p:spPr>
      </p:pic>
      <p:pic>
        <p:nvPicPr>
          <p:cNvPr id="4" name="object 4"/>
          <p:cNvPicPr/>
          <p:nvPr/>
        </p:nvPicPr>
        <p:blipFill>
          <a:blip r:embed="rId4" cstate="print"/>
          <a:stretch>
            <a:fillRect/>
          </a:stretch>
        </p:blipFill>
        <p:spPr>
          <a:xfrm>
            <a:off x="5447920" y="1005078"/>
            <a:ext cx="2115185" cy="1955419"/>
          </a:xfrm>
          <a:prstGeom prst="rect">
            <a:avLst/>
          </a:prstGeom>
        </p:spPr>
      </p:pic>
      <p:pic>
        <p:nvPicPr>
          <p:cNvPr id="5" name="object 5"/>
          <p:cNvPicPr/>
          <p:nvPr/>
        </p:nvPicPr>
        <p:blipFill>
          <a:blip r:embed="rId5" cstate="print"/>
          <a:stretch>
            <a:fillRect/>
          </a:stretch>
        </p:blipFill>
        <p:spPr>
          <a:xfrm>
            <a:off x="1648551" y="1006602"/>
            <a:ext cx="3367278" cy="1954276"/>
          </a:xfrm>
          <a:prstGeom prst="rect">
            <a:avLst/>
          </a:prstGeom>
        </p:spPr>
      </p:pic>
      <p:grpSp>
        <p:nvGrpSpPr>
          <p:cNvPr id="6" name="object 6"/>
          <p:cNvGrpSpPr/>
          <p:nvPr/>
        </p:nvGrpSpPr>
        <p:grpSpPr>
          <a:xfrm>
            <a:off x="3377820" y="73023"/>
            <a:ext cx="7002145" cy="6711950"/>
            <a:chOff x="1853819" y="73023"/>
            <a:chExt cx="7002145" cy="6711950"/>
          </a:xfrm>
        </p:grpSpPr>
        <p:pic>
          <p:nvPicPr>
            <p:cNvPr id="7" name="object 7"/>
            <p:cNvPicPr/>
            <p:nvPr/>
          </p:nvPicPr>
          <p:blipFill>
            <a:blip r:embed="rId6" cstate="print"/>
            <a:stretch>
              <a:fillRect/>
            </a:stretch>
          </p:blipFill>
          <p:spPr>
            <a:xfrm>
              <a:off x="2452370" y="3377946"/>
              <a:ext cx="6403212" cy="2154935"/>
            </a:xfrm>
            <a:prstGeom prst="rect">
              <a:avLst/>
            </a:prstGeom>
          </p:spPr>
        </p:pic>
        <p:pic>
          <p:nvPicPr>
            <p:cNvPr id="8" name="object 8"/>
            <p:cNvPicPr/>
            <p:nvPr/>
          </p:nvPicPr>
          <p:blipFill>
            <a:blip r:embed="rId7" cstate="print"/>
            <a:stretch>
              <a:fillRect/>
            </a:stretch>
          </p:blipFill>
          <p:spPr>
            <a:xfrm>
              <a:off x="6647941" y="3377818"/>
              <a:ext cx="2207641" cy="2156460"/>
            </a:xfrm>
            <a:prstGeom prst="rect">
              <a:avLst/>
            </a:prstGeom>
          </p:spPr>
        </p:pic>
        <p:sp>
          <p:nvSpPr>
            <p:cNvPr id="9" name="object 9"/>
            <p:cNvSpPr/>
            <p:nvPr/>
          </p:nvSpPr>
          <p:spPr>
            <a:xfrm>
              <a:off x="1866519" y="85723"/>
              <a:ext cx="5334000" cy="6686550"/>
            </a:xfrm>
            <a:custGeom>
              <a:avLst/>
              <a:gdLst/>
              <a:ahLst/>
              <a:cxnLst/>
              <a:rect l="l" t="t" r="r" b="b"/>
              <a:pathLst>
                <a:path w="5334000" h="6686550">
                  <a:moveTo>
                    <a:pt x="5334000" y="0"/>
                  </a:moveTo>
                  <a:lnTo>
                    <a:pt x="0" y="0"/>
                  </a:lnTo>
                  <a:lnTo>
                    <a:pt x="0" y="6686550"/>
                  </a:lnTo>
                  <a:lnTo>
                    <a:pt x="5334000" y="6686550"/>
                  </a:lnTo>
                  <a:lnTo>
                    <a:pt x="5334000" y="0"/>
                  </a:lnTo>
                  <a:close/>
                </a:path>
              </a:pathLst>
            </a:custGeom>
            <a:solidFill>
              <a:srgbClr val="FFFFFF"/>
            </a:solidFill>
          </p:spPr>
          <p:txBody>
            <a:bodyPr wrap="square" lIns="0" tIns="0" rIns="0" bIns="0" rtlCol="0"/>
            <a:lstStyle/>
            <a:p>
              <a:endParaRPr>
                <a:solidFill>
                  <a:prstClr val="black"/>
                </a:solidFill>
                <a:latin typeface="Calibri"/>
              </a:endParaRPr>
            </a:p>
          </p:txBody>
        </p:sp>
        <p:sp>
          <p:nvSpPr>
            <p:cNvPr id="10" name="object 10"/>
            <p:cNvSpPr/>
            <p:nvPr/>
          </p:nvSpPr>
          <p:spPr>
            <a:xfrm>
              <a:off x="1866519" y="85723"/>
              <a:ext cx="5334000" cy="6686550"/>
            </a:xfrm>
            <a:custGeom>
              <a:avLst/>
              <a:gdLst/>
              <a:ahLst/>
              <a:cxnLst/>
              <a:rect l="l" t="t" r="r" b="b"/>
              <a:pathLst>
                <a:path w="5334000" h="6686550">
                  <a:moveTo>
                    <a:pt x="0" y="6686550"/>
                  </a:moveTo>
                  <a:lnTo>
                    <a:pt x="5334000" y="6686550"/>
                  </a:lnTo>
                  <a:lnTo>
                    <a:pt x="5334000" y="0"/>
                  </a:lnTo>
                  <a:lnTo>
                    <a:pt x="0" y="0"/>
                  </a:lnTo>
                  <a:lnTo>
                    <a:pt x="0" y="6686550"/>
                  </a:lnTo>
                  <a:close/>
                </a:path>
              </a:pathLst>
            </a:custGeom>
            <a:ln w="25400">
              <a:solidFill>
                <a:srgbClr val="385D89"/>
              </a:solidFill>
            </a:ln>
          </p:spPr>
          <p:txBody>
            <a:bodyPr wrap="square" lIns="0" tIns="0" rIns="0" bIns="0" rtlCol="0"/>
            <a:lstStyle/>
            <a:p>
              <a:endParaRPr>
                <a:solidFill>
                  <a:prstClr val="black"/>
                </a:solidFill>
                <a:latin typeface="Calibri"/>
              </a:endParaRPr>
            </a:p>
          </p:txBody>
        </p:sp>
        <p:pic>
          <p:nvPicPr>
            <p:cNvPr id="11" name="object 11"/>
            <p:cNvPicPr/>
            <p:nvPr/>
          </p:nvPicPr>
          <p:blipFill>
            <a:blip r:embed="rId8" cstate="print"/>
            <a:stretch>
              <a:fillRect/>
            </a:stretch>
          </p:blipFill>
          <p:spPr>
            <a:xfrm>
              <a:off x="1866519" y="335445"/>
              <a:ext cx="5067300" cy="6300343"/>
            </a:xfrm>
            <a:prstGeom prst="rect">
              <a:avLst/>
            </a:prstGeom>
          </p:spPr>
        </p:pic>
        <p:sp>
          <p:nvSpPr>
            <p:cNvPr id="12" name="object 12"/>
            <p:cNvSpPr/>
            <p:nvPr/>
          </p:nvSpPr>
          <p:spPr>
            <a:xfrm>
              <a:off x="3672586" y="582802"/>
              <a:ext cx="1872614" cy="1087120"/>
            </a:xfrm>
            <a:custGeom>
              <a:avLst/>
              <a:gdLst/>
              <a:ahLst/>
              <a:cxnLst/>
              <a:rect l="l" t="t" r="r" b="b"/>
              <a:pathLst>
                <a:path w="1872614" h="1087120">
                  <a:moveTo>
                    <a:pt x="0" y="1015111"/>
                  </a:moveTo>
                  <a:lnTo>
                    <a:pt x="52728" y="991232"/>
                  </a:lnTo>
                  <a:lnTo>
                    <a:pt x="115267" y="980473"/>
                  </a:lnTo>
                  <a:lnTo>
                    <a:pt x="154596" y="975465"/>
                  </a:lnTo>
                  <a:lnTo>
                    <a:pt x="198925" y="970733"/>
                  </a:lnTo>
                  <a:lnTo>
                    <a:pt x="247972" y="966298"/>
                  </a:lnTo>
                  <a:lnTo>
                    <a:pt x="301456" y="962183"/>
                  </a:lnTo>
                  <a:lnTo>
                    <a:pt x="359095" y="958409"/>
                  </a:lnTo>
                  <a:lnTo>
                    <a:pt x="420610" y="954999"/>
                  </a:lnTo>
                  <a:lnTo>
                    <a:pt x="485719" y="951972"/>
                  </a:lnTo>
                  <a:lnTo>
                    <a:pt x="554141" y="949352"/>
                  </a:lnTo>
                  <a:lnTo>
                    <a:pt x="625596" y="947160"/>
                  </a:lnTo>
                  <a:lnTo>
                    <a:pt x="699801" y="945417"/>
                  </a:lnTo>
                  <a:lnTo>
                    <a:pt x="776477" y="944145"/>
                  </a:lnTo>
                  <a:lnTo>
                    <a:pt x="855343" y="943366"/>
                  </a:lnTo>
                  <a:lnTo>
                    <a:pt x="936116" y="943101"/>
                  </a:lnTo>
                  <a:lnTo>
                    <a:pt x="1016890" y="943366"/>
                  </a:lnTo>
                  <a:lnTo>
                    <a:pt x="1095756" y="944145"/>
                  </a:lnTo>
                  <a:lnTo>
                    <a:pt x="1172432" y="945417"/>
                  </a:lnTo>
                  <a:lnTo>
                    <a:pt x="1246637" y="947160"/>
                  </a:lnTo>
                  <a:lnTo>
                    <a:pt x="1318092" y="949352"/>
                  </a:lnTo>
                  <a:lnTo>
                    <a:pt x="1386514" y="951972"/>
                  </a:lnTo>
                  <a:lnTo>
                    <a:pt x="1451623" y="954999"/>
                  </a:lnTo>
                  <a:lnTo>
                    <a:pt x="1513138" y="958409"/>
                  </a:lnTo>
                  <a:lnTo>
                    <a:pt x="1570777" y="962183"/>
                  </a:lnTo>
                  <a:lnTo>
                    <a:pt x="1624261" y="966298"/>
                  </a:lnTo>
                  <a:lnTo>
                    <a:pt x="1673308" y="970733"/>
                  </a:lnTo>
                  <a:lnTo>
                    <a:pt x="1717637" y="975465"/>
                  </a:lnTo>
                  <a:lnTo>
                    <a:pt x="1756966" y="980473"/>
                  </a:lnTo>
                  <a:lnTo>
                    <a:pt x="1819505" y="991232"/>
                  </a:lnTo>
                  <a:lnTo>
                    <a:pt x="1858677" y="1002836"/>
                  </a:lnTo>
                  <a:lnTo>
                    <a:pt x="1872234" y="1015111"/>
                  </a:lnTo>
                  <a:lnTo>
                    <a:pt x="1868798" y="1021321"/>
                  </a:lnTo>
                  <a:lnTo>
                    <a:pt x="1819505" y="1038989"/>
                  </a:lnTo>
                  <a:lnTo>
                    <a:pt x="1756966" y="1049748"/>
                  </a:lnTo>
                  <a:lnTo>
                    <a:pt x="1717637" y="1054756"/>
                  </a:lnTo>
                  <a:lnTo>
                    <a:pt x="1673308" y="1059488"/>
                  </a:lnTo>
                  <a:lnTo>
                    <a:pt x="1624261" y="1063923"/>
                  </a:lnTo>
                  <a:lnTo>
                    <a:pt x="1570777" y="1068038"/>
                  </a:lnTo>
                  <a:lnTo>
                    <a:pt x="1513138" y="1071812"/>
                  </a:lnTo>
                  <a:lnTo>
                    <a:pt x="1451623" y="1075222"/>
                  </a:lnTo>
                  <a:lnTo>
                    <a:pt x="1386514" y="1078249"/>
                  </a:lnTo>
                  <a:lnTo>
                    <a:pt x="1318092" y="1080869"/>
                  </a:lnTo>
                  <a:lnTo>
                    <a:pt x="1246637" y="1083061"/>
                  </a:lnTo>
                  <a:lnTo>
                    <a:pt x="1172432" y="1084804"/>
                  </a:lnTo>
                  <a:lnTo>
                    <a:pt x="1095756" y="1086076"/>
                  </a:lnTo>
                  <a:lnTo>
                    <a:pt x="1016890" y="1086855"/>
                  </a:lnTo>
                  <a:lnTo>
                    <a:pt x="936116" y="1087120"/>
                  </a:lnTo>
                  <a:lnTo>
                    <a:pt x="855343" y="1086855"/>
                  </a:lnTo>
                  <a:lnTo>
                    <a:pt x="776477" y="1086076"/>
                  </a:lnTo>
                  <a:lnTo>
                    <a:pt x="699801" y="1084804"/>
                  </a:lnTo>
                  <a:lnTo>
                    <a:pt x="625596" y="1083061"/>
                  </a:lnTo>
                  <a:lnTo>
                    <a:pt x="554141" y="1080869"/>
                  </a:lnTo>
                  <a:lnTo>
                    <a:pt x="485719" y="1078249"/>
                  </a:lnTo>
                  <a:lnTo>
                    <a:pt x="420610" y="1075222"/>
                  </a:lnTo>
                  <a:lnTo>
                    <a:pt x="359095" y="1071812"/>
                  </a:lnTo>
                  <a:lnTo>
                    <a:pt x="301456" y="1068038"/>
                  </a:lnTo>
                  <a:lnTo>
                    <a:pt x="247972" y="1063923"/>
                  </a:lnTo>
                  <a:lnTo>
                    <a:pt x="198925" y="1059488"/>
                  </a:lnTo>
                  <a:lnTo>
                    <a:pt x="154596" y="1054756"/>
                  </a:lnTo>
                  <a:lnTo>
                    <a:pt x="115267" y="1049748"/>
                  </a:lnTo>
                  <a:lnTo>
                    <a:pt x="52728" y="1038989"/>
                  </a:lnTo>
                  <a:lnTo>
                    <a:pt x="13556" y="1027385"/>
                  </a:lnTo>
                  <a:lnTo>
                    <a:pt x="0" y="1015111"/>
                  </a:lnTo>
                  <a:close/>
                </a:path>
                <a:path w="1872614" h="1087120">
                  <a:moveTo>
                    <a:pt x="0" y="72009"/>
                  </a:moveTo>
                  <a:lnTo>
                    <a:pt x="52728" y="48130"/>
                  </a:lnTo>
                  <a:lnTo>
                    <a:pt x="115267" y="37371"/>
                  </a:lnTo>
                  <a:lnTo>
                    <a:pt x="154596" y="32363"/>
                  </a:lnTo>
                  <a:lnTo>
                    <a:pt x="198925" y="27631"/>
                  </a:lnTo>
                  <a:lnTo>
                    <a:pt x="247972" y="23196"/>
                  </a:lnTo>
                  <a:lnTo>
                    <a:pt x="301456" y="19081"/>
                  </a:lnTo>
                  <a:lnTo>
                    <a:pt x="359095" y="15307"/>
                  </a:lnTo>
                  <a:lnTo>
                    <a:pt x="420610" y="11897"/>
                  </a:lnTo>
                  <a:lnTo>
                    <a:pt x="485719" y="8870"/>
                  </a:lnTo>
                  <a:lnTo>
                    <a:pt x="554141" y="6250"/>
                  </a:lnTo>
                  <a:lnTo>
                    <a:pt x="625596" y="4058"/>
                  </a:lnTo>
                  <a:lnTo>
                    <a:pt x="699801" y="2315"/>
                  </a:lnTo>
                  <a:lnTo>
                    <a:pt x="776477" y="1043"/>
                  </a:lnTo>
                  <a:lnTo>
                    <a:pt x="855343" y="264"/>
                  </a:lnTo>
                  <a:lnTo>
                    <a:pt x="936116" y="0"/>
                  </a:lnTo>
                  <a:lnTo>
                    <a:pt x="1016890" y="264"/>
                  </a:lnTo>
                  <a:lnTo>
                    <a:pt x="1095756" y="1043"/>
                  </a:lnTo>
                  <a:lnTo>
                    <a:pt x="1172432" y="2315"/>
                  </a:lnTo>
                  <a:lnTo>
                    <a:pt x="1246637" y="4058"/>
                  </a:lnTo>
                  <a:lnTo>
                    <a:pt x="1318092" y="6250"/>
                  </a:lnTo>
                  <a:lnTo>
                    <a:pt x="1386514" y="8870"/>
                  </a:lnTo>
                  <a:lnTo>
                    <a:pt x="1451623" y="11897"/>
                  </a:lnTo>
                  <a:lnTo>
                    <a:pt x="1513138" y="15307"/>
                  </a:lnTo>
                  <a:lnTo>
                    <a:pt x="1570777" y="19081"/>
                  </a:lnTo>
                  <a:lnTo>
                    <a:pt x="1624261" y="23196"/>
                  </a:lnTo>
                  <a:lnTo>
                    <a:pt x="1673308" y="27631"/>
                  </a:lnTo>
                  <a:lnTo>
                    <a:pt x="1717637" y="32363"/>
                  </a:lnTo>
                  <a:lnTo>
                    <a:pt x="1756966" y="37371"/>
                  </a:lnTo>
                  <a:lnTo>
                    <a:pt x="1819505" y="48130"/>
                  </a:lnTo>
                  <a:lnTo>
                    <a:pt x="1858677" y="59734"/>
                  </a:lnTo>
                  <a:lnTo>
                    <a:pt x="1872234" y="72009"/>
                  </a:lnTo>
                  <a:lnTo>
                    <a:pt x="1868798" y="78219"/>
                  </a:lnTo>
                  <a:lnTo>
                    <a:pt x="1819505" y="95887"/>
                  </a:lnTo>
                  <a:lnTo>
                    <a:pt x="1756966" y="106646"/>
                  </a:lnTo>
                  <a:lnTo>
                    <a:pt x="1717637" y="111654"/>
                  </a:lnTo>
                  <a:lnTo>
                    <a:pt x="1673308" y="116386"/>
                  </a:lnTo>
                  <a:lnTo>
                    <a:pt x="1624261" y="120821"/>
                  </a:lnTo>
                  <a:lnTo>
                    <a:pt x="1570777" y="124936"/>
                  </a:lnTo>
                  <a:lnTo>
                    <a:pt x="1513138" y="128710"/>
                  </a:lnTo>
                  <a:lnTo>
                    <a:pt x="1451623" y="132120"/>
                  </a:lnTo>
                  <a:lnTo>
                    <a:pt x="1386514" y="135147"/>
                  </a:lnTo>
                  <a:lnTo>
                    <a:pt x="1318092" y="137767"/>
                  </a:lnTo>
                  <a:lnTo>
                    <a:pt x="1246637" y="139959"/>
                  </a:lnTo>
                  <a:lnTo>
                    <a:pt x="1172432" y="141702"/>
                  </a:lnTo>
                  <a:lnTo>
                    <a:pt x="1095756" y="142974"/>
                  </a:lnTo>
                  <a:lnTo>
                    <a:pt x="1016890" y="143753"/>
                  </a:lnTo>
                  <a:lnTo>
                    <a:pt x="936116" y="144018"/>
                  </a:lnTo>
                  <a:lnTo>
                    <a:pt x="855343" y="143753"/>
                  </a:lnTo>
                  <a:lnTo>
                    <a:pt x="776477" y="142974"/>
                  </a:lnTo>
                  <a:lnTo>
                    <a:pt x="699801" y="141702"/>
                  </a:lnTo>
                  <a:lnTo>
                    <a:pt x="625596" y="139959"/>
                  </a:lnTo>
                  <a:lnTo>
                    <a:pt x="554141" y="137767"/>
                  </a:lnTo>
                  <a:lnTo>
                    <a:pt x="485719" y="135147"/>
                  </a:lnTo>
                  <a:lnTo>
                    <a:pt x="420610" y="132120"/>
                  </a:lnTo>
                  <a:lnTo>
                    <a:pt x="359095" y="128710"/>
                  </a:lnTo>
                  <a:lnTo>
                    <a:pt x="301456" y="124936"/>
                  </a:lnTo>
                  <a:lnTo>
                    <a:pt x="247972" y="120821"/>
                  </a:lnTo>
                  <a:lnTo>
                    <a:pt x="198925" y="116386"/>
                  </a:lnTo>
                  <a:lnTo>
                    <a:pt x="154596" y="111654"/>
                  </a:lnTo>
                  <a:lnTo>
                    <a:pt x="115267" y="106646"/>
                  </a:lnTo>
                  <a:lnTo>
                    <a:pt x="52728" y="95887"/>
                  </a:lnTo>
                  <a:lnTo>
                    <a:pt x="13556" y="84283"/>
                  </a:lnTo>
                  <a:lnTo>
                    <a:pt x="0" y="72009"/>
                  </a:lnTo>
                  <a:close/>
                </a:path>
                <a:path w="1872614" h="1087120">
                  <a:moveTo>
                    <a:pt x="0" y="453771"/>
                  </a:moveTo>
                  <a:lnTo>
                    <a:pt x="52728" y="429842"/>
                  </a:lnTo>
                  <a:lnTo>
                    <a:pt x="115267" y="419077"/>
                  </a:lnTo>
                  <a:lnTo>
                    <a:pt x="154596" y="414069"/>
                  </a:lnTo>
                  <a:lnTo>
                    <a:pt x="198925" y="409339"/>
                  </a:lnTo>
                  <a:lnTo>
                    <a:pt x="247972" y="404908"/>
                  </a:lnTo>
                  <a:lnTo>
                    <a:pt x="301456" y="400798"/>
                  </a:lnTo>
                  <a:lnTo>
                    <a:pt x="359095" y="397030"/>
                  </a:lnTo>
                  <a:lnTo>
                    <a:pt x="420610" y="393626"/>
                  </a:lnTo>
                  <a:lnTo>
                    <a:pt x="485719" y="390606"/>
                  </a:lnTo>
                  <a:lnTo>
                    <a:pt x="554141" y="387993"/>
                  </a:lnTo>
                  <a:lnTo>
                    <a:pt x="625596" y="385806"/>
                  </a:lnTo>
                  <a:lnTo>
                    <a:pt x="699801" y="384069"/>
                  </a:lnTo>
                  <a:lnTo>
                    <a:pt x="776477" y="382801"/>
                  </a:lnTo>
                  <a:lnTo>
                    <a:pt x="855343" y="382025"/>
                  </a:lnTo>
                  <a:lnTo>
                    <a:pt x="936116" y="381762"/>
                  </a:lnTo>
                  <a:lnTo>
                    <a:pt x="1016890" y="382025"/>
                  </a:lnTo>
                  <a:lnTo>
                    <a:pt x="1095756" y="382801"/>
                  </a:lnTo>
                  <a:lnTo>
                    <a:pt x="1172432" y="384069"/>
                  </a:lnTo>
                  <a:lnTo>
                    <a:pt x="1246637" y="385806"/>
                  </a:lnTo>
                  <a:lnTo>
                    <a:pt x="1318092" y="387993"/>
                  </a:lnTo>
                  <a:lnTo>
                    <a:pt x="1386514" y="390606"/>
                  </a:lnTo>
                  <a:lnTo>
                    <a:pt x="1451623" y="393626"/>
                  </a:lnTo>
                  <a:lnTo>
                    <a:pt x="1513138" y="397030"/>
                  </a:lnTo>
                  <a:lnTo>
                    <a:pt x="1570777" y="400798"/>
                  </a:lnTo>
                  <a:lnTo>
                    <a:pt x="1624261" y="404908"/>
                  </a:lnTo>
                  <a:lnTo>
                    <a:pt x="1673308" y="409339"/>
                  </a:lnTo>
                  <a:lnTo>
                    <a:pt x="1717637" y="414069"/>
                  </a:lnTo>
                  <a:lnTo>
                    <a:pt x="1756966" y="419077"/>
                  </a:lnTo>
                  <a:lnTo>
                    <a:pt x="1819505" y="429842"/>
                  </a:lnTo>
                  <a:lnTo>
                    <a:pt x="1858677" y="441463"/>
                  </a:lnTo>
                  <a:lnTo>
                    <a:pt x="1872234" y="453771"/>
                  </a:lnTo>
                  <a:lnTo>
                    <a:pt x="1868798" y="459981"/>
                  </a:lnTo>
                  <a:lnTo>
                    <a:pt x="1819505" y="477649"/>
                  </a:lnTo>
                  <a:lnTo>
                    <a:pt x="1756966" y="488408"/>
                  </a:lnTo>
                  <a:lnTo>
                    <a:pt x="1717637" y="493416"/>
                  </a:lnTo>
                  <a:lnTo>
                    <a:pt x="1673308" y="498148"/>
                  </a:lnTo>
                  <a:lnTo>
                    <a:pt x="1624261" y="502583"/>
                  </a:lnTo>
                  <a:lnTo>
                    <a:pt x="1570777" y="506698"/>
                  </a:lnTo>
                  <a:lnTo>
                    <a:pt x="1513138" y="510472"/>
                  </a:lnTo>
                  <a:lnTo>
                    <a:pt x="1451623" y="513882"/>
                  </a:lnTo>
                  <a:lnTo>
                    <a:pt x="1386514" y="516909"/>
                  </a:lnTo>
                  <a:lnTo>
                    <a:pt x="1318092" y="519529"/>
                  </a:lnTo>
                  <a:lnTo>
                    <a:pt x="1246637" y="521721"/>
                  </a:lnTo>
                  <a:lnTo>
                    <a:pt x="1172432" y="523464"/>
                  </a:lnTo>
                  <a:lnTo>
                    <a:pt x="1095756" y="524736"/>
                  </a:lnTo>
                  <a:lnTo>
                    <a:pt x="1016890" y="525515"/>
                  </a:lnTo>
                  <a:lnTo>
                    <a:pt x="936116" y="525780"/>
                  </a:lnTo>
                  <a:lnTo>
                    <a:pt x="855343" y="525515"/>
                  </a:lnTo>
                  <a:lnTo>
                    <a:pt x="776477" y="524736"/>
                  </a:lnTo>
                  <a:lnTo>
                    <a:pt x="699801" y="523464"/>
                  </a:lnTo>
                  <a:lnTo>
                    <a:pt x="625596" y="521721"/>
                  </a:lnTo>
                  <a:lnTo>
                    <a:pt x="554141" y="519529"/>
                  </a:lnTo>
                  <a:lnTo>
                    <a:pt x="485719" y="516909"/>
                  </a:lnTo>
                  <a:lnTo>
                    <a:pt x="420610" y="513882"/>
                  </a:lnTo>
                  <a:lnTo>
                    <a:pt x="359095" y="510472"/>
                  </a:lnTo>
                  <a:lnTo>
                    <a:pt x="301456" y="506698"/>
                  </a:lnTo>
                  <a:lnTo>
                    <a:pt x="247972" y="502583"/>
                  </a:lnTo>
                  <a:lnTo>
                    <a:pt x="198925" y="498148"/>
                  </a:lnTo>
                  <a:lnTo>
                    <a:pt x="154596" y="493416"/>
                  </a:lnTo>
                  <a:lnTo>
                    <a:pt x="115267" y="488408"/>
                  </a:lnTo>
                  <a:lnTo>
                    <a:pt x="52728" y="477649"/>
                  </a:lnTo>
                  <a:lnTo>
                    <a:pt x="13556" y="466045"/>
                  </a:lnTo>
                  <a:lnTo>
                    <a:pt x="0" y="453771"/>
                  </a:lnTo>
                  <a:close/>
                </a:path>
              </a:pathLst>
            </a:custGeom>
            <a:ln w="25400">
              <a:solidFill>
                <a:srgbClr val="FFFFFF"/>
              </a:solidFill>
            </a:ln>
          </p:spPr>
          <p:txBody>
            <a:bodyPr wrap="square" lIns="0" tIns="0" rIns="0" bIns="0" rtlCol="0"/>
            <a:lstStyle/>
            <a:p>
              <a:endParaRPr>
                <a:solidFill>
                  <a:prstClr val="black"/>
                </a:solidFill>
                <a:latin typeface="Calibri"/>
              </a:endParaRPr>
            </a:p>
          </p:txBody>
        </p:sp>
        <p:pic>
          <p:nvPicPr>
            <p:cNvPr id="13" name="object 13"/>
            <p:cNvPicPr/>
            <p:nvPr/>
          </p:nvPicPr>
          <p:blipFill>
            <a:blip r:embed="rId9" cstate="print"/>
            <a:stretch>
              <a:fillRect/>
            </a:stretch>
          </p:blipFill>
          <p:spPr>
            <a:xfrm>
              <a:off x="3450590" y="5702350"/>
              <a:ext cx="2199005" cy="668134"/>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58446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a:t>
            </a:r>
            <a:r>
              <a:rPr kumimoji="0" lang="fr-FR" sz="3200" b="1" i="0" u="none" strike="noStrike" kern="1200" cap="none" spc="-1" normalizeH="0" baseline="0" noProof="0" dirty="0" err="1">
                <a:ln>
                  <a:noFill/>
                </a:ln>
                <a:solidFill>
                  <a:prstClr val="black"/>
                </a:solidFill>
                <a:effectLst/>
                <a:uLnTx/>
                <a:uFillTx/>
                <a:latin typeface="Calibri" panose="020F0502020204030204"/>
                <a:ea typeface="+mn-ea"/>
                <a:cs typeface="+mn-cs"/>
              </a:rPr>
              <a:t>Pédo-climatique</a:t>
            </a:r>
            <a:endPar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667F8ECC-6E74-4FEB-9D8D-C1008E87A38E}"/>
              </a:ext>
            </a:extLst>
          </p:cNvPr>
          <p:cNvSpPr txBox="1"/>
          <p:nvPr/>
        </p:nvSpPr>
        <p:spPr>
          <a:xfrm>
            <a:off x="176780" y="1981364"/>
            <a:ext cx="10585373" cy="509883"/>
          </a:xfrm>
          <a:prstGeom prst="rect">
            <a:avLst/>
          </a:prstGeom>
          <a:noFill/>
        </p:spPr>
        <p:txBody>
          <a:bodyPr wrap="square">
            <a:spAutoFit/>
          </a:bodyPr>
          <a:lstStyle/>
          <a:p>
            <a:pPr marL="0" marR="0" lvl="0" indent="0" algn="l" defTabSz="914400" rtl="0" eaLnBrk="1" fontAlgn="auto" latinLnBrk="0" hangingPunct="1">
              <a:lnSpc>
                <a:spcPts val="1360"/>
              </a:lnSpc>
              <a:spcBef>
                <a:spcPts val="0"/>
              </a:spcBef>
              <a:spcAft>
                <a:spcPts val="0"/>
              </a:spcAft>
              <a:buClrTx/>
              <a:buSzTx/>
              <a:buFontTx/>
              <a:buNone/>
              <a:tabLst/>
              <a:defRPr/>
            </a:pPr>
            <a:endParaRPr kumimoji="0" lang="fr-FR" sz="1800" b="1" i="1"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Description du site : </a:t>
            </a:r>
          </a:p>
        </p:txBody>
      </p:sp>
      <p:graphicFrame>
        <p:nvGraphicFramePr>
          <p:cNvPr id="9"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379639" y="2544181"/>
          <a:ext cx="11432721" cy="3054436"/>
        </p:xfrm>
        <a:graphic>
          <a:graphicData uri="http://schemas.openxmlformats.org/drawingml/2006/table">
            <a:tbl>
              <a:tblPr firstRow="1" bandRow="1">
                <a:tableStyleId>{5C22544A-7EE6-4342-B048-85BDC9FD1C3A}</a:tableStyleId>
              </a:tblPr>
              <a:tblGrid>
                <a:gridCol w="1481133">
                  <a:extLst>
                    <a:ext uri="{9D8B030D-6E8A-4147-A177-3AD203B41FA5}">
                      <a16:colId xmlns:a16="http://schemas.microsoft.com/office/drawing/2014/main" val="3927319282"/>
                    </a:ext>
                  </a:extLst>
                </a:gridCol>
                <a:gridCol w="1464319">
                  <a:extLst>
                    <a:ext uri="{9D8B030D-6E8A-4147-A177-3AD203B41FA5}">
                      <a16:colId xmlns:a16="http://schemas.microsoft.com/office/drawing/2014/main" val="540010510"/>
                    </a:ext>
                  </a:extLst>
                </a:gridCol>
                <a:gridCol w="1502685">
                  <a:extLst>
                    <a:ext uri="{9D8B030D-6E8A-4147-A177-3AD203B41FA5}">
                      <a16:colId xmlns:a16="http://schemas.microsoft.com/office/drawing/2014/main" val="3359178806"/>
                    </a:ext>
                  </a:extLst>
                </a:gridCol>
                <a:gridCol w="1362009">
                  <a:extLst>
                    <a:ext uri="{9D8B030D-6E8A-4147-A177-3AD203B41FA5}">
                      <a16:colId xmlns:a16="http://schemas.microsoft.com/office/drawing/2014/main" val="3632914618"/>
                    </a:ext>
                  </a:extLst>
                </a:gridCol>
                <a:gridCol w="1464318">
                  <a:extLst>
                    <a:ext uri="{9D8B030D-6E8A-4147-A177-3AD203B41FA5}">
                      <a16:colId xmlns:a16="http://schemas.microsoft.com/office/drawing/2014/main" val="1932670326"/>
                    </a:ext>
                  </a:extLst>
                </a:gridCol>
                <a:gridCol w="4158257">
                  <a:extLst>
                    <a:ext uri="{9D8B030D-6E8A-4147-A177-3AD203B41FA5}">
                      <a16:colId xmlns:a16="http://schemas.microsoft.com/office/drawing/2014/main" val="1585950315"/>
                    </a:ext>
                  </a:extLst>
                </a:gridCol>
              </a:tblGrid>
              <a:tr h="768436">
                <a:tc>
                  <a:txBody>
                    <a:bodyPr/>
                    <a:lstStyle/>
                    <a:p>
                      <a:pPr algn="ctr"/>
                      <a:r>
                        <a:rPr lang="fr-FR" dirty="0"/>
                        <a:t>Type de lysimètres</a:t>
                      </a:r>
                    </a:p>
                  </a:txBody>
                  <a:tcPr/>
                </a:tc>
                <a:tc>
                  <a:txBody>
                    <a:bodyPr/>
                    <a:lstStyle/>
                    <a:p>
                      <a:pPr algn="ctr"/>
                      <a:r>
                        <a:rPr lang="fr-FR" dirty="0"/>
                        <a:t>Type de sol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Classification WRB (référence pédo)</a:t>
                      </a:r>
                    </a:p>
                  </a:txBody>
                  <a:tcPr/>
                </a:tc>
                <a:tc>
                  <a:txBody>
                    <a:bodyPr/>
                    <a:lstStyle/>
                    <a:p>
                      <a:pPr algn="ctr"/>
                      <a:r>
                        <a:rPr lang="fr-FR" dirty="0"/>
                        <a:t>Type de végétation</a:t>
                      </a:r>
                    </a:p>
                  </a:txBody>
                  <a:tcPr/>
                </a:tc>
                <a:tc>
                  <a:txBody>
                    <a:bodyPr/>
                    <a:lstStyle/>
                    <a:p>
                      <a:pPr algn="ctr"/>
                      <a:r>
                        <a:rPr lang="fr-FR" dirty="0"/>
                        <a:t>Climat</a:t>
                      </a:r>
                    </a:p>
                  </a:txBody>
                  <a:tcPr/>
                </a:tc>
                <a:tc>
                  <a:txBody>
                    <a:bodyPr/>
                    <a:lstStyle/>
                    <a:p>
                      <a:pPr algn="ctr"/>
                      <a:r>
                        <a:rPr lang="fr-FR" dirty="0"/>
                        <a:t>Localisation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370840">
                <a:tc>
                  <a:txBody>
                    <a:bodyPr/>
                    <a:lstStyle/>
                    <a:p>
                      <a:pPr algn="ctr"/>
                      <a:r>
                        <a:rPr lang="fr-FR" sz="1600" dirty="0"/>
                        <a:t>Colonnes</a:t>
                      </a:r>
                    </a:p>
                  </a:txBody>
                  <a:tcPr anchor="ctr"/>
                </a:tc>
                <a:tc>
                  <a:txBody>
                    <a:bodyPr/>
                    <a:lstStyle/>
                    <a:p>
                      <a:pPr algn="ctr"/>
                      <a:r>
                        <a:rPr lang="fr-FR" sz="1200" dirty="0" err="1"/>
                        <a:t>Antroposols</a:t>
                      </a:r>
                      <a:r>
                        <a:rPr lang="fr-FR" sz="1200" dirty="0"/>
                        <a:t> &amp; </a:t>
                      </a:r>
                      <a:r>
                        <a:rPr lang="fr-FR" sz="1200" dirty="0" err="1"/>
                        <a:t>Technosols</a:t>
                      </a:r>
                      <a:endParaRPr lang="fr-FR" sz="1200" dirty="0"/>
                    </a:p>
                  </a:txBody>
                  <a:tcPr anchor="ctr"/>
                </a:tc>
                <a:tc>
                  <a:txBody>
                    <a:bodyPr/>
                    <a:lstStyle/>
                    <a:p>
                      <a:pPr algn="ctr"/>
                      <a:r>
                        <a:rPr lang="fr-FR" sz="1200" dirty="0"/>
                        <a:t>Selon les projets </a:t>
                      </a:r>
                    </a:p>
                  </a:txBody>
                  <a:tcPr anchor="ctr"/>
                </a:tc>
                <a:tc>
                  <a:txBody>
                    <a:bodyPr/>
                    <a:lstStyle/>
                    <a:p>
                      <a:pPr algn="ctr"/>
                      <a:r>
                        <a:rPr lang="fr-FR" sz="1200" dirty="0"/>
                        <a:t>Continental (Lorraine)</a:t>
                      </a:r>
                    </a:p>
                  </a:txBody>
                  <a:tcPr anchor="ctr"/>
                </a:tc>
                <a:tc>
                  <a:txBody>
                    <a:bodyPr/>
                    <a:lstStyle/>
                    <a:p>
                      <a:pPr algn="ctr"/>
                      <a:r>
                        <a:rPr lang="fr-FR" sz="1200" dirty="0"/>
                        <a:t>Homécourt (54)</a:t>
                      </a:r>
                    </a:p>
                  </a:txBody>
                  <a:tcPr anchor="ctr"/>
                </a:tc>
                <a:tc>
                  <a:txBody>
                    <a:bodyPr/>
                    <a:lstStyle/>
                    <a:p>
                      <a:r>
                        <a:rPr lang="fr-FR" sz="1200" dirty="0"/>
                        <a:t>Sauvegarde automatique fichier txt (Data logger) -&gt; transfert automatique dans base de donnée (</a:t>
                      </a:r>
                      <a:r>
                        <a:rPr lang="fr-FR" sz="1200" dirty="0" err="1"/>
                        <a:t>lysidata</a:t>
                      </a:r>
                      <a:r>
                        <a:rPr lang="fr-FR" sz="1200" dirty="0"/>
                        <a:t>)</a:t>
                      </a:r>
                    </a:p>
                  </a:txBody>
                  <a:tcPr anchor="ctr"/>
                </a:tc>
                <a:extLst>
                  <a:ext uri="{0D108BD9-81ED-4DB2-BD59-A6C34878D82A}">
                    <a16:rowId xmlns:a16="http://schemas.microsoft.com/office/drawing/2014/main" val="1263628329"/>
                  </a:ext>
                </a:extLst>
              </a:tr>
              <a:tr h="370840">
                <a:tc>
                  <a:txBody>
                    <a:bodyPr/>
                    <a:lstStyle/>
                    <a:p>
                      <a:pPr algn="ctr"/>
                      <a:r>
                        <a:rPr lang="fr-FR" sz="1600" dirty="0"/>
                        <a:t>Colonnes</a:t>
                      </a:r>
                    </a:p>
                  </a:txBody>
                  <a:tcPr anchor="ctr"/>
                </a:tc>
                <a:tc>
                  <a:txBody>
                    <a:bodyPr/>
                    <a:lstStyle/>
                    <a:p>
                      <a:pPr algn="ctr"/>
                      <a:r>
                        <a:rPr lang="fr-FR" sz="1200" dirty="0" err="1"/>
                        <a:t>Antroposols</a:t>
                      </a:r>
                      <a:r>
                        <a:rPr lang="fr-FR" sz="1200" dirty="0"/>
                        <a:t> &amp; </a:t>
                      </a:r>
                      <a:r>
                        <a:rPr lang="fr-FR" sz="1200" dirty="0" err="1"/>
                        <a:t>Technosols</a:t>
                      </a:r>
                      <a:endParaRPr lang="fr-FR" sz="1200" dirty="0"/>
                    </a:p>
                  </a:txBody>
                  <a:tcPr anchor="ctr"/>
                </a:tc>
                <a:tc>
                  <a:txBody>
                    <a:bodyPr/>
                    <a:lstStyle/>
                    <a:p>
                      <a:pPr algn="ctr"/>
                      <a:r>
                        <a:rPr lang="fr-FR" sz="12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Continental (Lorraine)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Homécourt (54)</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Enregistrement automatique sur Data logger – récupération manuel</a:t>
                      </a:r>
                    </a:p>
                  </a:txBody>
                  <a:tcPr anchor="ctr"/>
                </a:tc>
                <a:extLst>
                  <a:ext uri="{0D108BD9-81ED-4DB2-BD59-A6C34878D82A}">
                    <a16:rowId xmlns:a16="http://schemas.microsoft.com/office/drawing/2014/main" val="3369031342"/>
                  </a:ext>
                </a:extLst>
              </a:tr>
              <a:tr h="370840">
                <a:tc>
                  <a:txBody>
                    <a:bodyPr/>
                    <a:lstStyle/>
                    <a:p>
                      <a:pPr algn="ctr"/>
                      <a:r>
                        <a:rPr lang="fr-FR" sz="1600" dirty="0"/>
                        <a:t>Colonnes</a:t>
                      </a:r>
                    </a:p>
                  </a:txBody>
                  <a:tcPr anchor="ctr"/>
                </a:tc>
                <a:tc>
                  <a:txBody>
                    <a:bodyPr/>
                    <a:lstStyle/>
                    <a:p>
                      <a:pPr algn="ctr"/>
                      <a:r>
                        <a:rPr lang="fr-FR" sz="1200" dirty="0" err="1"/>
                        <a:t>Antroposols</a:t>
                      </a:r>
                      <a:r>
                        <a:rPr lang="fr-FR" sz="1200" dirty="0"/>
                        <a:t> &amp; </a:t>
                      </a:r>
                      <a:r>
                        <a:rPr lang="fr-FR" sz="1200" dirty="0" err="1"/>
                        <a:t>Technosols</a:t>
                      </a:r>
                      <a:endParaRPr lang="fr-FR" sz="120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Selon les projets </a:t>
                      </a:r>
                    </a:p>
                  </a:txBody>
                  <a:tcPr anchor="ctr"/>
                </a:tc>
                <a:tc>
                  <a:txBody>
                    <a:bodyPr/>
                    <a:lstStyle/>
                    <a:p>
                      <a:pPr algn="ctr"/>
                      <a:r>
                        <a:rPr lang="fr-FR" sz="1200" dirty="0"/>
                        <a:t>Cond. </a:t>
                      </a:r>
                      <a:r>
                        <a:rPr lang="fr-FR" sz="1200" dirty="0" err="1"/>
                        <a:t>controlée</a:t>
                      </a:r>
                      <a:r>
                        <a:rPr lang="fr-FR" sz="1200" dirty="0"/>
                        <a:t> </a:t>
                      </a:r>
                    </a:p>
                  </a:txBody>
                  <a:tcPr anchor="ctr"/>
                </a:tc>
                <a:tc>
                  <a:txBody>
                    <a:bodyPr/>
                    <a:lstStyle/>
                    <a:p>
                      <a:pPr algn="ctr"/>
                      <a:r>
                        <a:rPr lang="fr-FR" sz="1200" dirty="0"/>
                        <a:t>Mobiles</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Enregistrement automatique sur Data logger – récupération manuel</a:t>
                      </a:r>
                    </a:p>
                  </a:txBody>
                  <a:tcPr anchor="ctr"/>
                </a:tc>
                <a:extLst>
                  <a:ext uri="{0D108BD9-81ED-4DB2-BD59-A6C34878D82A}">
                    <a16:rowId xmlns:a16="http://schemas.microsoft.com/office/drawing/2014/main" val="1364685142"/>
                  </a:ext>
                </a:extLst>
              </a:tr>
              <a:tr h="370840">
                <a:tc>
                  <a:txBody>
                    <a:bodyPr/>
                    <a:lstStyle/>
                    <a:p>
                      <a:pPr algn="ctr"/>
                      <a:r>
                        <a:rPr lang="fr-FR" sz="1600" dirty="0"/>
                        <a:t>Parcelles</a:t>
                      </a:r>
                    </a:p>
                  </a:txBody>
                  <a:tcPr anchor="ctr"/>
                </a:tc>
                <a:tc>
                  <a:txBody>
                    <a:bodyPr/>
                    <a:lstStyle/>
                    <a:p>
                      <a:pPr algn="ctr"/>
                      <a:r>
                        <a:rPr lang="fr-FR" sz="1200" dirty="0" err="1"/>
                        <a:t>Antroposols</a:t>
                      </a:r>
                      <a:r>
                        <a:rPr lang="fr-FR" sz="1200" dirty="0"/>
                        <a:t> &amp; </a:t>
                      </a:r>
                      <a:r>
                        <a:rPr lang="fr-FR" sz="1200" dirty="0" err="1"/>
                        <a:t>Technosols</a:t>
                      </a:r>
                      <a:endParaRPr lang="fr-FR" sz="1200" dirty="0"/>
                    </a:p>
                  </a:txBody>
                  <a:tcPr anchor="ctr"/>
                </a:tc>
                <a:tc>
                  <a:txBody>
                    <a:bodyPr/>
                    <a:lstStyle/>
                    <a:p>
                      <a:pPr algn="ctr"/>
                      <a:r>
                        <a:rPr lang="fr-FR" sz="1200" dirty="0"/>
                        <a:t>Selon les projets </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Continental (Lorraine)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Homécourt (54)</a:t>
                      </a:r>
                    </a:p>
                  </a:txBody>
                  <a:tcPr anchor="ctr"/>
                </a:tc>
                <a:tc>
                  <a:txBody>
                    <a:bodyPr/>
                    <a:lstStyle/>
                    <a:p>
                      <a:r>
                        <a:rPr lang="fr-FR" sz="1200" dirty="0"/>
                        <a:t>Sauvegarde automatique fichier txt (Data logger) -&gt; transfert automatique dans base de donnée (</a:t>
                      </a:r>
                      <a:r>
                        <a:rPr lang="fr-FR" sz="1200" dirty="0" err="1"/>
                        <a:t>lysidata</a:t>
                      </a:r>
                      <a:r>
                        <a:rPr lang="fr-FR" sz="1200" dirty="0"/>
                        <a:t>)</a:t>
                      </a:r>
                    </a:p>
                  </a:txBody>
                  <a:tcPr anchor="ctr"/>
                </a:tc>
                <a:extLst>
                  <a:ext uri="{0D108BD9-81ED-4DB2-BD59-A6C34878D82A}">
                    <a16:rowId xmlns:a16="http://schemas.microsoft.com/office/drawing/2014/main" val="3884206383"/>
                  </a:ext>
                </a:extLst>
              </a:tr>
              <a:tr h="370840">
                <a:tc>
                  <a:txBody>
                    <a:bodyPr/>
                    <a:lstStyle/>
                    <a:p>
                      <a:pPr algn="ctr"/>
                      <a:r>
                        <a:rPr lang="fr-FR" sz="1600" dirty="0"/>
                        <a:t>Parcelles</a:t>
                      </a:r>
                    </a:p>
                  </a:txBody>
                  <a:tcPr anchor="ctr"/>
                </a:tc>
                <a:tc>
                  <a:txBody>
                    <a:bodyPr/>
                    <a:lstStyle/>
                    <a:p>
                      <a:pPr algn="ctr"/>
                      <a:r>
                        <a:rPr lang="fr-FR" sz="1200" dirty="0" err="1"/>
                        <a:t>Antroposols</a:t>
                      </a:r>
                      <a:r>
                        <a:rPr lang="fr-FR" sz="1200" dirty="0"/>
                        <a:t> &amp; </a:t>
                      </a:r>
                      <a:r>
                        <a:rPr lang="fr-FR" sz="1200" dirty="0" err="1"/>
                        <a:t>Technosols</a:t>
                      </a:r>
                      <a:endParaRPr lang="fr-FR" sz="1200" dirty="0"/>
                    </a:p>
                  </a:txBody>
                  <a:tcPr anchor="ctr"/>
                </a:tc>
                <a:tc>
                  <a:txBody>
                    <a:bodyPr/>
                    <a:lstStyle/>
                    <a:p>
                      <a:pPr algn="ctr"/>
                      <a:r>
                        <a:rPr lang="fr-FR" sz="1200"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Continental (Lorraine)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dirty="0"/>
                        <a:t>Homécourt (54)</a:t>
                      </a:r>
                    </a:p>
                  </a:txBody>
                  <a:tcPr anchor="ctr"/>
                </a:tc>
                <a:tc>
                  <a:txBody>
                    <a:bodyPr/>
                    <a:lstStyle/>
                    <a:p>
                      <a:r>
                        <a:rPr lang="fr-FR" sz="1200" dirty="0"/>
                        <a:t>-</a:t>
                      </a:r>
                    </a:p>
                  </a:txBody>
                  <a:tcPr anchor="ctr"/>
                </a:tc>
                <a:extLst>
                  <a:ext uri="{0D108BD9-81ED-4DB2-BD59-A6C34878D82A}">
                    <a16:rowId xmlns:a16="http://schemas.microsoft.com/office/drawing/2014/main" val="1192005353"/>
                  </a:ext>
                </a:extLst>
              </a:tr>
            </a:tbl>
          </a:graphicData>
        </a:graphic>
      </p:graphicFrame>
      <p:pic>
        <p:nvPicPr>
          <p:cNvPr id="4" name="Image 3">
            <a:extLst>
              <a:ext uri="{FF2B5EF4-FFF2-40B4-BE49-F238E27FC236}">
                <a16:creationId xmlns:a16="http://schemas.microsoft.com/office/drawing/2014/main" id="{2E1624FD-569F-3234-DB29-B3A0B7BFB3A3}"/>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8024190" y="756363"/>
            <a:ext cx="1763612" cy="1322709"/>
          </a:xfrm>
          <a:prstGeom prst="rect">
            <a:avLst/>
          </a:prstGeom>
          <a:ln>
            <a:noFill/>
          </a:ln>
          <a:effectLst>
            <a:softEdge rad="112500"/>
          </a:effectLst>
        </p:spPr>
      </p:pic>
      <p:pic>
        <p:nvPicPr>
          <p:cNvPr id="11" name="Image 10">
            <a:extLst>
              <a:ext uri="{FF2B5EF4-FFF2-40B4-BE49-F238E27FC236}">
                <a16:creationId xmlns:a16="http://schemas.microsoft.com/office/drawing/2014/main" id="{281A034A-6C64-5163-95D1-0F4F133A51D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10800000">
            <a:off x="9689656" y="505401"/>
            <a:ext cx="2000250" cy="1500188"/>
          </a:xfrm>
          <a:prstGeom prst="rect">
            <a:avLst/>
          </a:prstGeom>
          <a:ln>
            <a:noFill/>
          </a:ln>
          <a:effectLst>
            <a:softEdge rad="112500"/>
          </a:effectLst>
        </p:spPr>
      </p:pic>
      <p:sp>
        <p:nvSpPr>
          <p:cNvPr id="14" name="Espace réservé du contenu 2">
            <a:extLst>
              <a:ext uri="{FF2B5EF4-FFF2-40B4-BE49-F238E27FC236}">
                <a16:creationId xmlns:a16="http://schemas.microsoft.com/office/drawing/2014/main" id="{B1F64264-2937-DDCB-38BF-B41BA0AA68D8}"/>
              </a:ext>
            </a:extLst>
          </p:cNvPr>
          <p:cNvSpPr>
            <a:spLocks/>
          </p:cNvSpPr>
          <p:nvPr/>
        </p:nvSpPr>
        <p:spPr bwMode="auto">
          <a:xfrm>
            <a:off x="7122211" y="814665"/>
            <a:ext cx="1312742" cy="220992"/>
          </a:xfrm>
          <a:prstGeom prst="rect">
            <a:avLst/>
          </a:prstGeom>
        </p:spPr>
        <p:txBody>
          <a:bodyPr anchor="b"/>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200" b="1" i="1" u="none" strike="noStrike" kern="1200" cap="none" spc="0" normalizeH="0" baseline="0" noProof="0" dirty="0">
                <a:ln>
                  <a:noFill/>
                </a:ln>
                <a:solidFill>
                  <a:srgbClr val="582523"/>
                </a:solidFill>
                <a:effectLst/>
                <a:uLnTx/>
                <a:uFillTx/>
                <a:latin typeface="Inria Sans Light" pitchFamily="2" charset="0"/>
                <a:ea typeface="+mn-ea"/>
                <a:cs typeface="+mn-cs"/>
              </a:rPr>
              <a:t>Colonne de laboratoire</a:t>
            </a:r>
            <a:endParaRPr kumimoji="0" lang="fr-FR" sz="1200" b="1" i="1" u="none" strike="noStrike" kern="1200" cap="none" spc="0" normalizeH="0" baseline="30000" noProof="0" dirty="0">
              <a:ln>
                <a:noFill/>
              </a:ln>
              <a:solidFill>
                <a:srgbClr val="582523"/>
              </a:solidFill>
              <a:effectLst/>
              <a:uLnTx/>
              <a:uFillTx/>
              <a:latin typeface="Inria Sans Light" pitchFamily="2" charset="0"/>
              <a:ea typeface="+mn-ea"/>
              <a:cs typeface="+mn-cs"/>
            </a:endParaRPr>
          </a:p>
        </p:txBody>
      </p:sp>
      <p:sp>
        <p:nvSpPr>
          <p:cNvPr id="15" name="Espace réservé du contenu 2">
            <a:extLst>
              <a:ext uri="{FF2B5EF4-FFF2-40B4-BE49-F238E27FC236}">
                <a16:creationId xmlns:a16="http://schemas.microsoft.com/office/drawing/2014/main" id="{A270597F-00D8-3F77-BF64-18ED3C1FAAC9}"/>
              </a:ext>
            </a:extLst>
          </p:cNvPr>
          <p:cNvSpPr>
            <a:spLocks/>
          </p:cNvSpPr>
          <p:nvPr/>
        </p:nvSpPr>
        <p:spPr bwMode="auto">
          <a:xfrm>
            <a:off x="10033410" y="2137922"/>
            <a:ext cx="1312742" cy="220992"/>
          </a:xfrm>
          <a:prstGeom prst="rect">
            <a:avLst/>
          </a:prstGeom>
        </p:spPr>
        <p:txBody>
          <a:bodyPr anchor="b"/>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fr-FR" sz="1200" b="1" i="1" u="none" strike="noStrike" kern="1200" cap="none" spc="0" normalizeH="0" baseline="0" noProof="0" dirty="0">
                <a:ln>
                  <a:noFill/>
                </a:ln>
                <a:solidFill>
                  <a:srgbClr val="582523"/>
                </a:solidFill>
                <a:effectLst/>
                <a:uLnTx/>
                <a:uFillTx/>
                <a:latin typeface="Inria Sans Light" pitchFamily="2" charset="0"/>
                <a:ea typeface="+mn-ea"/>
                <a:cs typeface="+mn-cs"/>
              </a:rPr>
              <a:t>Station météorologique</a:t>
            </a:r>
            <a:endParaRPr kumimoji="0" lang="fr-FR" sz="1200" b="1" i="1" u="none" strike="noStrike" kern="1200" cap="none" spc="0" normalizeH="0" baseline="30000" noProof="0" dirty="0">
              <a:ln>
                <a:noFill/>
              </a:ln>
              <a:solidFill>
                <a:srgbClr val="582523"/>
              </a:solidFill>
              <a:effectLst/>
              <a:uLnTx/>
              <a:uFillTx/>
              <a:latin typeface="Inria Sans Light" pitchFamily="2" charset="0"/>
              <a:ea typeface="+mn-ea"/>
              <a:cs typeface="+mn-cs"/>
            </a:endParaRPr>
          </a:p>
        </p:txBody>
      </p:sp>
      <p:grpSp>
        <p:nvGrpSpPr>
          <p:cNvPr id="16" name="Groupe 15">
            <a:extLst>
              <a:ext uri="{FF2B5EF4-FFF2-40B4-BE49-F238E27FC236}">
                <a16:creationId xmlns:a16="http://schemas.microsoft.com/office/drawing/2014/main" id="{10698C16-B716-78D8-A795-36A2A12E73C7}"/>
              </a:ext>
            </a:extLst>
          </p:cNvPr>
          <p:cNvGrpSpPr/>
          <p:nvPr/>
        </p:nvGrpSpPr>
        <p:grpSpPr>
          <a:xfrm>
            <a:off x="58309" y="6241371"/>
            <a:ext cx="12133691" cy="615227"/>
            <a:chOff x="58309" y="6241371"/>
            <a:chExt cx="12133691" cy="615227"/>
          </a:xfrm>
        </p:grpSpPr>
        <p:sp>
          <p:nvSpPr>
            <p:cNvPr id="17" name="ZoneTexte 16">
              <a:extLst>
                <a:ext uri="{FF2B5EF4-FFF2-40B4-BE49-F238E27FC236}">
                  <a16:creationId xmlns:a16="http://schemas.microsoft.com/office/drawing/2014/main" id="{517D0063-8C0F-25F0-895D-CA3AB0561458}"/>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Station expérimentale GISFI</a:t>
              </a:r>
            </a:p>
          </p:txBody>
        </p:sp>
        <p:pic>
          <p:nvPicPr>
            <p:cNvPr id="18" name="Image 17" descr="Plan France 2030 : appels à projets 2023 - France 2030 ...">
              <a:extLst>
                <a:ext uri="{FF2B5EF4-FFF2-40B4-BE49-F238E27FC236}">
                  <a16:creationId xmlns:a16="http://schemas.microsoft.com/office/drawing/2014/main" id="{AED43155-7CDA-5C67-CFD3-BC07725D2124}"/>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9" name="Image 18">
              <a:extLst>
                <a:ext uri="{FF2B5EF4-FFF2-40B4-BE49-F238E27FC236}">
                  <a16:creationId xmlns:a16="http://schemas.microsoft.com/office/drawing/2014/main" id="{EE482894-56EC-F536-1D69-54C632EE498F}"/>
                </a:ext>
              </a:extLst>
            </p:cNvPr>
            <p:cNvPicPr/>
            <p:nvPr/>
          </p:nvPicPr>
          <p:blipFill>
            <a:blip r:embed="rId5"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2" name="Picture 7" descr="logo_gisfi">
            <a:extLst>
              <a:ext uri="{FF2B5EF4-FFF2-40B4-BE49-F238E27FC236}">
                <a16:creationId xmlns:a16="http://schemas.microsoft.com/office/drawing/2014/main" id="{AD1587AB-2858-EEA3-5830-401514C9905F}"/>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0442269" y="6345360"/>
            <a:ext cx="1609629" cy="46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441805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578315" y="44628"/>
            <a:ext cx="8447405" cy="2138045"/>
            <a:chOff x="54314" y="44627"/>
            <a:chExt cx="8447405" cy="2138045"/>
          </a:xfrm>
        </p:grpSpPr>
        <p:pic>
          <p:nvPicPr>
            <p:cNvPr id="3" name="object 3"/>
            <p:cNvPicPr/>
            <p:nvPr/>
          </p:nvPicPr>
          <p:blipFill>
            <a:blip r:embed="rId2" cstate="print"/>
            <a:stretch>
              <a:fillRect/>
            </a:stretch>
          </p:blipFill>
          <p:spPr>
            <a:xfrm>
              <a:off x="683564" y="44703"/>
              <a:ext cx="7818120" cy="2137537"/>
            </a:xfrm>
            <a:prstGeom prst="rect">
              <a:avLst/>
            </a:prstGeom>
          </p:spPr>
        </p:pic>
        <p:sp>
          <p:nvSpPr>
            <p:cNvPr id="4" name="object 4"/>
            <p:cNvSpPr/>
            <p:nvPr/>
          </p:nvSpPr>
          <p:spPr>
            <a:xfrm>
              <a:off x="54314" y="44627"/>
              <a:ext cx="3005455" cy="415925"/>
            </a:xfrm>
            <a:custGeom>
              <a:avLst/>
              <a:gdLst/>
              <a:ahLst/>
              <a:cxnLst/>
              <a:rect l="l" t="t" r="r" b="b"/>
              <a:pathLst>
                <a:path w="3005455" h="415925">
                  <a:moveTo>
                    <a:pt x="3005455" y="0"/>
                  </a:moveTo>
                  <a:lnTo>
                    <a:pt x="0" y="0"/>
                  </a:lnTo>
                  <a:lnTo>
                    <a:pt x="0" y="415493"/>
                  </a:lnTo>
                  <a:lnTo>
                    <a:pt x="3005455" y="415493"/>
                  </a:lnTo>
                  <a:lnTo>
                    <a:pt x="3005455" y="0"/>
                  </a:lnTo>
                  <a:close/>
                </a:path>
              </a:pathLst>
            </a:custGeom>
            <a:solidFill>
              <a:srgbClr val="001F5F"/>
            </a:solidFill>
          </p:spPr>
          <p:txBody>
            <a:bodyPr wrap="square" lIns="0" tIns="0" rIns="0" bIns="0" rtlCol="0"/>
            <a:lstStyle/>
            <a:p>
              <a:endParaRPr>
                <a:solidFill>
                  <a:prstClr val="black"/>
                </a:solidFill>
                <a:latin typeface="Calibri"/>
              </a:endParaRPr>
            </a:p>
          </p:txBody>
        </p:sp>
      </p:grpSp>
      <p:graphicFrame>
        <p:nvGraphicFramePr>
          <p:cNvPr id="5" name="object 5"/>
          <p:cNvGraphicFramePr>
            <a:graphicFrameLocks noGrp="1"/>
          </p:cNvGraphicFramePr>
          <p:nvPr/>
        </p:nvGraphicFramePr>
        <p:xfrm>
          <a:off x="1825777" y="2523489"/>
          <a:ext cx="8513444" cy="2766695"/>
        </p:xfrm>
        <a:graphic>
          <a:graphicData uri="http://schemas.openxmlformats.org/drawingml/2006/table">
            <a:tbl>
              <a:tblPr firstRow="1" bandRow="1">
                <a:tableStyleId>{2D5ABB26-0587-4C30-8999-92F81FD0307C}</a:tableStyleId>
              </a:tblPr>
              <a:tblGrid>
                <a:gridCol w="1146175">
                  <a:extLst>
                    <a:ext uri="{9D8B030D-6E8A-4147-A177-3AD203B41FA5}">
                      <a16:colId xmlns:a16="http://schemas.microsoft.com/office/drawing/2014/main" val="20000"/>
                    </a:ext>
                  </a:extLst>
                </a:gridCol>
                <a:gridCol w="453390">
                  <a:extLst>
                    <a:ext uri="{9D8B030D-6E8A-4147-A177-3AD203B41FA5}">
                      <a16:colId xmlns:a16="http://schemas.microsoft.com/office/drawing/2014/main" val="20001"/>
                    </a:ext>
                  </a:extLst>
                </a:gridCol>
                <a:gridCol w="1522095">
                  <a:extLst>
                    <a:ext uri="{9D8B030D-6E8A-4147-A177-3AD203B41FA5}">
                      <a16:colId xmlns:a16="http://schemas.microsoft.com/office/drawing/2014/main" val="20002"/>
                    </a:ext>
                  </a:extLst>
                </a:gridCol>
                <a:gridCol w="1191894">
                  <a:extLst>
                    <a:ext uri="{9D8B030D-6E8A-4147-A177-3AD203B41FA5}">
                      <a16:colId xmlns:a16="http://schemas.microsoft.com/office/drawing/2014/main" val="20003"/>
                    </a:ext>
                  </a:extLst>
                </a:gridCol>
                <a:gridCol w="1864360">
                  <a:extLst>
                    <a:ext uri="{9D8B030D-6E8A-4147-A177-3AD203B41FA5}">
                      <a16:colId xmlns:a16="http://schemas.microsoft.com/office/drawing/2014/main" val="20004"/>
                    </a:ext>
                  </a:extLst>
                </a:gridCol>
                <a:gridCol w="2335530">
                  <a:extLst>
                    <a:ext uri="{9D8B030D-6E8A-4147-A177-3AD203B41FA5}">
                      <a16:colId xmlns:a16="http://schemas.microsoft.com/office/drawing/2014/main" val="20005"/>
                    </a:ext>
                  </a:extLst>
                </a:gridCol>
              </a:tblGrid>
              <a:tr h="335280">
                <a:tc>
                  <a:txBody>
                    <a:bodyPr/>
                    <a:lstStyle/>
                    <a:p>
                      <a:pPr marL="91440">
                        <a:lnSpc>
                          <a:spcPct val="100000"/>
                        </a:lnSpc>
                        <a:spcBef>
                          <a:spcPts val="335"/>
                        </a:spcBef>
                      </a:pPr>
                      <a:r>
                        <a:rPr sz="1600" b="1" spc="-150" dirty="0">
                          <a:solidFill>
                            <a:srgbClr val="FFFFFF"/>
                          </a:solidFill>
                          <a:latin typeface="Arial"/>
                          <a:cs typeface="Arial"/>
                        </a:rPr>
                        <a:t>Platform</a:t>
                      </a:r>
                      <a:endParaRPr sz="16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a:lnSpc>
                          <a:spcPct val="100000"/>
                        </a:lnSpc>
                        <a:spcBef>
                          <a:spcPts val="335"/>
                        </a:spcBef>
                      </a:pPr>
                      <a:r>
                        <a:rPr sz="1600" b="1" spc="-155" dirty="0">
                          <a:solidFill>
                            <a:srgbClr val="FFFFFF"/>
                          </a:solidFill>
                          <a:latin typeface="Arial"/>
                          <a:cs typeface="Arial"/>
                        </a:rPr>
                        <a:t>No.</a:t>
                      </a:r>
                      <a:endParaRPr sz="16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a:lnSpc>
                          <a:spcPct val="100000"/>
                        </a:lnSpc>
                        <a:spcBef>
                          <a:spcPts val="335"/>
                        </a:spcBef>
                      </a:pPr>
                      <a:r>
                        <a:rPr sz="1600" b="1" spc="-170" dirty="0">
                          <a:solidFill>
                            <a:srgbClr val="FFFFFF"/>
                          </a:solidFill>
                          <a:latin typeface="Arial"/>
                          <a:cs typeface="Arial"/>
                        </a:rPr>
                        <a:t>Dimensions</a:t>
                      </a:r>
                      <a:endParaRPr sz="16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a:lnSpc>
                          <a:spcPct val="100000"/>
                        </a:lnSpc>
                        <a:spcBef>
                          <a:spcPts val="335"/>
                        </a:spcBef>
                      </a:pPr>
                      <a:r>
                        <a:rPr sz="1600" b="1" spc="-125" dirty="0">
                          <a:solidFill>
                            <a:srgbClr val="FFFFFF"/>
                          </a:solidFill>
                          <a:latin typeface="Arial"/>
                          <a:cs typeface="Arial"/>
                        </a:rPr>
                        <a:t>Filling</a:t>
                      </a:r>
                      <a:endParaRPr sz="16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a:lnSpc>
                          <a:spcPct val="100000"/>
                        </a:lnSpc>
                        <a:spcBef>
                          <a:spcPts val="335"/>
                        </a:spcBef>
                      </a:pPr>
                      <a:r>
                        <a:rPr sz="1600" b="1" spc="-165" dirty="0">
                          <a:solidFill>
                            <a:srgbClr val="FFFFFF"/>
                          </a:solidFill>
                          <a:latin typeface="Arial"/>
                          <a:cs typeface="Arial"/>
                        </a:rPr>
                        <a:t>Sensors</a:t>
                      </a:r>
                      <a:endParaRPr sz="16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a:lnSpc>
                          <a:spcPct val="100000"/>
                        </a:lnSpc>
                        <a:spcBef>
                          <a:spcPts val="335"/>
                        </a:spcBef>
                      </a:pPr>
                      <a:r>
                        <a:rPr sz="1600" b="1" spc="-50" dirty="0">
                          <a:solidFill>
                            <a:srgbClr val="FFFFFF"/>
                          </a:solidFill>
                          <a:latin typeface="Arial"/>
                          <a:cs typeface="Arial"/>
                        </a:rPr>
                        <a:t>W</a:t>
                      </a:r>
                      <a:r>
                        <a:rPr sz="1600" b="1" spc="-5" dirty="0">
                          <a:solidFill>
                            <a:srgbClr val="FFFFFF"/>
                          </a:solidFill>
                          <a:latin typeface="Arial"/>
                          <a:cs typeface="Arial"/>
                        </a:rPr>
                        <a:t>ate</a:t>
                      </a:r>
                      <a:r>
                        <a:rPr sz="1600" b="1" dirty="0">
                          <a:solidFill>
                            <a:srgbClr val="FFFFFF"/>
                          </a:solidFill>
                          <a:latin typeface="Arial"/>
                          <a:cs typeface="Arial"/>
                        </a:rPr>
                        <a:t>r</a:t>
                      </a:r>
                      <a:r>
                        <a:rPr sz="1600" b="1" spc="-85" dirty="0">
                          <a:solidFill>
                            <a:srgbClr val="FFFFFF"/>
                          </a:solidFill>
                          <a:latin typeface="Arial"/>
                          <a:cs typeface="Arial"/>
                        </a:rPr>
                        <a:t> </a:t>
                      </a:r>
                      <a:r>
                        <a:rPr sz="1600" b="1" spc="-5" dirty="0">
                          <a:solidFill>
                            <a:srgbClr val="FFFFFF"/>
                          </a:solidFill>
                          <a:latin typeface="Arial"/>
                          <a:cs typeface="Arial"/>
                        </a:rPr>
                        <a:t>colle</a:t>
                      </a:r>
                      <a:r>
                        <a:rPr sz="1600" b="1" dirty="0">
                          <a:solidFill>
                            <a:srgbClr val="FFFFFF"/>
                          </a:solidFill>
                          <a:latin typeface="Arial"/>
                          <a:cs typeface="Arial"/>
                        </a:rPr>
                        <a:t>ct</a:t>
                      </a:r>
                      <a:r>
                        <a:rPr sz="1600" b="1" spc="-10" dirty="0">
                          <a:solidFill>
                            <a:srgbClr val="FFFFFF"/>
                          </a:solidFill>
                          <a:latin typeface="Arial"/>
                          <a:cs typeface="Arial"/>
                        </a:rPr>
                        <a:t>i</a:t>
                      </a:r>
                      <a:r>
                        <a:rPr sz="1600" b="1" dirty="0">
                          <a:solidFill>
                            <a:srgbClr val="FFFFFF"/>
                          </a:solidFill>
                          <a:latin typeface="Arial"/>
                          <a:cs typeface="Arial"/>
                        </a:rPr>
                        <a:t>on</a:t>
                      </a:r>
                      <a:endParaRPr sz="1600">
                        <a:latin typeface="Arial"/>
                        <a:cs typeface="Arial"/>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731519">
                <a:tc>
                  <a:txBody>
                    <a:bodyPr/>
                    <a:lstStyle/>
                    <a:p>
                      <a:pPr marL="91440">
                        <a:lnSpc>
                          <a:spcPct val="100000"/>
                        </a:lnSpc>
                        <a:spcBef>
                          <a:spcPts val="330"/>
                        </a:spcBef>
                      </a:pPr>
                      <a:r>
                        <a:rPr sz="1400" spc="-150" dirty="0">
                          <a:latin typeface="Arial MT"/>
                          <a:cs typeface="Arial MT"/>
                        </a:rPr>
                        <a:t>Macrocosms</a:t>
                      </a:r>
                      <a:endParaRPr sz="1400">
                        <a:latin typeface="Arial MT"/>
                        <a:cs typeface="Arial MT"/>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1440">
                        <a:lnSpc>
                          <a:spcPct val="100000"/>
                        </a:lnSpc>
                        <a:spcBef>
                          <a:spcPts val="330"/>
                        </a:spcBef>
                      </a:pPr>
                      <a:r>
                        <a:rPr sz="1400" spc="-145" dirty="0">
                          <a:latin typeface="Arial MT"/>
                          <a:cs typeface="Arial MT"/>
                        </a:rPr>
                        <a:t>12</a:t>
                      </a:r>
                      <a:endParaRPr sz="1400">
                        <a:latin typeface="Arial MT"/>
                        <a:cs typeface="Arial MT"/>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1440">
                        <a:lnSpc>
                          <a:spcPct val="100000"/>
                        </a:lnSpc>
                        <a:spcBef>
                          <a:spcPts val="330"/>
                        </a:spcBef>
                      </a:pPr>
                      <a:r>
                        <a:rPr sz="1400" spc="-5" dirty="0">
                          <a:latin typeface="Arial MT"/>
                          <a:cs typeface="Arial MT"/>
                        </a:rPr>
                        <a:t>7</a:t>
                      </a:r>
                      <a:r>
                        <a:rPr sz="1400" dirty="0">
                          <a:latin typeface="Arial MT"/>
                          <a:cs typeface="Arial MT"/>
                        </a:rPr>
                        <a:t>.5m</a:t>
                      </a:r>
                      <a:r>
                        <a:rPr sz="1350" baseline="24691" dirty="0">
                          <a:latin typeface="Arial MT"/>
                          <a:cs typeface="Arial MT"/>
                        </a:rPr>
                        <a:t>3</a:t>
                      </a:r>
                      <a:r>
                        <a:rPr sz="1350" spc="112" baseline="24691" dirty="0">
                          <a:latin typeface="Arial MT"/>
                          <a:cs typeface="Arial MT"/>
                        </a:rPr>
                        <a:t> </a:t>
                      </a:r>
                      <a:r>
                        <a:rPr sz="1400" dirty="0">
                          <a:latin typeface="Arial MT"/>
                          <a:cs typeface="Arial MT"/>
                        </a:rPr>
                        <a:t>(5</a:t>
                      </a:r>
                      <a:r>
                        <a:rPr sz="1400" spc="-5" dirty="0">
                          <a:latin typeface="Arial MT"/>
                          <a:cs typeface="Arial MT"/>
                        </a:rPr>
                        <a:t>m</a:t>
                      </a:r>
                      <a:r>
                        <a:rPr sz="1350" spc="7" baseline="24691" dirty="0">
                          <a:latin typeface="Arial MT"/>
                          <a:cs typeface="Arial MT"/>
                        </a:rPr>
                        <a:t>2</a:t>
                      </a:r>
                      <a:r>
                        <a:rPr sz="1400" dirty="0">
                          <a:latin typeface="Arial MT"/>
                          <a:cs typeface="Arial MT"/>
                        </a:rPr>
                        <a:t>,</a:t>
                      </a:r>
                      <a:r>
                        <a:rPr sz="1400" spc="45" dirty="0">
                          <a:latin typeface="Arial MT"/>
                          <a:cs typeface="Arial MT"/>
                        </a:rPr>
                        <a:t> </a:t>
                      </a:r>
                      <a:r>
                        <a:rPr sz="1400" spc="-5" dirty="0">
                          <a:latin typeface="Arial MT"/>
                          <a:cs typeface="Arial MT"/>
                        </a:rPr>
                        <a:t>1.</a:t>
                      </a:r>
                      <a:r>
                        <a:rPr sz="1400" dirty="0">
                          <a:latin typeface="Arial MT"/>
                          <a:cs typeface="Arial MT"/>
                        </a:rPr>
                        <a:t>5</a:t>
                      </a:r>
                      <a:r>
                        <a:rPr sz="1400" spc="-70" dirty="0">
                          <a:latin typeface="Arial MT"/>
                          <a:cs typeface="Arial MT"/>
                        </a:rPr>
                        <a:t> </a:t>
                      </a:r>
                      <a:r>
                        <a:rPr sz="1400" dirty="0">
                          <a:latin typeface="Arial MT"/>
                          <a:cs typeface="Arial MT"/>
                        </a:rPr>
                        <a:t>m</a:t>
                      </a:r>
                      <a:endParaRPr sz="1400">
                        <a:latin typeface="Arial MT"/>
                        <a:cs typeface="Arial MT"/>
                      </a:endParaRPr>
                    </a:p>
                    <a:p>
                      <a:pPr marL="91440">
                        <a:lnSpc>
                          <a:spcPct val="100000"/>
                        </a:lnSpc>
                      </a:pPr>
                      <a:r>
                        <a:rPr sz="1400" spc="-125" dirty="0">
                          <a:latin typeface="Arial MT"/>
                          <a:cs typeface="Arial MT"/>
                        </a:rPr>
                        <a:t>depth)</a:t>
                      </a:r>
                      <a:endParaRPr sz="1400">
                        <a:latin typeface="Arial MT"/>
                        <a:cs typeface="Arial MT"/>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1440">
                        <a:lnSpc>
                          <a:spcPct val="100000"/>
                        </a:lnSpc>
                        <a:spcBef>
                          <a:spcPts val="330"/>
                        </a:spcBef>
                      </a:pPr>
                      <a:r>
                        <a:rPr sz="1400" spc="-130" dirty="0">
                          <a:latin typeface="Arial MT"/>
                          <a:cs typeface="Arial MT"/>
                        </a:rPr>
                        <a:t>Reconstructed</a:t>
                      </a:r>
                      <a:endParaRPr sz="1400">
                        <a:latin typeface="Arial MT"/>
                        <a:cs typeface="Arial MT"/>
                      </a:endParaRPr>
                    </a:p>
                    <a:p>
                      <a:pPr marL="91440">
                        <a:lnSpc>
                          <a:spcPct val="100000"/>
                        </a:lnSpc>
                      </a:pPr>
                      <a:r>
                        <a:rPr sz="1400" dirty="0">
                          <a:latin typeface="Arial MT"/>
                          <a:cs typeface="Arial MT"/>
                        </a:rPr>
                        <a:t>/</a:t>
                      </a:r>
                      <a:r>
                        <a:rPr sz="1400" spc="-65" dirty="0">
                          <a:latin typeface="Arial MT"/>
                          <a:cs typeface="Arial MT"/>
                        </a:rPr>
                        <a:t> </a:t>
                      </a:r>
                      <a:r>
                        <a:rPr sz="1400" spc="-5" dirty="0">
                          <a:latin typeface="Arial MT"/>
                          <a:cs typeface="Arial MT"/>
                        </a:rPr>
                        <a:t>M</a:t>
                      </a:r>
                      <a:r>
                        <a:rPr sz="1400" spc="-10" dirty="0">
                          <a:latin typeface="Arial MT"/>
                          <a:cs typeface="Arial MT"/>
                        </a:rPr>
                        <a:t>ono</a:t>
                      </a:r>
                      <a:r>
                        <a:rPr sz="1400" spc="-5" dirty="0">
                          <a:latin typeface="Arial MT"/>
                          <a:cs typeface="Arial MT"/>
                        </a:rPr>
                        <a:t>l</a:t>
                      </a:r>
                      <a:r>
                        <a:rPr sz="1400" spc="-10" dirty="0">
                          <a:latin typeface="Arial MT"/>
                          <a:cs typeface="Arial MT"/>
                        </a:rPr>
                        <a:t>i</a:t>
                      </a:r>
                      <a:r>
                        <a:rPr sz="1400" dirty="0">
                          <a:latin typeface="Arial MT"/>
                          <a:cs typeface="Arial MT"/>
                        </a:rPr>
                        <a:t>ths</a:t>
                      </a:r>
                      <a:endParaRPr sz="1400">
                        <a:latin typeface="Arial MT"/>
                        <a:cs typeface="Arial MT"/>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2075" marR="431165">
                        <a:lnSpc>
                          <a:spcPct val="100000"/>
                        </a:lnSpc>
                        <a:spcBef>
                          <a:spcPts val="330"/>
                        </a:spcBef>
                      </a:pPr>
                      <a:r>
                        <a:rPr sz="1400" spc="5" dirty="0">
                          <a:latin typeface="Arial MT"/>
                          <a:cs typeface="Arial MT"/>
                        </a:rPr>
                        <a:t>T</a:t>
                      </a:r>
                      <a:r>
                        <a:rPr sz="1400" dirty="0">
                          <a:latin typeface="Arial MT"/>
                          <a:cs typeface="Arial MT"/>
                        </a:rPr>
                        <a:t>DRs,</a:t>
                      </a:r>
                      <a:r>
                        <a:rPr sz="1400" spc="-75" dirty="0">
                          <a:latin typeface="Arial MT"/>
                          <a:cs typeface="Arial MT"/>
                        </a:rPr>
                        <a:t> </a:t>
                      </a:r>
                      <a:r>
                        <a:rPr sz="1400" dirty="0">
                          <a:latin typeface="Arial MT"/>
                          <a:cs typeface="Arial MT"/>
                        </a:rPr>
                        <a:t>tensiometers,  w</a:t>
                      </a:r>
                      <a:r>
                        <a:rPr sz="1400" spc="-10" dirty="0">
                          <a:latin typeface="Arial MT"/>
                          <a:cs typeface="Arial MT"/>
                        </a:rPr>
                        <a:t>e</a:t>
                      </a:r>
                      <a:r>
                        <a:rPr sz="1400" spc="-5" dirty="0">
                          <a:latin typeface="Arial MT"/>
                          <a:cs typeface="Arial MT"/>
                        </a:rPr>
                        <a:t>i</a:t>
                      </a:r>
                      <a:r>
                        <a:rPr sz="1400" spc="-10" dirty="0">
                          <a:latin typeface="Arial MT"/>
                          <a:cs typeface="Arial MT"/>
                        </a:rPr>
                        <a:t>g</a:t>
                      </a:r>
                      <a:r>
                        <a:rPr sz="1400" spc="-5" dirty="0">
                          <a:latin typeface="Arial MT"/>
                          <a:cs typeface="Arial MT"/>
                        </a:rPr>
                        <a:t>ht</a:t>
                      </a:r>
                      <a:r>
                        <a:rPr sz="1400" dirty="0">
                          <a:latin typeface="Arial MT"/>
                          <a:cs typeface="Arial MT"/>
                        </a:rPr>
                        <a:t>,</a:t>
                      </a:r>
                      <a:r>
                        <a:rPr sz="1400" spc="-65" dirty="0">
                          <a:latin typeface="Arial MT"/>
                          <a:cs typeface="Arial MT"/>
                        </a:rPr>
                        <a:t> </a:t>
                      </a:r>
                      <a:r>
                        <a:rPr sz="1400" spc="-5" dirty="0">
                          <a:latin typeface="Arial MT"/>
                          <a:cs typeface="Arial MT"/>
                        </a:rPr>
                        <a:t>l</a:t>
                      </a:r>
                      <a:r>
                        <a:rPr sz="1400" spc="-10" dirty="0">
                          <a:latin typeface="Arial MT"/>
                          <a:cs typeface="Arial MT"/>
                        </a:rPr>
                        <a:t>o</a:t>
                      </a:r>
                      <a:r>
                        <a:rPr sz="1400" spc="-5" dirty="0">
                          <a:latin typeface="Arial MT"/>
                          <a:cs typeface="Arial MT"/>
                        </a:rPr>
                        <a:t>o</a:t>
                      </a:r>
                      <a:r>
                        <a:rPr sz="1400" spc="-10" dirty="0">
                          <a:latin typeface="Arial MT"/>
                          <a:cs typeface="Arial MT"/>
                        </a:rPr>
                        <a:t>p</a:t>
                      </a:r>
                      <a:r>
                        <a:rPr sz="1400" spc="-5" dirty="0">
                          <a:latin typeface="Arial MT"/>
                          <a:cs typeface="Arial MT"/>
                        </a:rPr>
                        <a:t>s,  </a:t>
                      </a:r>
                      <a:r>
                        <a:rPr sz="1400" dirty="0">
                          <a:latin typeface="Arial MT"/>
                          <a:cs typeface="Arial MT"/>
                        </a:rPr>
                        <a:t>tem</a:t>
                      </a:r>
                      <a:r>
                        <a:rPr sz="1400" spc="-5" dirty="0">
                          <a:latin typeface="Arial MT"/>
                          <a:cs typeface="Arial MT"/>
                        </a:rPr>
                        <a:t>peratur</a:t>
                      </a:r>
                      <a:r>
                        <a:rPr sz="1400" dirty="0">
                          <a:latin typeface="Arial MT"/>
                          <a:cs typeface="Arial MT"/>
                        </a:rPr>
                        <a:t>e</a:t>
                      </a:r>
                      <a:r>
                        <a:rPr sz="1400" spc="-45" dirty="0">
                          <a:latin typeface="Arial MT"/>
                          <a:cs typeface="Arial MT"/>
                        </a:rPr>
                        <a:t> </a:t>
                      </a:r>
                      <a:r>
                        <a:rPr sz="1400" spc="-5" dirty="0">
                          <a:latin typeface="Arial MT"/>
                          <a:cs typeface="Arial MT"/>
                        </a:rPr>
                        <a:t>control</a:t>
                      </a:r>
                      <a:endParaRPr sz="1400">
                        <a:latin typeface="Arial MT"/>
                        <a:cs typeface="Arial MT"/>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2075" marR="385445">
                        <a:lnSpc>
                          <a:spcPct val="100000"/>
                        </a:lnSpc>
                        <a:spcBef>
                          <a:spcPts val="330"/>
                        </a:spcBef>
                      </a:pPr>
                      <a:r>
                        <a:rPr sz="1400" dirty="0">
                          <a:latin typeface="Arial MT"/>
                          <a:cs typeface="Arial MT"/>
                        </a:rPr>
                        <a:t>Sucti</a:t>
                      </a:r>
                      <a:r>
                        <a:rPr sz="1400" spc="-10" dirty="0">
                          <a:latin typeface="Arial MT"/>
                          <a:cs typeface="Arial MT"/>
                        </a:rPr>
                        <a:t>o</a:t>
                      </a:r>
                      <a:r>
                        <a:rPr sz="1400" dirty="0">
                          <a:latin typeface="Arial MT"/>
                          <a:cs typeface="Arial MT"/>
                        </a:rPr>
                        <a:t>n</a:t>
                      </a:r>
                      <a:r>
                        <a:rPr sz="1400" spc="-75" dirty="0">
                          <a:latin typeface="Arial MT"/>
                          <a:cs typeface="Arial MT"/>
                        </a:rPr>
                        <a:t> </a:t>
                      </a:r>
                      <a:r>
                        <a:rPr sz="1400" dirty="0">
                          <a:latin typeface="Arial MT"/>
                          <a:cs typeface="Arial MT"/>
                        </a:rPr>
                        <a:t>c</a:t>
                      </a:r>
                      <a:r>
                        <a:rPr sz="1400" spc="-5" dirty="0">
                          <a:latin typeface="Arial MT"/>
                          <a:cs typeface="Arial MT"/>
                        </a:rPr>
                        <a:t>up</a:t>
                      </a:r>
                      <a:r>
                        <a:rPr sz="1400" dirty="0">
                          <a:latin typeface="Arial MT"/>
                          <a:cs typeface="Arial MT"/>
                        </a:rPr>
                        <a:t>s</a:t>
                      </a:r>
                      <a:r>
                        <a:rPr sz="1400" spc="-70" dirty="0">
                          <a:latin typeface="Arial MT"/>
                          <a:cs typeface="Arial MT"/>
                        </a:rPr>
                        <a:t> </a:t>
                      </a:r>
                      <a:r>
                        <a:rPr sz="1400" spc="-5" dirty="0">
                          <a:latin typeface="Arial MT"/>
                          <a:cs typeface="Arial MT"/>
                        </a:rPr>
                        <a:t>fo</a:t>
                      </a:r>
                      <a:r>
                        <a:rPr sz="1400" dirty="0">
                          <a:latin typeface="Arial MT"/>
                          <a:cs typeface="Arial MT"/>
                        </a:rPr>
                        <a:t>r</a:t>
                      </a:r>
                      <a:r>
                        <a:rPr sz="1400" spc="-55" dirty="0">
                          <a:latin typeface="Arial MT"/>
                          <a:cs typeface="Arial MT"/>
                        </a:rPr>
                        <a:t> </a:t>
                      </a:r>
                      <a:r>
                        <a:rPr sz="1400" spc="-5" dirty="0">
                          <a:latin typeface="Arial MT"/>
                          <a:cs typeface="Arial MT"/>
                        </a:rPr>
                        <a:t>so</a:t>
                      </a:r>
                      <a:r>
                        <a:rPr sz="1400" spc="-10" dirty="0">
                          <a:latin typeface="Arial MT"/>
                          <a:cs typeface="Arial MT"/>
                        </a:rPr>
                        <a:t>i</a:t>
                      </a:r>
                      <a:r>
                        <a:rPr sz="1400" dirty="0">
                          <a:latin typeface="Arial MT"/>
                          <a:cs typeface="Arial MT"/>
                        </a:rPr>
                        <a:t>l</a:t>
                      </a:r>
                      <a:r>
                        <a:rPr sz="1400" spc="-85" dirty="0">
                          <a:latin typeface="Arial MT"/>
                          <a:cs typeface="Arial MT"/>
                        </a:rPr>
                        <a:t> </a:t>
                      </a:r>
                      <a:r>
                        <a:rPr sz="1400" spc="-5" dirty="0">
                          <a:latin typeface="Arial MT"/>
                          <a:cs typeface="Arial MT"/>
                        </a:rPr>
                        <a:t>so</a:t>
                      </a:r>
                      <a:r>
                        <a:rPr sz="1400" spc="-10" dirty="0">
                          <a:latin typeface="Arial MT"/>
                          <a:cs typeface="Arial MT"/>
                        </a:rPr>
                        <a:t>l</a:t>
                      </a:r>
                      <a:r>
                        <a:rPr sz="1400" spc="-5" dirty="0">
                          <a:latin typeface="Arial MT"/>
                          <a:cs typeface="Arial MT"/>
                        </a:rPr>
                        <a:t>u</a:t>
                      </a:r>
                      <a:r>
                        <a:rPr sz="1400" dirty="0">
                          <a:latin typeface="Arial MT"/>
                          <a:cs typeface="Arial MT"/>
                        </a:rPr>
                        <a:t>tion  </a:t>
                      </a:r>
                      <a:r>
                        <a:rPr sz="1400" spc="-5" dirty="0">
                          <a:latin typeface="Arial MT"/>
                          <a:cs typeface="Arial MT"/>
                        </a:rPr>
                        <a:t>s</a:t>
                      </a:r>
                      <a:r>
                        <a:rPr sz="1400" spc="-10" dirty="0">
                          <a:latin typeface="Arial MT"/>
                          <a:cs typeface="Arial MT"/>
                        </a:rPr>
                        <a:t>a</a:t>
                      </a:r>
                      <a:r>
                        <a:rPr sz="1400" spc="-5" dirty="0">
                          <a:latin typeface="Arial MT"/>
                          <a:cs typeface="Arial MT"/>
                        </a:rPr>
                        <a:t>m</a:t>
                      </a:r>
                      <a:r>
                        <a:rPr sz="1400" spc="-10" dirty="0">
                          <a:latin typeface="Arial MT"/>
                          <a:cs typeface="Arial MT"/>
                        </a:rPr>
                        <a:t>p</a:t>
                      </a:r>
                      <a:r>
                        <a:rPr sz="1400" spc="-5" dirty="0">
                          <a:latin typeface="Arial MT"/>
                          <a:cs typeface="Arial MT"/>
                        </a:rPr>
                        <a:t>l</a:t>
                      </a:r>
                      <a:r>
                        <a:rPr sz="1400" spc="-10" dirty="0">
                          <a:latin typeface="Arial MT"/>
                          <a:cs typeface="Arial MT"/>
                        </a:rPr>
                        <a:t>in</a:t>
                      </a:r>
                      <a:r>
                        <a:rPr sz="1400" dirty="0">
                          <a:latin typeface="Arial MT"/>
                          <a:cs typeface="Arial MT"/>
                        </a:rPr>
                        <a:t>g</a:t>
                      </a:r>
                      <a:r>
                        <a:rPr sz="1400" spc="-75" dirty="0">
                          <a:latin typeface="Arial MT"/>
                          <a:cs typeface="Arial MT"/>
                        </a:rPr>
                        <a:t> </a:t>
                      </a:r>
                      <a:r>
                        <a:rPr sz="1400" dirty="0">
                          <a:latin typeface="Arial MT"/>
                          <a:cs typeface="Arial MT"/>
                        </a:rPr>
                        <a:t>+</a:t>
                      </a:r>
                      <a:r>
                        <a:rPr sz="1400" spc="-55" dirty="0">
                          <a:latin typeface="Arial MT"/>
                          <a:cs typeface="Arial MT"/>
                        </a:rPr>
                        <a:t> </a:t>
                      </a:r>
                      <a:r>
                        <a:rPr sz="1400" spc="-5" dirty="0">
                          <a:latin typeface="Arial MT"/>
                          <a:cs typeface="Arial MT"/>
                        </a:rPr>
                        <a:t>l</a:t>
                      </a:r>
                      <a:r>
                        <a:rPr sz="1400" spc="-10" dirty="0">
                          <a:latin typeface="Arial MT"/>
                          <a:cs typeface="Arial MT"/>
                        </a:rPr>
                        <a:t>o</a:t>
                      </a:r>
                      <a:r>
                        <a:rPr sz="1400" spc="-5" dirty="0">
                          <a:latin typeface="Arial MT"/>
                          <a:cs typeface="Arial MT"/>
                        </a:rPr>
                        <a:t>w</a:t>
                      </a:r>
                      <a:r>
                        <a:rPr sz="1400" spc="-10" dirty="0">
                          <a:latin typeface="Arial MT"/>
                          <a:cs typeface="Arial MT"/>
                        </a:rPr>
                        <a:t>e</a:t>
                      </a:r>
                      <a:r>
                        <a:rPr sz="1400" dirty="0">
                          <a:latin typeface="Arial MT"/>
                          <a:cs typeface="Arial MT"/>
                        </a:rPr>
                        <a:t>r</a:t>
                      </a:r>
                      <a:r>
                        <a:rPr sz="1400" spc="-70" dirty="0">
                          <a:latin typeface="Arial MT"/>
                          <a:cs typeface="Arial MT"/>
                        </a:rPr>
                        <a:t> </a:t>
                      </a:r>
                      <a:r>
                        <a:rPr sz="1400" spc="-5" dirty="0">
                          <a:latin typeface="Arial MT"/>
                          <a:cs typeface="Arial MT"/>
                        </a:rPr>
                        <a:t>b</a:t>
                      </a:r>
                      <a:r>
                        <a:rPr sz="1400" spc="-10" dirty="0">
                          <a:latin typeface="Arial MT"/>
                          <a:cs typeface="Arial MT"/>
                        </a:rPr>
                        <a:t>ounda</a:t>
                      </a:r>
                      <a:r>
                        <a:rPr sz="1400" dirty="0">
                          <a:latin typeface="Arial MT"/>
                          <a:cs typeface="Arial MT"/>
                        </a:rPr>
                        <a:t>ry  </a:t>
                      </a:r>
                      <a:r>
                        <a:rPr sz="1400" spc="-5" dirty="0">
                          <a:latin typeface="Arial MT"/>
                          <a:cs typeface="Arial MT"/>
                        </a:rPr>
                        <a:t>co</a:t>
                      </a:r>
                      <a:r>
                        <a:rPr sz="1400" spc="-10" dirty="0">
                          <a:latin typeface="Arial MT"/>
                          <a:cs typeface="Arial MT"/>
                        </a:rPr>
                        <a:t>n</a:t>
                      </a:r>
                      <a:r>
                        <a:rPr sz="1400" spc="-5" dirty="0">
                          <a:latin typeface="Arial MT"/>
                          <a:cs typeface="Arial MT"/>
                        </a:rPr>
                        <a:t>diti</a:t>
                      </a:r>
                      <a:r>
                        <a:rPr sz="1400" spc="-10" dirty="0">
                          <a:latin typeface="Arial MT"/>
                          <a:cs typeface="Arial MT"/>
                        </a:rPr>
                        <a:t>o</a:t>
                      </a:r>
                      <a:r>
                        <a:rPr sz="1400" dirty="0">
                          <a:latin typeface="Arial MT"/>
                          <a:cs typeface="Arial MT"/>
                        </a:rPr>
                        <a:t>n</a:t>
                      </a:r>
                      <a:r>
                        <a:rPr sz="1400" spc="-75" dirty="0">
                          <a:latin typeface="Arial MT"/>
                          <a:cs typeface="Arial MT"/>
                        </a:rPr>
                        <a:t> </a:t>
                      </a:r>
                      <a:r>
                        <a:rPr sz="1400" dirty="0">
                          <a:latin typeface="Arial MT"/>
                          <a:cs typeface="Arial MT"/>
                        </a:rPr>
                        <a:t>r</a:t>
                      </a:r>
                      <a:r>
                        <a:rPr sz="1400" spc="-5" dirty="0">
                          <a:latin typeface="Arial MT"/>
                          <a:cs typeface="Arial MT"/>
                        </a:rPr>
                        <a:t>egul</a:t>
                      </a:r>
                      <a:r>
                        <a:rPr sz="1400" spc="-10" dirty="0">
                          <a:latin typeface="Arial MT"/>
                          <a:cs typeface="Arial MT"/>
                        </a:rPr>
                        <a:t>a</a:t>
                      </a:r>
                      <a:r>
                        <a:rPr sz="1400" dirty="0">
                          <a:latin typeface="Arial MT"/>
                          <a:cs typeface="Arial MT"/>
                        </a:rPr>
                        <a:t>tion</a:t>
                      </a:r>
                      <a:endParaRPr sz="1400">
                        <a:latin typeface="Arial MT"/>
                        <a:cs typeface="Arial MT"/>
                      </a:endParaRPr>
                    </a:p>
                  </a:txBody>
                  <a:tcPr marL="0" marR="0" marT="41910"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731520">
                <a:tc>
                  <a:txBody>
                    <a:bodyPr/>
                    <a:lstStyle/>
                    <a:p>
                      <a:pPr marL="91440">
                        <a:lnSpc>
                          <a:spcPct val="100000"/>
                        </a:lnSpc>
                        <a:spcBef>
                          <a:spcPts val="335"/>
                        </a:spcBef>
                      </a:pPr>
                      <a:r>
                        <a:rPr sz="1400" spc="-155" dirty="0">
                          <a:latin typeface="Arial MT"/>
                          <a:cs typeface="Arial MT"/>
                        </a:rPr>
                        <a:t>Mesocosms</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1440">
                        <a:lnSpc>
                          <a:spcPct val="100000"/>
                        </a:lnSpc>
                        <a:spcBef>
                          <a:spcPts val="335"/>
                        </a:spcBef>
                      </a:pPr>
                      <a:r>
                        <a:rPr sz="1400" spc="-145" dirty="0">
                          <a:latin typeface="Arial MT"/>
                          <a:cs typeface="Arial MT"/>
                        </a:rPr>
                        <a:t>18</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1440">
                        <a:lnSpc>
                          <a:spcPct val="100000"/>
                        </a:lnSpc>
                        <a:spcBef>
                          <a:spcPts val="335"/>
                        </a:spcBef>
                      </a:pPr>
                      <a:r>
                        <a:rPr sz="1400" spc="-5" dirty="0">
                          <a:latin typeface="Arial MT"/>
                          <a:cs typeface="Arial MT"/>
                        </a:rPr>
                        <a:t>1</a:t>
                      </a:r>
                      <a:r>
                        <a:rPr sz="1400" dirty="0">
                          <a:latin typeface="Arial MT"/>
                          <a:cs typeface="Arial MT"/>
                        </a:rPr>
                        <a:t>m</a:t>
                      </a:r>
                      <a:r>
                        <a:rPr sz="1350" baseline="24691" dirty="0">
                          <a:latin typeface="Arial MT"/>
                          <a:cs typeface="Arial MT"/>
                        </a:rPr>
                        <a:t>3</a:t>
                      </a:r>
                      <a:r>
                        <a:rPr sz="1350" spc="-67" baseline="24691" dirty="0">
                          <a:latin typeface="Arial MT"/>
                          <a:cs typeface="Arial MT"/>
                        </a:rPr>
                        <a:t> </a:t>
                      </a:r>
                      <a:r>
                        <a:rPr sz="1400" dirty="0">
                          <a:latin typeface="Arial MT"/>
                          <a:cs typeface="Arial MT"/>
                        </a:rPr>
                        <a:t>(1</a:t>
                      </a:r>
                      <a:r>
                        <a:rPr sz="1400" spc="-5" dirty="0">
                          <a:latin typeface="Arial MT"/>
                          <a:cs typeface="Arial MT"/>
                        </a:rPr>
                        <a:t>m</a:t>
                      </a:r>
                      <a:r>
                        <a:rPr sz="1350" spc="7" baseline="24691" dirty="0">
                          <a:latin typeface="Arial MT"/>
                          <a:cs typeface="Arial MT"/>
                        </a:rPr>
                        <a:t>2</a:t>
                      </a:r>
                      <a:r>
                        <a:rPr sz="1400" dirty="0">
                          <a:latin typeface="Arial MT"/>
                          <a:cs typeface="Arial MT"/>
                        </a:rPr>
                        <a: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1440">
                        <a:lnSpc>
                          <a:spcPct val="100000"/>
                        </a:lnSpc>
                        <a:spcBef>
                          <a:spcPts val="335"/>
                        </a:spcBef>
                      </a:pPr>
                      <a:r>
                        <a:rPr sz="1400" spc="-130" dirty="0">
                          <a:latin typeface="Arial MT"/>
                          <a:cs typeface="Arial MT"/>
                        </a:rPr>
                        <a:t>Reconstructed</a:t>
                      </a:r>
                      <a:endParaRPr sz="1400">
                        <a:latin typeface="Arial MT"/>
                        <a:cs typeface="Arial MT"/>
                      </a:endParaRPr>
                    </a:p>
                    <a:p>
                      <a:pPr marL="91440">
                        <a:lnSpc>
                          <a:spcPct val="100000"/>
                        </a:lnSpc>
                      </a:pPr>
                      <a:r>
                        <a:rPr sz="1400" dirty="0">
                          <a:latin typeface="Arial MT"/>
                          <a:cs typeface="Arial MT"/>
                        </a:rPr>
                        <a:t>/</a:t>
                      </a:r>
                      <a:r>
                        <a:rPr sz="1400" spc="-65" dirty="0">
                          <a:latin typeface="Arial MT"/>
                          <a:cs typeface="Arial MT"/>
                        </a:rPr>
                        <a:t> </a:t>
                      </a:r>
                      <a:r>
                        <a:rPr sz="1400" spc="-5" dirty="0">
                          <a:latin typeface="Arial MT"/>
                          <a:cs typeface="Arial MT"/>
                        </a:rPr>
                        <a:t>Mo</a:t>
                      </a:r>
                      <a:r>
                        <a:rPr sz="1400" spc="-10" dirty="0">
                          <a:latin typeface="Arial MT"/>
                          <a:cs typeface="Arial MT"/>
                        </a:rPr>
                        <a:t>n</a:t>
                      </a:r>
                      <a:r>
                        <a:rPr sz="1400" spc="-5" dirty="0">
                          <a:latin typeface="Arial MT"/>
                          <a:cs typeface="Arial MT"/>
                        </a:rPr>
                        <a:t>ol</a:t>
                      </a:r>
                      <a:r>
                        <a:rPr sz="1400" spc="-10" dirty="0">
                          <a:latin typeface="Arial MT"/>
                          <a:cs typeface="Arial MT"/>
                        </a:rPr>
                        <a:t>i</a:t>
                      </a:r>
                      <a:r>
                        <a:rPr sz="1400" dirty="0">
                          <a:latin typeface="Arial MT"/>
                          <a:cs typeface="Arial MT"/>
                        </a:rPr>
                        <a:t>ths</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2075" marR="349250">
                        <a:lnSpc>
                          <a:spcPct val="100000"/>
                        </a:lnSpc>
                        <a:spcBef>
                          <a:spcPts val="335"/>
                        </a:spcBef>
                      </a:pPr>
                      <a:r>
                        <a:rPr sz="1400" spc="5" dirty="0">
                          <a:latin typeface="Arial MT"/>
                          <a:cs typeface="Arial MT"/>
                        </a:rPr>
                        <a:t>T</a:t>
                      </a:r>
                      <a:r>
                        <a:rPr sz="1400" dirty="0">
                          <a:latin typeface="Arial MT"/>
                          <a:cs typeface="Arial MT"/>
                        </a:rPr>
                        <a:t>DRs,</a:t>
                      </a:r>
                      <a:r>
                        <a:rPr sz="1400" spc="-75" dirty="0">
                          <a:latin typeface="Arial MT"/>
                          <a:cs typeface="Arial MT"/>
                        </a:rPr>
                        <a:t> </a:t>
                      </a:r>
                      <a:r>
                        <a:rPr sz="1400" dirty="0">
                          <a:latin typeface="Arial MT"/>
                          <a:cs typeface="Arial MT"/>
                        </a:rPr>
                        <a:t>tensiometers,  we</a:t>
                      </a:r>
                      <a:r>
                        <a:rPr sz="1400" spc="-10" dirty="0">
                          <a:latin typeface="Arial MT"/>
                          <a:cs typeface="Arial MT"/>
                        </a:rPr>
                        <a:t>i</a:t>
                      </a:r>
                      <a:r>
                        <a:rPr sz="1400" spc="-5" dirty="0">
                          <a:latin typeface="Arial MT"/>
                          <a:cs typeface="Arial MT"/>
                        </a:rPr>
                        <a:t>gh</a:t>
                      </a:r>
                      <a:r>
                        <a:rPr sz="1400" dirty="0">
                          <a:latin typeface="Arial MT"/>
                          <a:cs typeface="Arial MT"/>
                        </a:rPr>
                        <a:t>t</a:t>
                      </a:r>
                      <a:r>
                        <a:rPr sz="1400" spc="-70" dirty="0">
                          <a:latin typeface="Arial MT"/>
                          <a:cs typeface="Arial MT"/>
                        </a:rPr>
                        <a:t> </a:t>
                      </a:r>
                      <a:r>
                        <a:rPr sz="1400" spc="5" dirty="0">
                          <a:latin typeface="Arial MT"/>
                          <a:cs typeface="Arial MT"/>
                        </a:rPr>
                        <a:t>c</a:t>
                      </a:r>
                      <a:r>
                        <a:rPr sz="1400" spc="-5" dirty="0">
                          <a:latin typeface="Arial MT"/>
                          <a:cs typeface="Arial MT"/>
                        </a:rPr>
                        <a:t>ha</a:t>
                      </a:r>
                      <a:r>
                        <a:rPr sz="1400" spc="-10" dirty="0">
                          <a:latin typeface="Arial MT"/>
                          <a:cs typeface="Arial MT"/>
                        </a:rPr>
                        <a:t>n</a:t>
                      </a:r>
                      <a:r>
                        <a:rPr sz="1400" spc="-5" dirty="0">
                          <a:latin typeface="Arial MT"/>
                          <a:cs typeface="Arial MT"/>
                        </a:rPr>
                        <a:t>ge</a:t>
                      </a:r>
                      <a:r>
                        <a:rPr sz="1400" dirty="0">
                          <a:latin typeface="Arial MT"/>
                          <a:cs typeface="Arial MT"/>
                        </a:rPr>
                        <a:t>,</a:t>
                      </a:r>
                      <a:r>
                        <a:rPr sz="1400" spc="-55" dirty="0">
                          <a:latin typeface="Arial MT"/>
                          <a:cs typeface="Arial MT"/>
                        </a:rPr>
                        <a:t> </a:t>
                      </a:r>
                      <a:r>
                        <a:rPr sz="1400" spc="-5" dirty="0">
                          <a:latin typeface="Arial MT"/>
                          <a:cs typeface="Arial MT"/>
                        </a:rPr>
                        <a:t>l</a:t>
                      </a:r>
                      <a:r>
                        <a:rPr sz="1400" spc="-10" dirty="0">
                          <a:latin typeface="Arial MT"/>
                          <a:cs typeface="Arial MT"/>
                        </a:rPr>
                        <a:t>o</a:t>
                      </a:r>
                      <a:r>
                        <a:rPr sz="1400" spc="-5" dirty="0">
                          <a:latin typeface="Arial MT"/>
                          <a:cs typeface="Arial MT"/>
                        </a:rPr>
                        <a:t>ops,  </a:t>
                      </a:r>
                      <a:r>
                        <a:rPr sz="1400" dirty="0">
                          <a:latin typeface="Arial MT"/>
                          <a:cs typeface="Arial MT"/>
                        </a:rPr>
                        <a:t>tem</a:t>
                      </a:r>
                      <a:r>
                        <a:rPr sz="1400" spc="-5" dirty="0">
                          <a:latin typeface="Arial MT"/>
                          <a:cs typeface="Arial MT"/>
                        </a:rPr>
                        <a:t>peratur</a:t>
                      </a:r>
                      <a:r>
                        <a:rPr sz="1400" dirty="0">
                          <a:latin typeface="Arial MT"/>
                          <a:cs typeface="Arial MT"/>
                        </a:rPr>
                        <a:t>e</a:t>
                      </a:r>
                      <a:r>
                        <a:rPr sz="1400" spc="-45" dirty="0">
                          <a:latin typeface="Arial MT"/>
                          <a:cs typeface="Arial MT"/>
                        </a:rPr>
                        <a:t> </a:t>
                      </a:r>
                      <a:r>
                        <a:rPr sz="1400" spc="-5" dirty="0">
                          <a:latin typeface="Arial MT"/>
                          <a:cs typeface="Arial MT"/>
                        </a:rPr>
                        <a:t>control</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2075" marR="385445">
                        <a:lnSpc>
                          <a:spcPct val="100000"/>
                        </a:lnSpc>
                        <a:spcBef>
                          <a:spcPts val="335"/>
                        </a:spcBef>
                      </a:pPr>
                      <a:r>
                        <a:rPr sz="1400" dirty="0">
                          <a:latin typeface="Arial MT"/>
                          <a:cs typeface="Arial MT"/>
                        </a:rPr>
                        <a:t>Sucti</a:t>
                      </a:r>
                      <a:r>
                        <a:rPr sz="1400" spc="-10" dirty="0">
                          <a:latin typeface="Arial MT"/>
                          <a:cs typeface="Arial MT"/>
                        </a:rPr>
                        <a:t>o</a:t>
                      </a:r>
                      <a:r>
                        <a:rPr sz="1400" dirty="0">
                          <a:latin typeface="Arial MT"/>
                          <a:cs typeface="Arial MT"/>
                        </a:rPr>
                        <a:t>n</a:t>
                      </a:r>
                      <a:r>
                        <a:rPr sz="1400" spc="-75" dirty="0">
                          <a:latin typeface="Arial MT"/>
                          <a:cs typeface="Arial MT"/>
                        </a:rPr>
                        <a:t> </a:t>
                      </a:r>
                      <a:r>
                        <a:rPr sz="1400" dirty="0">
                          <a:latin typeface="Arial MT"/>
                          <a:cs typeface="Arial MT"/>
                        </a:rPr>
                        <a:t>c</a:t>
                      </a:r>
                      <a:r>
                        <a:rPr sz="1400" spc="-5" dirty="0">
                          <a:latin typeface="Arial MT"/>
                          <a:cs typeface="Arial MT"/>
                        </a:rPr>
                        <a:t>up</a:t>
                      </a:r>
                      <a:r>
                        <a:rPr sz="1400" dirty="0">
                          <a:latin typeface="Arial MT"/>
                          <a:cs typeface="Arial MT"/>
                        </a:rPr>
                        <a:t>s</a:t>
                      </a:r>
                      <a:r>
                        <a:rPr sz="1400" spc="-70" dirty="0">
                          <a:latin typeface="Arial MT"/>
                          <a:cs typeface="Arial MT"/>
                        </a:rPr>
                        <a:t> </a:t>
                      </a:r>
                      <a:r>
                        <a:rPr sz="1400" spc="-5" dirty="0">
                          <a:latin typeface="Arial MT"/>
                          <a:cs typeface="Arial MT"/>
                        </a:rPr>
                        <a:t>fo</a:t>
                      </a:r>
                      <a:r>
                        <a:rPr sz="1400" dirty="0">
                          <a:latin typeface="Arial MT"/>
                          <a:cs typeface="Arial MT"/>
                        </a:rPr>
                        <a:t>r</a:t>
                      </a:r>
                      <a:r>
                        <a:rPr sz="1400" spc="-55" dirty="0">
                          <a:latin typeface="Arial MT"/>
                          <a:cs typeface="Arial MT"/>
                        </a:rPr>
                        <a:t> </a:t>
                      </a:r>
                      <a:r>
                        <a:rPr sz="1400" spc="-5" dirty="0">
                          <a:latin typeface="Arial MT"/>
                          <a:cs typeface="Arial MT"/>
                        </a:rPr>
                        <a:t>so</a:t>
                      </a:r>
                      <a:r>
                        <a:rPr sz="1400" spc="-10" dirty="0">
                          <a:latin typeface="Arial MT"/>
                          <a:cs typeface="Arial MT"/>
                        </a:rPr>
                        <a:t>i</a:t>
                      </a:r>
                      <a:r>
                        <a:rPr sz="1400" dirty="0">
                          <a:latin typeface="Arial MT"/>
                          <a:cs typeface="Arial MT"/>
                        </a:rPr>
                        <a:t>l</a:t>
                      </a:r>
                      <a:r>
                        <a:rPr sz="1400" spc="-85" dirty="0">
                          <a:latin typeface="Arial MT"/>
                          <a:cs typeface="Arial MT"/>
                        </a:rPr>
                        <a:t> </a:t>
                      </a:r>
                      <a:r>
                        <a:rPr sz="1400" spc="-5" dirty="0">
                          <a:latin typeface="Arial MT"/>
                          <a:cs typeface="Arial MT"/>
                        </a:rPr>
                        <a:t>so</a:t>
                      </a:r>
                      <a:r>
                        <a:rPr sz="1400" spc="-10" dirty="0">
                          <a:latin typeface="Arial MT"/>
                          <a:cs typeface="Arial MT"/>
                        </a:rPr>
                        <a:t>l</a:t>
                      </a:r>
                      <a:r>
                        <a:rPr sz="1400" spc="-5" dirty="0">
                          <a:latin typeface="Arial MT"/>
                          <a:cs typeface="Arial MT"/>
                        </a:rPr>
                        <a:t>u</a:t>
                      </a:r>
                      <a:r>
                        <a:rPr sz="1400" dirty="0">
                          <a:latin typeface="Arial MT"/>
                          <a:cs typeface="Arial MT"/>
                        </a:rPr>
                        <a:t>tion  </a:t>
                      </a:r>
                      <a:r>
                        <a:rPr sz="1400" spc="-5" dirty="0">
                          <a:latin typeface="Arial MT"/>
                          <a:cs typeface="Arial MT"/>
                        </a:rPr>
                        <a:t>sam</a:t>
                      </a:r>
                      <a:r>
                        <a:rPr sz="1400" spc="-10" dirty="0">
                          <a:latin typeface="Arial MT"/>
                          <a:cs typeface="Arial MT"/>
                        </a:rPr>
                        <a:t>p</a:t>
                      </a:r>
                      <a:r>
                        <a:rPr sz="1400" spc="-5" dirty="0">
                          <a:latin typeface="Arial MT"/>
                          <a:cs typeface="Arial MT"/>
                        </a:rPr>
                        <a:t>l</a:t>
                      </a:r>
                      <a:r>
                        <a:rPr sz="1400" spc="-10" dirty="0">
                          <a:latin typeface="Arial MT"/>
                          <a:cs typeface="Arial MT"/>
                        </a:rPr>
                        <a:t>i</a:t>
                      </a:r>
                      <a:r>
                        <a:rPr sz="1400" spc="-5" dirty="0">
                          <a:latin typeface="Arial MT"/>
                          <a:cs typeface="Arial MT"/>
                        </a:rPr>
                        <a:t>n</a:t>
                      </a:r>
                      <a:r>
                        <a:rPr sz="1400" dirty="0">
                          <a:latin typeface="Arial MT"/>
                          <a:cs typeface="Arial MT"/>
                        </a:rPr>
                        <a:t>g</a:t>
                      </a:r>
                      <a:r>
                        <a:rPr sz="1400" spc="-75" dirty="0">
                          <a:latin typeface="Arial MT"/>
                          <a:cs typeface="Arial MT"/>
                        </a:rPr>
                        <a:t> </a:t>
                      </a:r>
                      <a:r>
                        <a:rPr sz="1400" dirty="0">
                          <a:latin typeface="Arial MT"/>
                          <a:cs typeface="Arial MT"/>
                        </a:rPr>
                        <a:t>+</a:t>
                      </a:r>
                      <a:r>
                        <a:rPr sz="1400" spc="-55" dirty="0">
                          <a:latin typeface="Arial MT"/>
                          <a:cs typeface="Arial MT"/>
                        </a:rPr>
                        <a:t> </a:t>
                      </a:r>
                      <a:r>
                        <a:rPr sz="1400" spc="-5" dirty="0">
                          <a:latin typeface="Arial MT"/>
                          <a:cs typeface="Arial MT"/>
                        </a:rPr>
                        <a:t>l</a:t>
                      </a:r>
                      <a:r>
                        <a:rPr sz="1400" spc="-10" dirty="0">
                          <a:latin typeface="Arial MT"/>
                          <a:cs typeface="Arial MT"/>
                        </a:rPr>
                        <a:t>o</a:t>
                      </a:r>
                      <a:r>
                        <a:rPr sz="1400" dirty="0">
                          <a:latin typeface="Arial MT"/>
                          <a:cs typeface="Arial MT"/>
                        </a:rPr>
                        <a:t>w</a:t>
                      </a:r>
                      <a:r>
                        <a:rPr sz="1400" spc="-10" dirty="0">
                          <a:latin typeface="Arial MT"/>
                          <a:cs typeface="Arial MT"/>
                        </a:rPr>
                        <a:t>e</a:t>
                      </a:r>
                      <a:r>
                        <a:rPr sz="1400" dirty="0">
                          <a:latin typeface="Arial MT"/>
                          <a:cs typeface="Arial MT"/>
                        </a:rPr>
                        <a:t>r</a:t>
                      </a:r>
                      <a:r>
                        <a:rPr sz="1400" spc="-70" dirty="0">
                          <a:latin typeface="Arial MT"/>
                          <a:cs typeface="Arial MT"/>
                        </a:rPr>
                        <a:t> </a:t>
                      </a:r>
                      <a:r>
                        <a:rPr sz="1400" spc="-5" dirty="0">
                          <a:latin typeface="Arial MT"/>
                          <a:cs typeface="Arial MT"/>
                        </a:rPr>
                        <a:t>bounda</a:t>
                      </a:r>
                      <a:r>
                        <a:rPr sz="1400" dirty="0">
                          <a:latin typeface="Arial MT"/>
                          <a:cs typeface="Arial MT"/>
                        </a:rPr>
                        <a:t>ry  </a:t>
                      </a:r>
                      <a:r>
                        <a:rPr sz="1400" spc="-5" dirty="0">
                          <a:latin typeface="Arial MT"/>
                          <a:cs typeface="Arial MT"/>
                        </a:rPr>
                        <a:t>co</a:t>
                      </a:r>
                      <a:r>
                        <a:rPr sz="1400" spc="-10" dirty="0">
                          <a:latin typeface="Arial MT"/>
                          <a:cs typeface="Arial MT"/>
                        </a:rPr>
                        <a:t>n</a:t>
                      </a:r>
                      <a:r>
                        <a:rPr sz="1400" spc="-5" dirty="0">
                          <a:latin typeface="Arial MT"/>
                          <a:cs typeface="Arial MT"/>
                        </a:rPr>
                        <a:t>diti</a:t>
                      </a:r>
                      <a:r>
                        <a:rPr sz="1400" spc="-10" dirty="0">
                          <a:latin typeface="Arial MT"/>
                          <a:cs typeface="Arial MT"/>
                        </a:rPr>
                        <a:t>o</a:t>
                      </a:r>
                      <a:r>
                        <a:rPr sz="1400" dirty="0">
                          <a:latin typeface="Arial MT"/>
                          <a:cs typeface="Arial MT"/>
                        </a:rPr>
                        <a:t>n</a:t>
                      </a:r>
                      <a:r>
                        <a:rPr sz="1400" spc="-75" dirty="0">
                          <a:latin typeface="Arial MT"/>
                          <a:cs typeface="Arial MT"/>
                        </a:rPr>
                        <a:t> </a:t>
                      </a:r>
                      <a:r>
                        <a:rPr sz="1400" dirty="0">
                          <a:latin typeface="Arial MT"/>
                          <a:cs typeface="Arial MT"/>
                        </a:rPr>
                        <a:t>r</a:t>
                      </a:r>
                      <a:r>
                        <a:rPr sz="1400" spc="-5" dirty="0">
                          <a:latin typeface="Arial MT"/>
                          <a:cs typeface="Arial MT"/>
                        </a:rPr>
                        <a:t>egul</a:t>
                      </a:r>
                      <a:r>
                        <a:rPr sz="1400" spc="-10" dirty="0">
                          <a:latin typeface="Arial MT"/>
                          <a:cs typeface="Arial MT"/>
                        </a:rPr>
                        <a:t>a</a:t>
                      </a:r>
                      <a:r>
                        <a:rPr sz="1400" dirty="0">
                          <a:latin typeface="Arial MT"/>
                          <a:cs typeface="Arial MT"/>
                        </a:rPr>
                        <a:t>tion</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graphicFrame>
        <p:nvGraphicFramePr>
          <p:cNvPr id="6" name="object 6"/>
          <p:cNvGraphicFramePr>
            <a:graphicFrameLocks noGrp="1"/>
          </p:cNvGraphicFramePr>
          <p:nvPr/>
        </p:nvGraphicFramePr>
        <p:xfrm>
          <a:off x="1825777" y="4574794"/>
          <a:ext cx="8514080" cy="1700530"/>
        </p:xfrm>
        <a:graphic>
          <a:graphicData uri="http://schemas.openxmlformats.org/drawingml/2006/table">
            <a:tbl>
              <a:tblPr firstRow="1" bandRow="1">
                <a:tableStyleId>{2D5ABB26-0587-4C30-8999-92F81FD0307C}</a:tableStyleId>
              </a:tblPr>
              <a:tblGrid>
                <a:gridCol w="904240">
                  <a:extLst>
                    <a:ext uri="{9D8B030D-6E8A-4147-A177-3AD203B41FA5}">
                      <a16:colId xmlns:a16="http://schemas.microsoft.com/office/drawing/2014/main" val="20000"/>
                    </a:ext>
                  </a:extLst>
                </a:gridCol>
                <a:gridCol w="1054735">
                  <a:extLst>
                    <a:ext uri="{9D8B030D-6E8A-4147-A177-3AD203B41FA5}">
                      <a16:colId xmlns:a16="http://schemas.microsoft.com/office/drawing/2014/main" val="20001"/>
                    </a:ext>
                  </a:extLst>
                </a:gridCol>
                <a:gridCol w="1883410">
                  <a:extLst>
                    <a:ext uri="{9D8B030D-6E8A-4147-A177-3AD203B41FA5}">
                      <a16:colId xmlns:a16="http://schemas.microsoft.com/office/drawing/2014/main" val="20002"/>
                    </a:ext>
                  </a:extLst>
                </a:gridCol>
                <a:gridCol w="1735455">
                  <a:extLst>
                    <a:ext uri="{9D8B030D-6E8A-4147-A177-3AD203B41FA5}">
                      <a16:colId xmlns:a16="http://schemas.microsoft.com/office/drawing/2014/main" val="20003"/>
                    </a:ext>
                  </a:extLst>
                </a:gridCol>
                <a:gridCol w="1155700">
                  <a:extLst>
                    <a:ext uri="{9D8B030D-6E8A-4147-A177-3AD203B41FA5}">
                      <a16:colId xmlns:a16="http://schemas.microsoft.com/office/drawing/2014/main" val="20004"/>
                    </a:ext>
                  </a:extLst>
                </a:gridCol>
                <a:gridCol w="1780540">
                  <a:extLst>
                    <a:ext uri="{9D8B030D-6E8A-4147-A177-3AD203B41FA5}">
                      <a16:colId xmlns:a16="http://schemas.microsoft.com/office/drawing/2014/main" val="20005"/>
                    </a:ext>
                  </a:extLst>
                </a:gridCol>
              </a:tblGrid>
              <a:tr h="335280">
                <a:tc>
                  <a:txBody>
                    <a:bodyPr/>
                    <a:lstStyle/>
                    <a:p>
                      <a:pPr marL="91440">
                        <a:lnSpc>
                          <a:spcPct val="100000"/>
                        </a:lnSpc>
                        <a:spcBef>
                          <a:spcPts val="340"/>
                        </a:spcBef>
                      </a:pPr>
                      <a:r>
                        <a:rPr sz="1600" b="1" spc="-195" dirty="0">
                          <a:solidFill>
                            <a:srgbClr val="FFFFFF"/>
                          </a:solidFill>
                          <a:latin typeface="Arial"/>
                          <a:cs typeface="Arial"/>
                        </a:rPr>
                        <a:t>Type</a:t>
                      </a:r>
                      <a:endParaRPr sz="16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a:lnSpc>
                          <a:spcPct val="100000"/>
                        </a:lnSpc>
                        <a:spcBef>
                          <a:spcPts val="340"/>
                        </a:spcBef>
                      </a:pPr>
                      <a:r>
                        <a:rPr sz="1600" b="1" dirty="0">
                          <a:solidFill>
                            <a:srgbClr val="FFFFFF"/>
                          </a:solidFill>
                          <a:latin typeface="Arial"/>
                          <a:cs typeface="Arial"/>
                        </a:rPr>
                        <a:t>S</a:t>
                      </a:r>
                      <a:r>
                        <a:rPr sz="1600" b="1" spc="5" dirty="0">
                          <a:solidFill>
                            <a:srgbClr val="FFFFFF"/>
                          </a:solidFill>
                          <a:latin typeface="Arial"/>
                          <a:cs typeface="Arial"/>
                        </a:rPr>
                        <a:t>o</a:t>
                      </a:r>
                      <a:r>
                        <a:rPr sz="1600" b="1" dirty="0">
                          <a:solidFill>
                            <a:srgbClr val="FFFFFF"/>
                          </a:solidFill>
                          <a:latin typeface="Arial"/>
                          <a:cs typeface="Arial"/>
                        </a:rPr>
                        <a:t>il</a:t>
                      </a:r>
                      <a:r>
                        <a:rPr sz="1600" b="1" spc="-90" dirty="0">
                          <a:solidFill>
                            <a:srgbClr val="FFFFFF"/>
                          </a:solidFill>
                          <a:latin typeface="Arial"/>
                          <a:cs typeface="Arial"/>
                        </a:rPr>
                        <a:t> </a:t>
                      </a:r>
                      <a:r>
                        <a:rPr sz="1600" b="1" spc="-10" dirty="0">
                          <a:solidFill>
                            <a:srgbClr val="FFFFFF"/>
                          </a:solidFill>
                          <a:latin typeface="Arial"/>
                          <a:cs typeface="Arial"/>
                        </a:rPr>
                        <a:t>t</a:t>
                      </a:r>
                      <a:r>
                        <a:rPr sz="1600" b="1" spc="-5" dirty="0">
                          <a:solidFill>
                            <a:srgbClr val="FFFFFF"/>
                          </a:solidFill>
                          <a:latin typeface="Arial"/>
                          <a:cs typeface="Arial"/>
                        </a:rPr>
                        <a:t>y</a:t>
                      </a:r>
                      <a:r>
                        <a:rPr sz="1600" b="1" spc="5" dirty="0">
                          <a:solidFill>
                            <a:srgbClr val="FFFFFF"/>
                          </a:solidFill>
                          <a:latin typeface="Arial"/>
                          <a:cs typeface="Arial"/>
                        </a:rPr>
                        <a:t>p</a:t>
                      </a:r>
                      <a:r>
                        <a:rPr sz="1600" b="1" dirty="0">
                          <a:solidFill>
                            <a:srgbClr val="FFFFFF"/>
                          </a:solidFill>
                          <a:latin typeface="Arial"/>
                          <a:cs typeface="Arial"/>
                        </a:rPr>
                        <a:t>e</a:t>
                      </a:r>
                      <a:endParaRPr sz="16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1440">
                        <a:lnSpc>
                          <a:spcPct val="100000"/>
                        </a:lnSpc>
                        <a:spcBef>
                          <a:spcPts val="340"/>
                        </a:spcBef>
                      </a:pPr>
                      <a:r>
                        <a:rPr sz="1600" b="1" spc="-160" dirty="0">
                          <a:solidFill>
                            <a:srgbClr val="FFFFFF"/>
                          </a:solidFill>
                          <a:latin typeface="Arial"/>
                          <a:cs typeface="Arial"/>
                        </a:rPr>
                        <a:t>Vegetation</a:t>
                      </a:r>
                      <a:endParaRPr sz="16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a:lnSpc>
                          <a:spcPct val="100000"/>
                        </a:lnSpc>
                        <a:spcBef>
                          <a:spcPts val="340"/>
                        </a:spcBef>
                      </a:pPr>
                      <a:r>
                        <a:rPr sz="1600" b="1" spc="-155" dirty="0">
                          <a:solidFill>
                            <a:srgbClr val="FFFFFF"/>
                          </a:solidFill>
                          <a:latin typeface="Arial"/>
                          <a:cs typeface="Arial"/>
                        </a:rPr>
                        <a:t>Climate</a:t>
                      </a:r>
                      <a:endParaRPr sz="16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a:lnSpc>
                          <a:spcPct val="100000"/>
                        </a:lnSpc>
                        <a:spcBef>
                          <a:spcPts val="340"/>
                        </a:spcBef>
                      </a:pPr>
                      <a:r>
                        <a:rPr sz="1600" b="1" spc="-145" dirty="0">
                          <a:solidFill>
                            <a:srgbClr val="FFFFFF"/>
                          </a:solidFill>
                          <a:latin typeface="Arial"/>
                          <a:cs typeface="Arial"/>
                        </a:rPr>
                        <a:t>Localization</a:t>
                      </a:r>
                      <a:endParaRPr sz="16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tc>
                  <a:txBody>
                    <a:bodyPr/>
                    <a:lstStyle/>
                    <a:p>
                      <a:pPr marL="92075">
                        <a:lnSpc>
                          <a:spcPct val="100000"/>
                        </a:lnSpc>
                        <a:spcBef>
                          <a:spcPts val="340"/>
                        </a:spcBef>
                      </a:pPr>
                      <a:r>
                        <a:rPr sz="1600" b="1" dirty="0">
                          <a:solidFill>
                            <a:srgbClr val="FFFFFF"/>
                          </a:solidFill>
                          <a:latin typeface="Arial"/>
                          <a:cs typeface="Arial"/>
                        </a:rPr>
                        <a:t>D</a:t>
                      </a:r>
                      <a:r>
                        <a:rPr sz="1600" b="1" spc="5" dirty="0">
                          <a:solidFill>
                            <a:srgbClr val="FFFFFF"/>
                          </a:solidFill>
                          <a:latin typeface="Arial"/>
                          <a:cs typeface="Arial"/>
                        </a:rPr>
                        <a:t>a</a:t>
                      </a:r>
                      <a:r>
                        <a:rPr sz="1600" b="1" dirty="0">
                          <a:solidFill>
                            <a:srgbClr val="FFFFFF"/>
                          </a:solidFill>
                          <a:latin typeface="Arial"/>
                          <a:cs typeface="Arial"/>
                        </a:rPr>
                        <a:t>ta</a:t>
                      </a:r>
                      <a:r>
                        <a:rPr sz="1600" b="1" spc="-85" dirty="0">
                          <a:solidFill>
                            <a:srgbClr val="FFFFFF"/>
                          </a:solidFill>
                          <a:latin typeface="Arial"/>
                          <a:cs typeface="Arial"/>
                        </a:rPr>
                        <a:t> </a:t>
                      </a:r>
                      <a:r>
                        <a:rPr sz="1600" b="1" spc="-5" dirty="0">
                          <a:solidFill>
                            <a:srgbClr val="FFFFFF"/>
                          </a:solidFill>
                          <a:latin typeface="Arial"/>
                          <a:cs typeface="Arial"/>
                        </a:rPr>
                        <a:t>c</a:t>
                      </a:r>
                      <a:r>
                        <a:rPr sz="1600" b="1" dirty="0">
                          <a:solidFill>
                            <a:srgbClr val="FFFFFF"/>
                          </a:solidFill>
                          <a:latin typeface="Arial"/>
                          <a:cs typeface="Arial"/>
                        </a:rPr>
                        <a:t>ol</a:t>
                      </a:r>
                      <a:r>
                        <a:rPr sz="1600" b="1" spc="-10" dirty="0">
                          <a:solidFill>
                            <a:srgbClr val="FFFFFF"/>
                          </a:solidFill>
                          <a:latin typeface="Arial"/>
                          <a:cs typeface="Arial"/>
                        </a:rPr>
                        <a:t>l</a:t>
                      </a:r>
                      <a:r>
                        <a:rPr sz="1600" b="1" spc="-5" dirty="0">
                          <a:solidFill>
                            <a:srgbClr val="FFFFFF"/>
                          </a:solidFill>
                          <a:latin typeface="Arial"/>
                          <a:cs typeface="Arial"/>
                        </a:rPr>
                        <a:t>e</a:t>
                      </a:r>
                      <a:r>
                        <a:rPr sz="1600" b="1" spc="5" dirty="0">
                          <a:solidFill>
                            <a:srgbClr val="FFFFFF"/>
                          </a:solidFill>
                          <a:latin typeface="Arial"/>
                          <a:cs typeface="Arial"/>
                        </a:rPr>
                        <a:t>c</a:t>
                      </a:r>
                      <a:r>
                        <a:rPr sz="1600" b="1" dirty="0">
                          <a:solidFill>
                            <a:srgbClr val="FFFFFF"/>
                          </a:solidFill>
                          <a:latin typeface="Arial"/>
                          <a:cs typeface="Arial"/>
                        </a:rPr>
                        <a:t>t</a:t>
                      </a:r>
                      <a:r>
                        <a:rPr sz="1600" b="1" spc="-10" dirty="0">
                          <a:solidFill>
                            <a:srgbClr val="FFFFFF"/>
                          </a:solidFill>
                          <a:latin typeface="Arial"/>
                          <a:cs typeface="Arial"/>
                        </a:rPr>
                        <a:t>i</a:t>
                      </a:r>
                      <a:r>
                        <a:rPr sz="1600" b="1" dirty="0">
                          <a:solidFill>
                            <a:srgbClr val="FFFFFF"/>
                          </a:solidFill>
                          <a:latin typeface="Arial"/>
                          <a:cs typeface="Arial"/>
                        </a:rPr>
                        <a:t>on</a:t>
                      </a:r>
                      <a:endParaRPr sz="1600">
                        <a:latin typeface="Arial"/>
                        <a:cs typeface="Arial"/>
                      </a:endParaRPr>
                    </a:p>
                  </a:txBody>
                  <a:tcPr marL="0" marR="0" marT="43180" marB="0">
                    <a:lnL w="12700">
                      <a:solidFill>
                        <a:srgbClr val="FFFFFF"/>
                      </a:solidFill>
                      <a:prstDash val="solid"/>
                    </a:lnL>
                    <a:lnR w="12700">
                      <a:solidFill>
                        <a:srgbClr val="FFFFFF"/>
                      </a:solidFill>
                      <a:prstDash val="solid"/>
                    </a:lnR>
                    <a:lnT w="12700">
                      <a:solidFill>
                        <a:srgbClr val="FFFFFF"/>
                      </a:solidFill>
                      <a:prstDash val="solid"/>
                    </a:lnT>
                    <a:lnB w="38100">
                      <a:solidFill>
                        <a:srgbClr val="FFFFFF"/>
                      </a:solidFill>
                      <a:prstDash val="solid"/>
                    </a:lnB>
                    <a:solidFill>
                      <a:srgbClr val="4F81BC"/>
                    </a:solidFill>
                  </a:tcPr>
                </a:tc>
                <a:extLst>
                  <a:ext uri="{0D108BD9-81ED-4DB2-BD59-A6C34878D82A}">
                    <a16:rowId xmlns:a16="http://schemas.microsoft.com/office/drawing/2014/main" val="10000"/>
                  </a:ext>
                </a:extLst>
              </a:tr>
              <a:tr h="518159">
                <a:tc>
                  <a:txBody>
                    <a:bodyPr/>
                    <a:lstStyle/>
                    <a:p>
                      <a:pPr marL="91440" marR="133350">
                        <a:lnSpc>
                          <a:spcPct val="100000"/>
                        </a:lnSpc>
                        <a:spcBef>
                          <a:spcPts val="335"/>
                        </a:spcBef>
                      </a:pPr>
                      <a:r>
                        <a:rPr sz="1400" dirty="0">
                          <a:latin typeface="Arial MT"/>
                          <a:cs typeface="Arial MT"/>
                        </a:rPr>
                        <a:t>Cy</a:t>
                      </a:r>
                      <a:r>
                        <a:rPr sz="1400" spc="-10" dirty="0">
                          <a:latin typeface="Arial MT"/>
                          <a:cs typeface="Arial MT"/>
                        </a:rPr>
                        <a:t>l</a:t>
                      </a:r>
                      <a:r>
                        <a:rPr sz="1400" spc="-5" dirty="0">
                          <a:latin typeface="Arial MT"/>
                          <a:cs typeface="Arial MT"/>
                        </a:rPr>
                        <a:t>i</a:t>
                      </a:r>
                      <a:r>
                        <a:rPr sz="1400" spc="-10" dirty="0">
                          <a:latin typeface="Arial MT"/>
                          <a:cs typeface="Arial MT"/>
                        </a:rPr>
                        <a:t>n</a:t>
                      </a:r>
                      <a:r>
                        <a:rPr sz="1400" spc="-5" dirty="0">
                          <a:latin typeface="Arial MT"/>
                          <a:cs typeface="Arial MT"/>
                        </a:rPr>
                        <a:t>d</a:t>
                      </a:r>
                      <a:r>
                        <a:rPr sz="1400" dirty="0">
                          <a:latin typeface="Arial MT"/>
                          <a:cs typeface="Arial MT"/>
                        </a:rPr>
                        <a:t>ric</a:t>
                      </a:r>
                      <a:r>
                        <a:rPr sz="1400" spc="-10" dirty="0">
                          <a:latin typeface="Arial MT"/>
                          <a:cs typeface="Arial MT"/>
                        </a:rPr>
                        <a:t>a</a:t>
                      </a:r>
                      <a:r>
                        <a:rPr sz="1400" dirty="0">
                          <a:latin typeface="Arial MT"/>
                          <a:cs typeface="Arial MT"/>
                        </a:rPr>
                        <a:t>l  </a:t>
                      </a:r>
                      <a:r>
                        <a:rPr sz="1400" spc="-120" dirty="0">
                          <a:latin typeface="Arial MT"/>
                          <a:cs typeface="Arial MT"/>
                        </a:rPr>
                        <a:t>lysimeters</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1440" marR="217804">
                        <a:lnSpc>
                          <a:spcPct val="100000"/>
                        </a:lnSpc>
                        <a:spcBef>
                          <a:spcPts val="335"/>
                        </a:spcBef>
                      </a:pPr>
                      <a:r>
                        <a:rPr sz="1400" dirty="0">
                          <a:latin typeface="Arial MT"/>
                          <a:cs typeface="Arial MT"/>
                        </a:rPr>
                        <a:t>Exp</a:t>
                      </a:r>
                      <a:r>
                        <a:rPr sz="1400" spc="-10" dirty="0">
                          <a:latin typeface="Arial MT"/>
                          <a:cs typeface="Arial MT"/>
                        </a:rPr>
                        <a:t>e</a:t>
                      </a:r>
                      <a:r>
                        <a:rPr sz="1400" dirty="0">
                          <a:latin typeface="Arial MT"/>
                          <a:cs typeface="Arial MT"/>
                        </a:rPr>
                        <a:t>rim</a:t>
                      </a:r>
                      <a:r>
                        <a:rPr sz="1400" spc="-10" dirty="0">
                          <a:latin typeface="Arial MT"/>
                          <a:cs typeface="Arial MT"/>
                        </a:rPr>
                        <a:t>e</a:t>
                      </a:r>
                      <a:r>
                        <a:rPr sz="1400" spc="-5" dirty="0">
                          <a:latin typeface="Arial MT"/>
                          <a:cs typeface="Arial MT"/>
                        </a:rPr>
                        <a:t>n</a:t>
                      </a:r>
                      <a:r>
                        <a:rPr sz="1400" dirty="0">
                          <a:latin typeface="Arial MT"/>
                          <a:cs typeface="Arial MT"/>
                        </a:rPr>
                        <a:t>t  </a:t>
                      </a:r>
                      <a:r>
                        <a:rPr sz="1400" spc="-140" dirty="0">
                          <a:latin typeface="Arial MT"/>
                          <a:cs typeface="Arial MT"/>
                        </a:rPr>
                        <a:t>dependent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1440" marR="223520">
                        <a:lnSpc>
                          <a:spcPct val="100000"/>
                        </a:lnSpc>
                        <a:spcBef>
                          <a:spcPts val="335"/>
                        </a:spcBef>
                      </a:pPr>
                      <a:r>
                        <a:rPr sz="1400" dirty="0">
                          <a:latin typeface="Arial MT"/>
                          <a:cs typeface="Arial MT"/>
                        </a:rPr>
                        <a:t>Exp</a:t>
                      </a:r>
                      <a:r>
                        <a:rPr sz="1400" spc="-10" dirty="0">
                          <a:latin typeface="Arial MT"/>
                          <a:cs typeface="Arial MT"/>
                        </a:rPr>
                        <a:t>e</a:t>
                      </a:r>
                      <a:r>
                        <a:rPr sz="1400" dirty="0">
                          <a:latin typeface="Arial MT"/>
                          <a:cs typeface="Arial MT"/>
                        </a:rPr>
                        <a:t>rim</a:t>
                      </a:r>
                      <a:r>
                        <a:rPr sz="1400" spc="-10" dirty="0">
                          <a:latin typeface="Arial MT"/>
                          <a:cs typeface="Arial MT"/>
                        </a:rPr>
                        <a:t>e</a:t>
                      </a:r>
                      <a:r>
                        <a:rPr sz="1400" spc="-5" dirty="0">
                          <a:latin typeface="Arial MT"/>
                          <a:cs typeface="Arial MT"/>
                        </a:rPr>
                        <a:t>n</a:t>
                      </a:r>
                      <a:r>
                        <a:rPr sz="1400" dirty="0">
                          <a:latin typeface="Arial MT"/>
                          <a:cs typeface="Arial MT"/>
                        </a:rPr>
                        <a:t>t</a:t>
                      </a:r>
                      <a:r>
                        <a:rPr sz="1400" spc="-65" dirty="0">
                          <a:latin typeface="Arial MT"/>
                          <a:cs typeface="Arial MT"/>
                        </a:rPr>
                        <a:t> </a:t>
                      </a:r>
                      <a:r>
                        <a:rPr sz="1400" spc="-5" dirty="0">
                          <a:latin typeface="Arial MT"/>
                          <a:cs typeface="Arial MT"/>
                        </a:rPr>
                        <a:t>dependen</a:t>
                      </a:r>
                      <a:r>
                        <a:rPr sz="1400" dirty="0">
                          <a:latin typeface="Arial MT"/>
                          <a:cs typeface="Arial MT"/>
                        </a:rPr>
                        <a:t>t  (cro</a:t>
                      </a:r>
                      <a:r>
                        <a:rPr sz="1400" spc="-10" dirty="0">
                          <a:latin typeface="Arial MT"/>
                          <a:cs typeface="Arial MT"/>
                        </a:rPr>
                        <a:t>p</a:t>
                      </a:r>
                      <a:r>
                        <a:rPr sz="1400" spc="-5" dirty="0">
                          <a:latin typeface="Arial MT"/>
                          <a:cs typeface="Arial MT"/>
                        </a:rPr>
                        <a:t>s</a:t>
                      </a:r>
                      <a:r>
                        <a:rPr sz="1400" dirty="0">
                          <a:latin typeface="Arial MT"/>
                          <a:cs typeface="Arial MT"/>
                        </a:rPr>
                        <a:t>,</a:t>
                      </a:r>
                      <a:r>
                        <a:rPr sz="1400" spc="-55" dirty="0">
                          <a:latin typeface="Arial MT"/>
                          <a:cs typeface="Arial MT"/>
                        </a:rPr>
                        <a:t> </a:t>
                      </a:r>
                      <a:r>
                        <a:rPr sz="1400" spc="-5" dirty="0">
                          <a:latin typeface="Arial MT"/>
                          <a:cs typeface="Arial MT"/>
                        </a:rPr>
                        <a:t>g</a:t>
                      </a:r>
                      <a:r>
                        <a:rPr sz="1400" dirty="0">
                          <a:latin typeface="Arial MT"/>
                          <a:cs typeface="Arial MT"/>
                        </a:rPr>
                        <a:t>rass</a:t>
                      </a:r>
                      <a:r>
                        <a:rPr sz="1400" spc="-10" dirty="0">
                          <a:latin typeface="Arial MT"/>
                          <a:cs typeface="Arial MT"/>
                        </a:rPr>
                        <a:t>l</a:t>
                      </a:r>
                      <a:r>
                        <a:rPr sz="1400" spc="-5" dirty="0">
                          <a:latin typeface="Arial MT"/>
                          <a:cs typeface="Arial MT"/>
                        </a:rPr>
                        <a:t>ands</a:t>
                      </a:r>
                      <a:r>
                        <a:rPr sz="1400" dirty="0">
                          <a:latin typeface="Arial MT"/>
                          <a:cs typeface="Arial MT"/>
                        </a:rPr>
                        <a:t>,</a:t>
                      </a:r>
                      <a:r>
                        <a:rPr sz="1400" spc="-70" dirty="0">
                          <a:latin typeface="Arial MT"/>
                          <a:cs typeface="Arial MT"/>
                        </a:rPr>
                        <a:t> </a:t>
                      </a:r>
                      <a:r>
                        <a:rPr sz="1400" spc="-5" dirty="0">
                          <a:latin typeface="Arial MT"/>
                          <a:cs typeface="Arial MT"/>
                        </a:rPr>
                        <a:t>etc</a:t>
                      </a:r>
                      <a:r>
                        <a:rPr sz="1400" spc="5" dirty="0">
                          <a:latin typeface="Arial MT"/>
                          <a:cs typeface="Arial MT"/>
                        </a:rPr>
                        <a:t>.</a:t>
                      </a:r>
                      <a:r>
                        <a:rPr sz="1400" dirty="0">
                          <a:latin typeface="Arial MT"/>
                          <a:cs typeface="Arial MT"/>
                        </a:rPr>
                        <a: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2075" marR="169545">
                        <a:lnSpc>
                          <a:spcPct val="100000"/>
                        </a:lnSpc>
                        <a:spcBef>
                          <a:spcPts val="335"/>
                        </a:spcBef>
                      </a:pPr>
                      <a:r>
                        <a:rPr sz="1400" dirty="0">
                          <a:latin typeface="Arial MT"/>
                          <a:cs typeface="Arial MT"/>
                        </a:rPr>
                        <a:t>Exp</a:t>
                      </a:r>
                      <a:r>
                        <a:rPr sz="1400" spc="-10" dirty="0">
                          <a:latin typeface="Arial MT"/>
                          <a:cs typeface="Arial MT"/>
                        </a:rPr>
                        <a:t>e</a:t>
                      </a:r>
                      <a:r>
                        <a:rPr sz="1400" dirty="0">
                          <a:latin typeface="Arial MT"/>
                          <a:cs typeface="Arial MT"/>
                        </a:rPr>
                        <a:t>rim</a:t>
                      </a:r>
                      <a:r>
                        <a:rPr sz="1400" spc="-10" dirty="0">
                          <a:latin typeface="Arial MT"/>
                          <a:cs typeface="Arial MT"/>
                        </a:rPr>
                        <a:t>e</a:t>
                      </a:r>
                      <a:r>
                        <a:rPr sz="1400" spc="-5" dirty="0">
                          <a:latin typeface="Arial MT"/>
                          <a:cs typeface="Arial MT"/>
                        </a:rPr>
                        <a:t>n</a:t>
                      </a:r>
                      <a:r>
                        <a:rPr sz="1400" dirty="0">
                          <a:latin typeface="Arial MT"/>
                          <a:cs typeface="Arial MT"/>
                        </a:rPr>
                        <a:t>t</a:t>
                      </a:r>
                      <a:r>
                        <a:rPr sz="1400" spc="-65" dirty="0">
                          <a:latin typeface="Arial MT"/>
                          <a:cs typeface="Arial MT"/>
                        </a:rPr>
                        <a:t> </a:t>
                      </a:r>
                      <a:r>
                        <a:rPr sz="1400" spc="-5" dirty="0">
                          <a:latin typeface="Arial MT"/>
                          <a:cs typeface="Arial MT"/>
                        </a:rPr>
                        <a:t>dependen</a:t>
                      </a:r>
                      <a:r>
                        <a:rPr sz="1400" dirty="0">
                          <a:latin typeface="Arial MT"/>
                          <a:cs typeface="Arial MT"/>
                        </a:rPr>
                        <a:t>t  (</a:t>
                      </a:r>
                      <a:r>
                        <a:rPr sz="1400" spc="-5" dirty="0">
                          <a:latin typeface="Arial MT"/>
                          <a:cs typeface="Arial MT"/>
                        </a:rPr>
                        <a:t>±10</a:t>
                      </a:r>
                      <a:r>
                        <a:rPr sz="1350" spc="7" baseline="24691" dirty="0">
                          <a:latin typeface="Arial MT"/>
                          <a:cs typeface="Arial MT"/>
                        </a:rPr>
                        <a:t>o</a:t>
                      </a:r>
                      <a:r>
                        <a:rPr sz="1400" dirty="0">
                          <a:latin typeface="Arial MT"/>
                          <a:cs typeface="Arial MT"/>
                        </a:rPr>
                        <a:t>C</a:t>
                      </a:r>
                      <a:r>
                        <a:rPr sz="1400" spc="-80" dirty="0">
                          <a:latin typeface="Arial MT"/>
                          <a:cs typeface="Arial MT"/>
                        </a:rPr>
                        <a:t> </a:t>
                      </a:r>
                      <a:r>
                        <a:rPr sz="1400" dirty="0">
                          <a:latin typeface="Arial MT"/>
                          <a:cs typeface="Arial MT"/>
                        </a:rPr>
                        <a:t>fr</a:t>
                      </a:r>
                      <a:r>
                        <a:rPr sz="1400" spc="-5" dirty="0">
                          <a:latin typeface="Arial MT"/>
                          <a:cs typeface="Arial MT"/>
                        </a:rPr>
                        <a:t>o</a:t>
                      </a:r>
                      <a:r>
                        <a:rPr sz="1400" dirty="0">
                          <a:latin typeface="Arial MT"/>
                          <a:cs typeface="Arial MT"/>
                        </a:rPr>
                        <a:t>m</a:t>
                      </a:r>
                      <a:r>
                        <a:rPr sz="1400" spc="-55" dirty="0">
                          <a:latin typeface="Arial MT"/>
                          <a:cs typeface="Arial MT"/>
                        </a:rPr>
                        <a:t> </a:t>
                      </a:r>
                      <a:r>
                        <a:rPr sz="1400" spc="-5" dirty="0">
                          <a:latin typeface="Arial MT"/>
                          <a:cs typeface="Arial MT"/>
                        </a:rPr>
                        <a:t>ou</a:t>
                      </a:r>
                      <a:r>
                        <a:rPr sz="1400" dirty="0">
                          <a:latin typeface="Arial MT"/>
                          <a:cs typeface="Arial MT"/>
                        </a:rPr>
                        <a:t>ts</a:t>
                      </a:r>
                      <a:r>
                        <a:rPr sz="1400" spc="-5" dirty="0">
                          <a:latin typeface="Arial MT"/>
                          <a:cs typeface="Arial MT"/>
                        </a:rPr>
                        <a:t>i</a:t>
                      </a:r>
                      <a:r>
                        <a:rPr sz="1400" spc="-10" dirty="0">
                          <a:latin typeface="Arial MT"/>
                          <a:cs typeface="Arial MT"/>
                        </a:rPr>
                        <a:t>d</a:t>
                      </a:r>
                      <a:r>
                        <a:rPr sz="1400" spc="-5" dirty="0">
                          <a:latin typeface="Arial MT"/>
                          <a:cs typeface="Arial MT"/>
                        </a:rPr>
                        <a:t>e</a:t>
                      </a:r>
                      <a:r>
                        <a:rPr sz="1400" dirty="0">
                          <a:latin typeface="Arial MT"/>
                          <a:cs typeface="Arial MT"/>
                        </a:rPr>
                        <a: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2075" marR="300355">
                        <a:lnSpc>
                          <a:spcPct val="100000"/>
                        </a:lnSpc>
                        <a:spcBef>
                          <a:spcPts val="335"/>
                        </a:spcBef>
                      </a:pPr>
                      <a:r>
                        <a:rPr sz="1400" spc="-5" dirty="0">
                          <a:latin typeface="Arial MT"/>
                          <a:cs typeface="Arial MT"/>
                        </a:rPr>
                        <a:t>Mo</a:t>
                      </a:r>
                      <a:r>
                        <a:rPr sz="1400" spc="-10" dirty="0">
                          <a:latin typeface="Arial MT"/>
                          <a:cs typeface="Arial MT"/>
                        </a:rPr>
                        <a:t>n</a:t>
                      </a:r>
                      <a:r>
                        <a:rPr sz="1400" dirty="0">
                          <a:latin typeface="Arial MT"/>
                          <a:cs typeface="Arial MT"/>
                        </a:rPr>
                        <a:t>t</a:t>
                      </a:r>
                      <a:r>
                        <a:rPr sz="1400" spc="5" dirty="0">
                          <a:latin typeface="Arial MT"/>
                          <a:cs typeface="Arial MT"/>
                        </a:rPr>
                        <a:t>f</a:t>
                      </a:r>
                      <a:r>
                        <a:rPr sz="1400" spc="-5" dirty="0">
                          <a:latin typeface="Arial MT"/>
                          <a:cs typeface="Arial MT"/>
                        </a:rPr>
                        <a:t>e</a:t>
                      </a:r>
                      <a:r>
                        <a:rPr sz="1400" dirty="0">
                          <a:latin typeface="Arial MT"/>
                          <a:cs typeface="Arial MT"/>
                        </a:rPr>
                        <a:t>rri</a:t>
                      </a:r>
                      <a:r>
                        <a:rPr sz="1400" spc="-10" dirty="0">
                          <a:latin typeface="Arial MT"/>
                          <a:cs typeface="Arial MT"/>
                        </a:rPr>
                        <a:t>e</a:t>
                      </a:r>
                      <a:r>
                        <a:rPr sz="1400" dirty="0">
                          <a:latin typeface="Arial MT"/>
                          <a:cs typeface="Arial MT"/>
                        </a:rPr>
                        <a:t>r-  </a:t>
                      </a:r>
                      <a:r>
                        <a:rPr sz="1400" spc="-125" dirty="0">
                          <a:latin typeface="Arial MT"/>
                          <a:cs typeface="Arial MT"/>
                        </a:rPr>
                        <a:t>sur-Lez</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tc>
                  <a:txBody>
                    <a:bodyPr/>
                    <a:lstStyle/>
                    <a:p>
                      <a:pPr marL="92075" marR="278130">
                        <a:lnSpc>
                          <a:spcPct val="100000"/>
                        </a:lnSpc>
                        <a:spcBef>
                          <a:spcPts val="335"/>
                        </a:spcBef>
                      </a:pPr>
                      <a:r>
                        <a:rPr sz="1400" dirty="0">
                          <a:latin typeface="Arial MT"/>
                          <a:cs typeface="Arial MT"/>
                        </a:rPr>
                        <a:t>Aut</a:t>
                      </a:r>
                      <a:r>
                        <a:rPr sz="1400" spc="-5" dirty="0">
                          <a:latin typeface="Arial MT"/>
                          <a:cs typeface="Arial MT"/>
                        </a:rPr>
                        <a:t>omati</a:t>
                      </a:r>
                      <a:r>
                        <a:rPr sz="1400" dirty="0">
                          <a:latin typeface="Arial MT"/>
                          <a:cs typeface="Arial MT"/>
                        </a:rPr>
                        <a:t>c</a:t>
                      </a:r>
                      <a:r>
                        <a:rPr sz="1400" spc="-70" dirty="0">
                          <a:latin typeface="Arial MT"/>
                          <a:cs typeface="Arial MT"/>
                        </a:rPr>
                        <a:t> </a:t>
                      </a:r>
                      <a:r>
                        <a:rPr sz="1400" spc="-5" dirty="0">
                          <a:latin typeface="Arial MT"/>
                          <a:cs typeface="Arial MT"/>
                        </a:rPr>
                        <a:t>d</a:t>
                      </a:r>
                      <a:r>
                        <a:rPr sz="1400" spc="-10" dirty="0">
                          <a:latin typeface="Arial MT"/>
                          <a:cs typeface="Arial MT"/>
                        </a:rPr>
                        <a:t>a</a:t>
                      </a:r>
                      <a:r>
                        <a:rPr sz="1400" spc="-5" dirty="0">
                          <a:latin typeface="Arial MT"/>
                          <a:cs typeface="Arial MT"/>
                        </a:rPr>
                        <a:t>ta  co</a:t>
                      </a:r>
                      <a:r>
                        <a:rPr sz="1400" spc="-10" dirty="0">
                          <a:latin typeface="Arial MT"/>
                          <a:cs typeface="Arial MT"/>
                        </a:rPr>
                        <a:t>l</a:t>
                      </a:r>
                      <a:r>
                        <a:rPr sz="1400" spc="-5" dirty="0">
                          <a:latin typeface="Arial MT"/>
                          <a:cs typeface="Arial MT"/>
                        </a:rPr>
                        <a:t>l</a:t>
                      </a:r>
                      <a:r>
                        <a:rPr sz="1400" spc="-10" dirty="0">
                          <a:latin typeface="Arial MT"/>
                          <a:cs typeface="Arial MT"/>
                        </a:rPr>
                        <a:t>e</a:t>
                      </a:r>
                      <a:r>
                        <a:rPr sz="1400" spc="-5" dirty="0">
                          <a:latin typeface="Arial MT"/>
                          <a:cs typeface="Arial MT"/>
                        </a:rPr>
                        <a:t>c</a:t>
                      </a:r>
                      <a:r>
                        <a:rPr sz="1400" dirty="0">
                          <a:latin typeface="Arial MT"/>
                          <a:cs typeface="Arial MT"/>
                        </a:rPr>
                        <a:t>t</a:t>
                      </a:r>
                      <a:r>
                        <a:rPr sz="1400" spc="-5" dirty="0">
                          <a:latin typeface="Arial MT"/>
                          <a:cs typeface="Arial MT"/>
                        </a:rPr>
                        <a:t>i</a:t>
                      </a:r>
                      <a:r>
                        <a:rPr sz="1400" spc="-10" dirty="0">
                          <a:latin typeface="Arial MT"/>
                          <a:cs typeface="Arial MT"/>
                        </a:rPr>
                        <a:t>o</a:t>
                      </a:r>
                      <a:r>
                        <a:rPr sz="1400" dirty="0">
                          <a:latin typeface="Arial MT"/>
                          <a:cs typeface="Arial MT"/>
                        </a:rPr>
                        <a:t>n</a:t>
                      </a:r>
                      <a:r>
                        <a:rPr sz="1400" spc="-75" dirty="0">
                          <a:latin typeface="Arial MT"/>
                          <a:cs typeface="Arial MT"/>
                        </a:rPr>
                        <a:t> </a:t>
                      </a:r>
                      <a:r>
                        <a:rPr sz="1400" spc="-5" dirty="0">
                          <a:latin typeface="Arial MT"/>
                          <a:cs typeface="Arial MT"/>
                        </a:rPr>
                        <a:t>an</a:t>
                      </a:r>
                      <a:r>
                        <a:rPr sz="1400" dirty="0">
                          <a:latin typeface="Arial MT"/>
                          <a:cs typeface="Arial MT"/>
                        </a:rPr>
                        <a:t>d</a:t>
                      </a:r>
                      <a:r>
                        <a:rPr sz="1400" spc="-75" dirty="0">
                          <a:latin typeface="Arial MT"/>
                          <a:cs typeface="Arial MT"/>
                        </a:rPr>
                        <a:t> </a:t>
                      </a:r>
                      <a:r>
                        <a:rPr sz="1400" spc="-5" dirty="0">
                          <a:latin typeface="Arial MT"/>
                          <a:cs typeface="Arial MT"/>
                        </a:rPr>
                        <a:t>backup</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38100">
                      <a:solidFill>
                        <a:srgbClr val="FFFFFF"/>
                      </a:solidFill>
                      <a:prstDash val="solid"/>
                    </a:lnT>
                    <a:lnB w="12700">
                      <a:solidFill>
                        <a:srgbClr val="FFFFFF"/>
                      </a:solidFill>
                      <a:prstDash val="solid"/>
                    </a:lnB>
                    <a:solidFill>
                      <a:srgbClr val="D0D7E8"/>
                    </a:solidFill>
                  </a:tcPr>
                </a:tc>
                <a:extLst>
                  <a:ext uri="{0D108BD9-81ED-4DB2-BD59-A6C34878D82A}">
                    <a16:rowId xmlns:a16="http://schemas.microsoft.com/office/drawing/2014/main" val="10001"/>
                  </a:ext>
                </a:extLst>
              </a:tr>
              <a:tr h="518147">
                <a:tc>
                  <a:txBody>
                    <a:bodyPr/>
                    <a:lstStyle/>
                    <a:p>
                      <a:pPr marL="91440" marR="133350">
                        <a:lnSpc>
                          <a:spcPct val="100000"/>
                        </a:lnSpc>
                        <a:spcBef>
                          <a:spcPts val="335"/>
                        </a:spcBef>
                      </a:pPr>
                      <a:r>
                        <a:rPr sz="1400" dirty="0">
                          <a:latin typeface="Arial MT"/>
                          <a:cs typeface="Arial MT"/>
                        </a:rPr>
                        <a:t>Cy</a:t>
                      </a:r>
                      <a:r>
                        <a:rPr sz="1400" spc="-10" dirty="0">
                          <a:latin typeface="Arial MT"/>
                          <a:cs typeface="Arial MT"/>
                        </a:rPr>
                        <a:t>l</a:t>
                      </a:r>
                      <a:r>
                        <a:rPr sz="1400" spc="-5" dirty="0">
                          <a:latin typeface="Arial MT"/>
                          <a:cs typeface="Arial MT"/>
                        </a:rPr>
                        <a:t>i</a:t>
                      </a:r>
                      <a:r>
                        <a:rPr sz="1400" spc="-10" dirty="0">
                          <a:latin typeface="Arial MT"/>
                          <a:cs typeface="Arial MT"/>
                        </a:rPr>
                        <a:t>n</a:t>
                      </a:r>
                      <a:r>
                        <a:rPr sz="1400" spc="-5" dirty="0">
                          <a:latin typeface="Arial MT"/>
                          <a:cs typeface="Arial MT"/>
                        </a:rPr>
                        <a:t>d</a:t>
                      </a:r>
                      <a:r>
                        <a:rPr sz="1400" dirty="0">
                          <a:latin typeface="Arial MT"/>
                          <a:cs typeface="Arial MT"/>
                        </a:rPr>
                        <a:t>ric</a:t>
                      </a:r>
                      <a:r>
                        <a:rPr sz="1400" spc="-10" dirty="0">
                          <a:latin typeface="Arial MT"/>
                          <a:cs typeface="Arial MT"/>
                        </a:rPr>
                        <a:t>a</a:t>
                      </a:r>
                      <a:r>
                        <a:rPr sz="1400" dirty="0">
                          <a:latin typeface="Arial MT"/>
                          <a:cs typeface="Arial MT"/>
                        </a:rPr>
                        <a:t>l  </a:t>
                      </a:r>
                      <a:r>
                        <a:rPr sz="1400" spc="-120" dirty="0">
                          <a:latin typeface="Arial MT"/>
                          <a:cs typeface="Arial MT"/>
                        </a:rPr>
                        <a:t>lysimeters</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1440" marR="217804">
                        <a:lnSpc>
                          <a:spcPct val="100000"/>
                        </a:lnSpc>
                        <a:spcBef>
                          <a:spcPts val="335"/>
                        </a:spcBef>
                      </a:pPr>
                      <a:r>
                        <a:rPr sz="1400" dirty="0">
                          <a:latin typeface="Arial MT"/>
                          <a:cs typeface="Arial MT"/>
                        </a:rPr>
                        <a:t>Exp</a:t>
                      </a:r>
                      <a:r>
                        <a:rPr sz="1400" spc="-10" dirty="0">
                          <a:latin typeface="Arial MT"/>
                          <a:cs typeface="Arial MT"/>
                        </a:rPr>
                        <a:t>e</a:t>
                      </a:r>
                      <a:r>
                        <a:rPr sz="1400" dirty="0">
                          <a:latin typeface="Arial MT"/>
                          <a:cs typeface="Arial MT"/>
                        </a:rPr>
                        <a:t>rim</a:t>
                      </a:r>
                      <a:r>
                        <a:rPr sz="1400" spc="-10" dirty="0">
                          <a:latin typeface="Arial MT"/>
                          <a:cs typeface="Arial MT"/>
                        </a:rPr>
                        <a:t>e</a:t>
                      </a:r>
                      <a:r>
                        <a:rPr sz="1400" spc="-5" dirty="0">
                          <a:latin typeface="Arial MT"/>
                          <a:cs typeface="Arial MT"/>
                        </a:rPr>
                        <a:t>n</a:t>
                      </a:r>
                      <a:r>
                        <a:rPr sz="1400" dirty="0">
                          <a:latin typeface="Arial MT"/>
                          <a:cs typeface="Arial MT"/>
                        </a:rPr>
                        <a:t>t  </a:t>
                      </a:r>
                      <a:r>
                        <a:rPr sz="1400" spc="-140" dirty="0">
                          <a:latin typeface="Arial MT"/>
                          <a:cs typeface="Arial MT"/>
                        </a:rPr>
                        <a:t>dependent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1440" marR="223520">
                        <a:lnSpc>
                          <a:spcPct val="100000"/>
                        </a:lnSpc>
                        <a:spcBef>
                          <a:spcPts val="335"/>
                        </a:spcBef>
                      </a:pPr>
                      <a:r>
                        <a:rPr sz="1400" dirty="0">
                          <a:latin typeface="Arial MT"/>
                          <a:cs typeface="Arial MT"/>
                        </a:rPr>
                        <a:t>Exp</a:t>
                      </a:r>
                      <a:r>
                        <a:rPr sz="1400" spc="-10" dirty="0">
                          <a:latin typeface="Arial MT"/>
                          <a:cs typeface="Arial MT"/>
                        </a:rPr>
                        <a:t>e</a:t>
                      </a:r>
                      <a:r>
                        <a:rPr sz="1400" dirty="0">
                          <a:latin typeface="Arial MT"/>
                          <a:cs typeface="Arial MT"/>
                        </a:rPr>
                        <a:t>rim</a:t>
                      </a:r>
                      <a:r>
                        <a:rPr sz="1400" spc="-10" dirty="0">
                          <a:latin typeface="Arial MT"/>
                          <a:cs typeface="Arial MT"/>
                        </a:rPr>
                        <a:t>e</a:t>
                      </a:r>
                      <a:r>
                        <a:rPr sz="1400" spc="-5" dirty="0">
                          <a:latin typeface="Arial MT"/>
                          <a:cs typeface="Arial MT"/>
                        </a:rPr>
                        <a:t>n</a:t>
                      </a:r>
                      <a:r>
                        <a:rPr sz="1400" dirty="0">
                          <a:latin typeface="Arial MT"/>
                          <a:cs typeface="Arial MT"/>
                        </a:rPr>
                        <a:t>t</a:t>
                      </a:r>
                      <a:r>
                        <a:rPr sz="1400" spc="-65" dirty="0">
                          <a:latin typeface="Arial MT"/>
                          <a:cs typeface="Arial MT"/>
                        </a:rPr>
                        <a:t> </a:t>
                      </a:r>
                      <a:r>
                        <a:rPr sz="1400" spc="-5" dirty="0">
                          <a:latin typeface="Arial MT"/>
                          <a:cs typeface="Arial MT"/>
                        </a:rPr>
                        <a:t>dependen</a:t>
                      </a:r>
                      <a:r>
                        <a:rPr sz="1400" dirty="0">
                          <a:latin typeface="Arial MT"/>
                          <a:cs typeface="Arial MT"/>
                        </a:rPr>
                        <a:t>t  (cro</a:t>
                      </a:r>
                      <a:r>
                        <a:rPr sz="1400" spc="-10" dirty="0">
                          <a:latin typeface="Arial MT"/>
                          <a:cs typeface="Arial MT"/>
                        </a:rPr>
                        <a:t>p</a:t>
                      </a:r>
                      <a:r>
                        <a:rPr sz="1400" spc="-5" dirty="0">
                          <a:latin typeface="Arial MT"/>
                          <a:cs typeface="Arial MT"/>
                        </a:rPr>
                        <a:t>s</a:t>
                      </a:r>
                      <a:r>
                        <a:rPr sz="1400" dirty="0">
                          <a:latin typeface="Arial MT"/>
                          <a:cs typeface="Arial MT"/>
                        </a:rPr>
                        <a:t>,</a:t>
                      </a:r>
                      <a:r>
                        <a:rPr sz="1400" spc="-55" dirty="0">
                          <a:latin typeface="Arial MT"/>
                          <a:cs typeface="Arial MT"/>
                        </a:rPr>
                        <a:t> </a:t>
                      </a:r>
                      <a:r>
                        <a:rPr sz="1400" spc="-5" dirty="0">
                          <a:latin typeface="Arial MT"/>
                          <a:cs typeface="Arial MT"/>
                        </a:rPr>
                        <a:t>g</a:t>
                      </a:r>
                      <a:r>
                        <a:rPr sz="1400" dirty="0">
                          <a:latin typeface="Arial MT"/>
                          <a:cs typeface="Arial MT"/>
                        </a:rPr>
                        <a:t>rass</a:t>
                      </a:r>
                      <a:r>
                        <a:rPr sz="1400" spc="-10" dirty="0">
                          <a:latin typeface="Arial MT"/>
                          <a:cs typeface="Arial MT"/>
                        </a:rPr>
                        <a:t>l</a:t>
                      </a:r>
                      <a:r>
                        <a:rPr sz="1400" spc="-5" dirty="0">
                          <a:latin typeface="Arial MT"/>
                          <a:cs typeface="Arial MT"/>
                        </a:rPr>
                        <a:t>ands</a:t>
                      </a:r>
                      <a:r>
                        <a:rPr sz="1400" dirty="0">
                          <a:latin typeface="Arial MT"/>
                          <a:cs typeface="Arial MT"/>
                        </a:rPr>
                        <a:t>,</a:t>
                      </a:r>
                      <a:r>
                        <a:rPr sz="1400" spc="-70" dirty="0">
                          <a:latin typeface="Arial MT"/>
                          <a:cs typeface="Arial MT"/>
                        </a:rPr>
                        <a:t> </a:t>
                      </a:r>
                      <a:r>
                        <a:rPr sz="1400" spc="-5" dirty="0">
                          <a:latin typeface="Arial MT"/>
                          <a:cs typeface="Arial MT"/>
                        </a:rPr>
                        <a:t>etc</a:t>
                      </a:r>
                      <a:r>
                        <a:rPr sz="1400" spc="5" dirty="0">
                          <a:latin typeface="Arial MT"/>
                          <a:cs typeface="Arial MT"/>
                        </a:rPr>
                        <a:t>.</a:t>
                      </a:r>
                      <a:r>
                        <a:rPr sz="1400" dirty="0">
                          <a:latin typeface="Arial MT"/>
                          <a:cs typeface="Arial MT"/>
                        </a:rPr>
                        <a: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2075" marR="169545">
                        <a:lnSpc>
                          <a:spcPct val="100000"/>
                        </a:lnSpc>
                        <a:spcBef>
                          <a:spcPts val="335"/>
                        </a:spcBef>
                      </a:pPr>
                      <a:r>
                        <a:rPr sz="1400" dirty="0">
                          <a:latin typeface="Arial MT"/>
                          <a:cs typeface="Arial MT"/>
                        </a:rPr>
                        <a:t>Exp</a:t>
                      </a:r>
                      <a:r>
                        <a:rPr sz="1400" spc="-10" dirty="0">
                          <a:latin typeface="Arial MT"/>
                          <a:cs typeface="Arial MT"/>
                        </a:rPr>
                        <a:t>e</a:t>
                      </a:r>
                      <a:r>
                        <a:rPr sz="1400" dirty="0">
                          <a:latin typeface="Arial MT"/>
                          <a:cs typeface="Arial MT"/>
                        </a:rPr>
                        <a:t>rim</a:t>
                      </a:r>
                      <a:r>
                        <a:rPr sz="1400" spc="-10" dirty="0">
                          <a:latin typeface="Arial MT"/>
                          <a:cs typeface="Arial MT"/>
                        </a:rPr>
                        <a:t>e</a:t>
                      </a:r>
                      <a:r>
                        <a:rPr sz="1400" spc="-5" dirty="0">
                          <a:latin typeface="Arial MT"/>
                          <a:cs typeface="Arial MT"/>
                        </a:rPr>
                        <a:t>n</a:t>
                      </a:r>
                      <a:r>
                        <a:rPr sz="1400" dirty="0">
                          <a:latin typeface="Arial MT"/>
                          <a:cs typeface="Arial MT"/>
                        </a:rPr>
                        <a:t>t</a:t>
                      </a:r>
                      <a:r>
                        <a:rPr sz="1400" spc="-65" dirty="0">
                          <a:latin typeface="Arial MT"/>
                          <a:cs typeface="Arial MT"/>
                        </a:rPr>
                        <a:t> </a:t>
                      </a:r>
                      <a:r>
                        <a:rPr sz="1400" spc="-5" dirty="0">
                          <a:latin typeface="Arial MT"/>
                          <a:cs typeface="Arial MT"/>
                        </a:rPr>
                        <a:t>dependen</a:t>
                      </a:r>
                      <a:r>
                        <a:rPr sz="1400" dirty="0">
                          <a:latin typeface="Arial MT"/>
                          <a:cs typeface="Arial MT"/>
                        </a:rPr>
                        <a:t>t  (</a:t>
                      </a:r>
                      <a:r>
                        <a:rPr sz="1400" spc="-5" dirty="0">
                          <a:latin typeface="Arial MT"/>
                          <a:cs typeface="Arial MT"/>
                        </a:rPr>
                        <a:t>±10</a:t>
                      </a:r>
                      <a:r>
                        <a:rPr sz="1350" spc="7" baseline="24691" dirty="0">
                          <a:latin typeface="Arial MT"/>
                          <a:cs typeface="Arial MT"/>
                        </a:rPr>
                        <a:t>o</a:t>
                      </a:r>
                      <a:r>
                        <a:rPr sz="1400" dirty="0">
                          <a:latin typeface="Arial MT"/>
                          <a:cs typeface="Arial MT"/>
                        </a:rPr>
                        <a:t>C</a:t>
                      </a:r>
                      <a:r>
                        <a:rPr sz="1400" spc="-80" dirty="0">
                          <a:latin typeface="Arial MT"/>
                          <a:cs typeface="Arial MT"/>
                        </a:rPr>
                        <a:t> </a:t>
                      </a:r>
                      <a:r>
                        <a:rPr sz="1400" dirty="0">
                          <a:latin typeface="Arial MT"/>
                          <a:cs typeface="Arial MT"/>
                        </a:rPr>
                        <a:t>fr</a:t>
                      </a:r>
                      <a:r>
                        <a:rPr sz="1400" spc="-5" dirty="0">
                          <a:latin typeface="Arial MT"/>
                          <a:cs typeface="Arial MT"/>
                        </a:rPr>
                        <a:t>o</a:t>
                      </a:r>
                      <a:r>
                        <a:rPr sz="1400" dirty="0">
                          <a:latin typeface="Arial MT"/>
                          <a:cs typeface="Arial MT"/>
                        </a:rPr>
                        <a:t>m</a:t>
                      </a:r>
                      <a:r>
                        <a:rPr sz="1400" spc="-55" dirty="0">
                          <a:latin typeface="Arial MT"/>
                          <a:cs typeface="Arial MT"/>
                        </a:rPr>
                        <a:t> </a:t>
                      </a:r>
                      <a:r>
                        <a:rPr sz="1400" spc="-5" dirty="0">
                          <a:latin typeface="Arial MT"/>
                          <a:cs typeface="Arial MT"/>
                        </a:rPr>
                        <a:t>ou</a:t>
                      </a:r>
                      <a:r>
                        <a:rPr sz="1400" dirty="0">
                          <a:latin typeface="Arial MT"/>
                          <a:cs typeface="Arial MT"/>
                        </a:rPr>
                        <a:t>ts</a:t>
                      </a:r>
                      <a:r>
                        <a:rPr sz="1400" spc="-5" dirty="0">
                          <a:latin typeface="Arial MT"/>
                          <a:cs typeface="Arial MT"/>
                        </a:rPr>
                        <a:t>i</a:t>
                      </a:r>
                      <a:r>
                        <a:rPr sz="1400" spc="-10" dirty="0">
                          <a:latin typeface="Arial MT"/>
                          <a:cs typeface="Arial MT"/>
                        </a:rPr>
                        <a:t>d</a:t>
                      </a:r>
                      <a:r>
                        <a:rPr sz="1400" spc="-5" dirty="0">
                          <a:latin typeface="Arial MT"/>
                          <a:cs typeface="Arial MT"/>
                        </a:rPr>
                        <a:t>e</a:t>
                      </a:r>
                      <a:r>
                        <a:rPr sz="1400" dirty="0">
                          <a:latin typeface="Arial MT"/>
                          <a:cs typeface="Arial MT"/>
                        </a:rPr>
                        <a:t>)</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2075" marR="300355">
                        <a:lnSpc>
                          <a:spcPct val="100000"/>
                        </a:lnSpc>
                        <a:spcBef>
                          <a:spcPts val="335"/>
                        </a:spcBef>
                      </a:pPr>
                      <a:r>
                        <a:rPr sz="1400" spc="-5" dirty="0">
                          <a:latin typeface="Arial MT"/>
                          <a:cs typeface="Arial MT"/>
                        </a:rPr>
                        <a:t>Mo</a:t>
                      </a:r>
                      <a:r>
                        <a:rPr sz="1400" spc="-10" dirty="0">
                          <a:latin typeface="Arial MT"/>
                          <a:cs typeface="Arial MT"/>
                        </a:rPr>
                        <a:t>n</a:t>
                      </a:r>
                      <a:r>
                        <a:rPr sz="1400" dirty="0">
                          <a:latin typeface="Arial MT"/>
                          <a:cs typeface="Arial MT"/>
                        </a:rPr>
                        <a:t>t</a:t>
                      </a:r>
                      <a:r>
                        <a:rPr sz="1400" spc="5" dirty="0">
                          <a:latin typeface="Arial MT"/>
                          <a:cs typeface="Arial MT"/>
                        </a:rPr>
                        <a:t>f</a:t>
                      </a:r>
                      <a:r>
                        <a:rPr sz="1400" spc="-5" dirty="0">
                          <a:latin typeface="Arial MT"/>
                          <a:cs typeface="Arial MT"/>
                        </a:rPr>
                        <a:t>e</a:t>
                      </a:r>
                      <a:r>
                        <a:rPr sz="1400" dirty="0">
                          <a:latin typeface="Arial MT"/>
                          <a:cs typeface="Arial MT"/>
                        </a:rPr>
                        <a:t>rri</a:t>
                      </a:r>
                      <a:r>
                        <a:rPr sz="1400" spc="-10" dirty="0">
                          <a:latin typeface="Arial MT"/>
                          <a:cs typeface="Arial MT"/>
                        </a:rPr>
                        <a:t>e</a:t>
                      </a:r>
                      <a:r>
                        <a:rPr sz="1400" dirty="0">
                          <a:latin typeface="Arial MT"/>
                          <a:cs typeface="Arial MT"/>
                        </a:rPr>
                        <a:t>r-  </a:t>
                      </a:r>
                      <a:r>
                        <a:rPr sz="1400" spc="-125" dirty="0">
                          <a:latin typeface="Arial MT"/>
                          <a:cs typeface="Arial MT"/>
                        </a:rPr>
                        <a:t>sur-Lez</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tc>
                  <a:txBody>
                    <a:bodyPr/>
                    <a:lstStyle/>
                    <a:p>
                      <a:pPr marL="92075" marR="278130">
                        <a:lnSpc>
                          <a:spcPct val="100000"/>
                        </a:lnSpc>
                        <a:spcBef>
                          <a:spcPts val="335"/>
                        </a:spcBef>
                      </a:pPr>
                      <a:r>
                        <a:rPr sz="1400" dirty="0">
                          <a:latin typeface="Arial MT"/>
                          <a:cs typeface="Arial MT"/>
                        </a:rPr>
                        <a:t>Aut</a:t>
                      </a:r>
                      <a:r>
                        <a:rPr sz="1400" spc="-5" dirty="0">
                          <a:latin typeface="Arial MT"/>
                          <a:cs typeface="Arial MT"/>
                        </a:rPr>
                        <a:t>omati</a:t>
                      </a:r>
                      <a:r>
                        <a:rPr sz="1400" dirty="0">
                          <a:latin typeface="Arial MT"/>
                          <a:cs typeface="Arial MT"/>
                        </a:rPr>
                        <a:t>c</a:t>
                      </a:r>
                      <a:r>
                        <a:rPr sz="1400" spc="-70" dirty="0">
                          <a:latin typeface="Arial MT"/>
                          <a:cs typeface="Arial MT"/>
                        </a:rPr>
                        <a:t> </a:t>
                      </a:r>
                      <a:r>
                        <a:rPr sz="1400" spc="-5" dirty="0">
                          <a:latin typeface="Arial MT"/>
                          <a:cs typeface="Arial MT"/>
                        </a:rPr>
                        <a:t>d</a:t>
                      </a:r>
                      <a:r>
                        <a:rPr sz="1400" spc="-10" dirty="0">
                          <a:latin typeface="Arial MT"/>
                          <a:cs typeface="Arial MT"/>
                        </a:rPr>
                        <a:t>a</a:t>
                      </a:r>
                      <a:r>
                        <a:rPr sz="1400" spc="-5" dirty="0">
                          <a:latin typeface="Arial MT"/>
                          <a:cs typeface="Arial MT"/>
                        </a:rPr>
                        <a:t>ta  co</a:t>
                      </a:r>
                      <a:r>
                        <a:rPr sz="1400" spc="-10" dirty="0">
                          <a:latin typeface="Arial MT"/>
                          <a:cs typeface="Arial MT"/>
                        </a:rPr>
                        <a:t>l</a:t>
                      </a:r>
                      <a:r>
                        <a:rPr sz="1400" spc="-5" dirty="0">
                          <a:latin typeface="Arial MT"/>
                          <a:cs typeface="Arial MT"/>
                        </a:rPr>
                        <a:t>l</a:t>
                      </a:r>
                      <a:r>
                        <a:rPr sz="1400" spc="-10" dirty="0">
                          <a:latin typeface="Arial MT"/>
                          <a:cs typeface="Arial MT"/>
                        </a:rPr>
                        <a:t>e</a:t>
                      </a:r>
                      <a:r>
                        <a:rPr sz="1400" spc="-5" dirty="0">
                          <a:latin typeface="Arial MT"/>
                          <a:cs typeface="Arial MT"/>
                        </a:rPr>
                        <a:t>c</a:t>
                      </a:r>
                      <a:r>
                        <a:rPr sz="1400" dirty="0">
                          <a:latin typeface="Arial MT"/>
                          <a:cs typeface="Arial MT"/>
                        </a:rPr>
                        <a:t>t</a:t>
                      </a:r>
                      <a:r>
                        <a:rPr sz="1400" spc="-5" dirty="0">
                          <a:latin typeface="Arial MT"/>
                          <a:cs typeface="Arial MT"/>
                        </a:rPr>
                        <a:t>i</a:t>
                      </a:r>
                      <a:r>
                        <a:rPr sz="1400" spc="-10" dirty="0">
                          <a:latin typeface="Arial MT"/>
                          <a:cs typeface="Arial MT"/>
                        </a:rPr>
                        <a:t>o</a:t>
                      </a:r>
                      <a:r>
                        <a:rPr sz="1400" dirty="0">
                          <a:latin typeface="Arial MT"/>
                          <a:cs typeface="Arial MT"/>
                        </a:rPr>
                        <a:t>n</a:t>
                      </a:r>
                      <a:r>
                        <a:rPr sz="1400" spc="-75" dirty="0">
                          <a:latin typeface="Arial MT"/>
                          <a:cs typeface="Arial MT"/>
                        </a:rPr>
                        <a:t> </a:t>
                      </a:r>
                      <a:r>
                        <a:rPr sz="1400" spc="-5" dirty="0">
                          <a:latin typeface="Arial MT"/>
                          <a:cs typeface="Arial MT"/>
                        </a:rPr>
                        <a:t>an</a:t>
                      </a:r>
                      <a:r>
                        <a:rPr sz="1400" dirty="0">
                          <a:latin typeface="Arial MT"/>
                          <a:cs typeface="Arial MT"/>
                        </a:rPr>
                        <a:t>d</a:t>
                      </a:r>
                      <a:r>
                        <a:rPr sz="1400" spc="-75" dirty="0">
                          <a:latin typeface="Arial MT"/>
                          <a:cs typeface="Arial MT"/>
                        </a:rPr>
                        <a:t> </a:t>
                      </a:r>
                      <a:r>
                        <a:rPr sz="1400" spc="-5" dirty="0">
                          <a:latin typeface="Arial MT"/>
                          <a:cs typeface="Arial MT"/>
                        </a:rPr>
                        <a:t>backup</a:t>
                      </a:r>
                      <a:endParaRPr sz="1400">
                        <a:latin typeface="Arial MT"/>
                        <a:cs typeface="Arial MT"/>
                      </a:endParaRPr>
                    </a:p>
                  </a:txBody>
                  <a:tcPr marL="0" marR="0" marT="42545" marB="0">
                    <a:lnL w="12700">
                      <a:solidFill>
                        <a:srgbClr val="FFFFFF"/>
                      </a:solidFill>
                      <a:prstDash val="solid"/>
                    </a:lnL>
                    <a:lnR w="12700">
                      <a:solidFill>
                        <a:srgbClr val="FFFFFF"/>
                      </a:solidFill>
                      <a:prstDash val="solid"/>
                    </a:lnR>
                    <a:lnT w="12700">
                      <a:solidFill>
                        <a:srgbClr val="FFFFFF"/>
                      </a:solidFill>
                      <a:prstDash val="solid"/>
                    </a:lnT>
                    <a:lnB w="12700">
                      <a:solidFill>
                        <a:srgbClr val="FFFFFF"/>
                      </a:solidFill>
                      <a:prstDash val="solid"/>
                    </a:lnB>
                    <a:solidFill>
                      <a:srgbClr val="E9ECF4"/>
                    </a:solidFill>
                  </a:tcPr>
                </a:tc>
                <a:extLst>
                  <a:ext uri="{0D108BD9-81ED-4DB2-BD59-A6C34878D82A}">
                    <a16:rowId xmlns:a16="http://schemas.microsoft.com/office/drawing/2014/main" val="10002"/>
                  </a:ext>
                </a:extLst>
              </a:tr>
            </a:tbl>
          </a:graphicData>
        </a:graphic>
      </p:graphicFrame>
      <p:sp>
        <p:nvSpPr>
          <p:cNvPr id="7" name="object 7"/>
          <p:cNvSpPr txBox="1">
            <a:spLocks noGrp="1"/>
          </p:cNvSpPr>
          <p:nvPr>
            <p:ph type="title"/>
          </p:nvPr>
        </p:nvSpPr>
        <p:spPr>
          <a:xfrm>
            <a:off x="1656995" y="70231"/>
            <a:ext cx="2492375" cy="345440"/>
          </a:xfrm>
          <a:prstGeom prst="rect">
            <a:avLst/>
          </a:prstGeom>
        </p:spPr>
        <p:txBody>
          <a:bodyPr vert="horz" wrap="square" lIns="0" tIns="12700" rIns="0" bIns="0" rtlCol="0">
            <a:spAutoFit/>
          </a:bodyPr>
          <a:lstStyle/>
          <a:p>
            <a:pPr marL="12700">
              <a:spcBef>
                <a:spcPts val="100"/>
              </a:spcBef>
            </a:pPr>
            <a:r>
              <a:rPr spc="-45" dirty="0"/>
              <a:t>Types</a:t>
            </a:r>
            <a:r>
              <a:rPr spc="-5" dirty="0"/>
              <a:t> </a:t>
            </a:r>
            <a:r>
              <a:rPr dirty="0"/>
              <a:t>of</a:t>
            </a:r>
            <a:r>
              <a:rPr spc="-20" dirty="0"/>
              <a:t> </a:t>
            </a:r>
            <a:r>
              <a:rPr spc="-5" dirty="0"/>
              <a:t>lysimeters</a:t>
            </a:r>
          </a:p>
        </p:txBody>
      </p:sp>
      <p:sp>
        <p:nvSpPr>
          <p:cNvPr id="8" name="object 8"/>
          <p:cNvSpPr txBox="1"/>
          <p:nvPr/>
        </p:nvSpPr>
        <p:spPr>
          <a:xfrm>
            <a:off x="1854201" y="6393281"/>
            <a:ext cx="3889375" cy="299720"/>
          </a:xfrm>
          <a:prstGeom prst="rect">
            <a:avLst/>
          </a:prstGeom>
        </p:spPr>
        <p:txBody>
          <a:bodyPr vert="horz" wrap="square" lIns="0" tIns="12700" rIns="0" bIns="0" rtlCol="0">
            <a:spAutoFit/>
          </a:bodyPr>
          <a:lstStyle/>
          <a:p>
            <a:pPr marL="299085" indent="-287020">
              <a:spcBef>
                <a:spcPts val="100"/>
              </a:spcBef>
              <a:buFont typeface="Wingdings"/>
              <a:buChar char=""/>
              <a:tabLst>
                <a:tab pos="299720" algn="l"/>
              </a:tabLst>
            </a:pPr>
            <a:r>
              <a:rPr spc="-5" dirty="0">
                <a:solidFill>
                  <a:prstClr val="black"/>
                </a:solidFill>
                <a:latin typeface="Arial MT"/>
                <a:cs typeface="Arial MT"/>
              </a:rPr>
              <a:t>Experiments</a:t>
            </a:r>
            <a:r>
              <a:rPr spc="10" dirty="0">
                <a:solidFill>
                  <a:prstClr val="black"/>
                </a:solidFill>
                <a:latin typeface="Arial MT"/>
                <a:cs typeface="Arial MT"/>
              </a:rPr>
              <a:t> </a:t>
            </a:r>
            <a:r>
              <a:rPr spc="-5" dirty="0">
                <a:solidFill>
                  <a:prstClr val="black"/>
                </a:solidFill>
                <a:latin typeface="Arial MT"/>
                <a:cs typeface="Arial MT"/>
              </a:rPr>
              <a:t>typically</a:t>
            </a:r>
            <a:r>
              <a:rPr spc="20" dirty="0">
                <a:solidFill>
                  <a:prstClr val="black"/>
                </a:solidFill>
                <a:latin typeface="Arial MT"/>
                <a:cs typeface="Arial MT"/>
              </a:rPr>
              <a:t> </a:t>
            </a:r>
            <a:r>
              <a:rPr spc="-5" dirty="0">
                <a:solidFill>
                  <a:prstClr val="black"/>
                </a:solidFill>
                <a:latin typeface="Arial MT"/>
                <a:cs typeface="Arial MT"/>
              </a:rPr>
              <a:t>last 2-4</a:t>
            </a:r>
            <a:r>
              <a:rPr spc="-10" dirty="0">
                <a:solidFill>
                  <a:prstClr val="black"/>
                </a:solidFill>
                <a:latin typeface="Arial MT"/>
                <a:cs typeface="Arial MT"/>
              </a:rPr>
              <a:t> years</a:t>
            </a:r>
            <a:endParaRPr>
              <a:solidFill>
                <a:prstClr val="black"/>
              </a:solidFill>
              <a:latin typeface="Arial MT"/>
              <a:cs typeface="Arial M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p:nvPr/>
        </p:nvSpPr>
        <p:spPr>
          <a:xfrm>
            <a:off x="1645791" y="2564893"/>
            <a:ext cx="8914765" cy="1477645"/>
          </a:xfrm>
          <a:custGeom>
            <a:avLst/>
            <a:gdLst/>
            <a:ahLst/>
            <a:cxnLst/>
            <a:rect l="l" t="t" r="r" b="b"/>
            <a:pathLst>
              <a:path w="8914765" h="1477645">
                <a:moveTo>
                  <a:pt x="8914765" y="0"/>
                </a:moveTo>
                <a:lnTo>
                  <a:pt x="0" y="0"/>
                </a:lnTo>
                <a:lnTo>
                  <a:pt x="0" y="1477391"/>
                </a:lnTo>
                <a:lnTo>
                  <a:pt x="8914765" y="1477391"/>
                </a:lnTo>
                <a:lnTo>
                  <a:pt x="8914765" y="0"/>
                </a:lnTo>
                <a:close/>
              </a:path>
            </a:pathLst>
          </a:custGeom>
          <a:solidFill>
            <a:srgbClr val="C5D9F0"/>
          </a:solidFill>
        </p:spPr>
        <p:txBody>
          <a:bodyPr wrap="square" lIns="0" tIns="0" rIns="0" bIns="0" rtlCol="0"/>
          <a:lstStyle/>
          <a:p>
            <a:endParaRPr>
              <a:solidFill>
                <a:prstClr val="black"/>
              </a:solidFill>
              <a:latin typeface="Calibri"/>
            </a:endParaRPr>
          </a:p>
        </p:txBody>
      </p:sp>
      <p:sp>
        <p:nvSpPr>
          <p:cNvPr id="3" name="object 3"/>
          <p:cNvSpPr txBox="1"/>
          <p:nvPr/>
        </p:nvSpPr>
        <p:spPr>
          <a:xfrm>
            <a:off x="1724661" y="617982"/>
            <a:ext cx="8767445" cy="3137397"/>
          </a:xfrm>
          <a:prstGeom prst="rect">
            <a:avLst/>
          </a:prstGeom>
        </p:spPr>
        <p:txBody>
          <a:bodyPr vert="horz" wrap="square" lIns="0" tIns="13335" rIns="0" bIns="0" rtlCol="0">
            <a:spAutoFit/>
          </a:bodyPr>
          <a:lstStyle/>
          <a:p>
            <a:pPr marL="12700">
              <a:lnSpc>
                <a:spcPts val="1980"/>
              </a:lnSpc>
              <a:spcBef>
                <a:spcPts val="105"/>
              </a:spcBef>
            </a:pPr>
            <a:r>
              <a:rPr sz="1650" b="1" dirty="0">
                <a:solidFill>
                  <a:prstClr val="black"/>
                </a:solidFill>
                <a:latin typeface="Arial"/>
                <a:cs typeface="Arial"/>
              </a:rPr>
              <a:t>Current</a:t>
            </a:r>
            <a:r>
              <a:rPr sz="1650" b="1" spc="-75" dirty="0">
                <a:solidFill>
                  <a:prstClr val="black"/>
                </a:solidFill>
                <a:latin typeface="Arial"/>
                <a:cs typeface="Arial"/>
              </a:rPr>
              <a:t> </a:t>
            </a:r>
            <a:r>
              <a:rPr sz="1650" b="1" dirty="0">
                <a:solidFill>
                  <a:prstClr val="black"/>
                </a:solidFill>
                <a:latin typeface="Arial"/>
                <a:cs typeface="Arial"/>
              </a:rPr>
              <a:t>limits</a:t>
            </a:r>
            <a:r>
              <a:rPr sz="1650" b="1" spc="-35" dirty="0">
                <a:solidFill>
                  <a:prstClr val="black"/>
                </a:solidFill>
                <a:latin typeface="Arial"/>
                <a:cs typeface="Arial"/>
              </a:rPr>
              <a:t> </a:t>
            </a:r>
            <a:r>
              <a:rPr sz="1650" dirty="0">
                <a:solidFill>
                  <a:prstClr val="black"/>
                </a:solidFill>
                <a:latin typeface="Arial MT"/>
                <a:cs typeface="Arial MT"/>
              </a:rPr>
              <a:t>:</a:t>
            </a:r>
            <a:endParaRPr sz="1650">
              <a:solidFill>
                <a:prstClr val="black"/>
              </a:solidFill>
              <a:latin typeface="Arial MT"/>
              <a:cs typeface="Arial MT"/>
            </a:endParaRPr>
          </a:p>
          <a:p>
            <a:pPr marL="299085" indent="-287020">
              <a:lnSpc>
                <a:spcPts val="2160"/>
              </a:lnSpc>
              <a:buFontTx/>
              <a:buChar char="•"/>
              <a:tabLst>
                <a:tab pos="299085" algn="l"/>
                <a:tab pos="299720" algn="l"/>
              </a:tabLst>
            </a:pPr>
            <a:r>
              <a:rPr spc="-5" dirty="0">
                <a:solidFill>
                  <a:prstClr val="black"/>
                </a:solidFill>
                <a:latin typeface="Arial MT"/>
                <a:cs typeface="Arial MT"/>
              </a:rPr>
              <a:t>Human</a:t>
            </a:r>
            <a:r>
              <a:rPr spc="-25" dirty="0">
                <a:solidFill>
                  <a:prstClr val="black"/>
                </a:solidFill>
                <a:latin typeface="Arial MT"/>
                <a:cs typeface="Arial MT"/>
              </a:rPr>
              <a:t> </a:t>
            </a:r>
            <a:r>
              <a:rPr spc="-5" dirty="0">
                <a:solidFill>
                  <a:prstClr val="black"/>
                </a:solidFill>
                <a:latin typeface="Arial MT"/>
                <a:cs typeface="Arial MT"/>
              </a:rPr>
              <a:t>resources</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Need </a:t>
            </a:r>
            <a:r>
              <a:rPr dirty="0">
                <a:solidFill>
                  <a:prstClr val="black"/>
                </a:solidFill>
                <a:latin typeface="Arial MT"/>
                <a:cs typeface="Arial MT"/>
              </a:rPr>
              <a:t>to</a:t>
            </a:r>
            <a:r>
              <a:rPr spc="-5" dirty="0">
                <a:solidFill>
                  <a:prstClr val="black"/>
                </a:solidFill>
                <a:latin typeface="Arial MT"/>
                <a:cs typeface="Arial MT"/>
              </a:rPr>
              <a:t> change</a:t>
            </a:r>
            <a:r>
              <a:rPr dirty="0">
                <a:solidFill>
                  <a:prstClr val="black"/>
                </a:solidFill>
                <a:latin typeface="Arial MT"/>
                <a:cs typeface="Arial MT"/>
              </a:rPr>
              <a:t> the</a:t>
            </a:r>
            <a:r>
              <a:rPr spc="-15" dirty="0">
                <a:solidFill>
                  <a:prstClr val="black"/>
                </a:solidFill>
                <a:latin typeface="Arial MT"/>
                <a:cs typeface="Arial MT"/>
              </a:rPr>
              <a:t> </a:t>
            </a:r>
            <a:r>
              <a:rPr spc="-5" dirty="0">
                <a:solidFill>
                  <a:prstClr val="black"/>
                </a:solidFill>
                <a:latin typeface="Arial MT"/>
                <a:cs typeface="Arial MT"/>
              </a:rPr>
              <a:t>soil</a:t>
            </a:r>
            <a:r>
              <a:rPr dirty="0">
                <a:solidFill>
                  <a:prstClr val="black"/>
                </a:solidFill>
                <a:latin typeface="Arial MT"/>
                <a:cs typeface="Arial MT"/>
              </a:rPr>
              <a:t> after</a:t>
            </a:r>
            <a:r>
              <a:rPr spc="-20" dirty="0">
                <a:solidFill>
                  <a:prstClr val="black"/>
                </a:solidFill>
                <a:latin typeface="Arial MT"/>
                <a:cs typeface="Arial MT"/>
              </a:rPr>
              <a:t> </a:t>
            </a:r>
            <a:r>
              <a:rPr dirty="0">
                <a:solidFill>
                  <a:prstClr val="black"/>
                </a:solidFill>
                <a:latin typeface="Arial MT"/>
                <a:cs typeface="Arial MT"/>
              </a:rPr>
              <a:t>most</a:t>
            </a:r>
            <a:r>
              <a:rPr spc="-5" dirty="0">
                <a:solidFill>
                  <a:prstClr val="black"/>
                </a:solidFill>
                <a:latin typeface="Arial MT"/>
                <a:cs typeface="Arial MT"/>
              </a:rPr>
              <a:t> experiments</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Long</a:t>
            </a:r>
            <a:r>
              <a:rPr spc="10" dirty="0">
                <a:solidFill>
                  <a:prstClr val="black"/>
                </a:solidFill>
                <a:latin typeface="Arial MT"/>
                <a:cs typeface="Arial MT"/>
              </a:rPr>
              <a:t> </a:t>
            </a:r>
            <a:r>
              <a:rPr spc="-5" dirty="0">
                <a:solidFill>
                  <a:prstClr val="black"/>
                </a:solidFill>
                <a:latin typeface="Arial MT"/>
                <a:cs typeface="Arial MT"/>
              </a:rPr>
              <a:t>preparation</a:t>
            </a:r>
            <a:r>
              <a:rPr spc="25" dirty="0">
                <a:solidFill>
                  <a:prstClr val="black"/>
                </a:solidFill>
                <a:latin typeface="Arial MT"/>
                <a:cs typeface="Arial MT"/>
              </a:rPr>
              <a:t> </a:t>
            </a:r>
            <a:r>
              <a:rPr spc="-5" dirty="0">
                <a:solidFill>
                  <a:prstClr val="black"/>
                </a:solidFill>
                <a:latin typeface="Arial MT"/>
                <a:cs typeface="Arial MT"/>
              </a:rPr>
              <a:t>(calibrations)</a:t>
            </a:r>
            <a:r>
              <a:rPr spc="30" dirty="0">
                <a:solidFill>
                  <a:prstClr val="black"/>
                </a:solidFill>
                <a:latin typeface="Arial MT"/>
                <a:cs typeface="Arial MT"/>
              </a:rPr>
              <a:t> </a:t>
            </a:r>
            <a:r>
              <a:rPr dirty="0">
                <a:solidFill>
                  <a:prstClr val="black"/>
                </a:solidFill>
                <a:latin typeface="Arial MT"/>
                <a:cs typeface="Arial MT"/>
              </a:rPr>
              <a:t>&amp;</a:t>
            </a:r>
            <a:r>
              <a:rPr spc="5" dirty="0">
                <a:solidFill>
                  <a:prstClr val="black"/>
                </a:solidFill>
                <a:latin typeface="Arial MT"/>
                <a:cs typeface="Arial MT"/>
              </a:rPr>
              <a:t> </a:t>
            </a:r>
            <a:r>
              <a:rPr spc="-5" dirty="0">
                <a:solidFill>
                  <a:prstClr val="black"/>
                </a:solidFill>
                <a:latin typeface="Arial MT"/>
                <a:cs typeface="Arial MT"/>
              </a:rPr>
              <a:t>filling</a:t>
            </a:r>
            <a:r>
              <a:rPr spc="10" dirty="0">
                <a:solidFill>
                  <a:prstClr val="black"/>
                </a:solidFill>
                <a:latin typeface="Arial MT"/>
                <a:cs typeface="Arial MT"/>
              </a:rPr>
              <a:t> </a:t>
            </a:r>
            <a:r>
              <a:rPr dirty="0">
                <a:solidFill>
                  <a:prstClr val="black"/>
                </a:solidFill>
                <a:latin typeface="Arial MT"/>
                <a:cs typeface="Arial MT"/>
              </a:rPr>
              <a:t>time</a:t>
            </a:r>
            <a:r>
              <a:rPr spc="5" dirty="0">
                <a:solidFill>
                  <a:prstClr val="black"/>
                </a:solidFill>
                <a:latin typeface="Arial MT"/>
                <a:cs typeface="Arial MT"/>
              </a:rPr>
              <a:t> </a:t>
            </a:r>
            <a:r>
              <a:rPr dirty="0">
                <a:solidFill>
                  <a:prstClr val="black"/>
                </a:solidFill>
                <a:latin typeface="Arial MT"/>
                <a:cs typeface="Arial MT"/>
              </a:rPr>
              <a:t>(at</a:t>
            </a:r>
            <a:r>
              <a:rPr spc="10" dirty="0">
                <a:solidFill>
                  <a:prstClr val="black"/>
                </a:solidFill>
                <a:latin typeface="Arial MT"/>
                <a:cs typeface="Arial MT"/>
              </a:rPr>
              <a:t> </a:t>
            </a:r>
            <a:r>
              <a:rPr spc="-5" dirty="0">
                <a:solidFill>
                  <a:prstClr val="black"/>
                </a:solidFill>
                <a:latin typeface="Arial MT"/>
                <a:cs typeface="Arial MT"/>
              </a:rPr>
              <a:t>least</a:t>
            </a:r>
            <a:r>
              <a:rPr spc="5" dirty="0">
                <a:solidFill>
                  <a:prstClr val="black"/>
                </a:solidFill>
                <a:latin typeface="Arial MT"/>
                <a:cs typeface="Arial MT"/>
              </a:rPr>
              <a:t> </a:t>
            </a:r>
            <a:r>
              <a:rPr spc="-5" dirty="0">
                <a:solidFill>
                  <a:prstClr val="black"/>
                </a:solidFill>
                <a:latin typeface="Arial MT"/>
                <a:cs typeface="Arial MT"/>
              </a:rPr>
              <a:t>3</a:t>
            </a:r>
            <a:r>
              <a:rPr spc="5" dirty="0">
                <a:solidFill>
                  <a:prstClr val="black"/>
                </a:solidFill>
                <a:latin typeface="Arial MT"/>
                <a:cs typeface="Arial MT"/>
              </a:rPr>
              <a:t> </a:t>
            </a:r>
            <a:r>
              <a:rPr spc="-5" dirty="0">
                <a:solidFill>
                  <a:prstClr val="black"/>
                </a:solidFill>
                <a:latin typeface="Arial MT"/>
                <a:cs typeface="Arial MT"/>
              </a:rPr>
              <a:t>months);</a:t>
            </a:r>
            <a:r>
              <a:rPr spc="15" dirty="0">
                <a:solidFill>
                  <a:prstClr val="black"/>
                </a:solidFill>
                <a:latin typeface="Arial MT"/>
                <a:cs typeface="Arial MT"/>
              </a:rPr>
              <a:t> </a:t>
            </a:r>
            <a:r>
              <a:rPr spc="-5" dirty="0">
                <a:solidFill>
                  <a:prstClr val="black"/>
                </a:solidFill>
                <a:latin typeface="Arial MT"/>
                <a:cs typeface="Arial MT"/>
              </a:rPr>
              <a:t>manual</a:t>
            </a:r>
            <a:r>
              <a:rPr spc="15" dirty="0">
                <a:solidFill>
                  <a:prstClr val="black"/>
                </a:solidFill>
                <a:latin typeface="Arial MT"/>
                <a:cs typeface="Arial MT"/>
              </a:rPr>
              <a:t> </a:t>
            </a:r>
            <a:r>
              <a:rPr spc="-5" dirty="0">
                <a:solidFill>
                  <a:prstClr val="black"/>
                </a:solidFill>
                <a:latin typeface="Arial MT"/>
                <a:cs typeface="Arial MT"/>
              </a:rPr>
              <a:t>compaction</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Relatively</a:t>
            </a:r>
            <a:r>
              <a:rPr spc="20" dirty="0">
                <a:solidFill>
                  <a:prstClr val="black"/>
                </a:solidFill>
                <a:latin typeface="Arial MT"/>
                <a:cs typeface="Arial MT"/>
              </a:rPr>
              <a:t> </a:t>
            </a:r>
            <a:r>
              <a:rPr spc="-5" dirty="0">
                <a:solidFill>
                  <a:prstClr val="black"/>
                </a:solidFill>
                <a:latin typeface="Arial MT"/>
                <a:cs typeface="Arial MT"/>
              </a:rPr>
              <a:t>expensive</a:t>
            </a:r>
            <a:r>
              <a:rPr spc="20" dirty="0">
                <a:solidFill>
                  <a:prstClr val="black"/>
                </a:solidFill>
                <a:latin typeface="Arial MT"/>
                <a:cs typeface="Arial MT"/>
              </a:rPr>
              <a:t> </a:t>
            </a:r>
            <a:r>
              <a:rPr dirty="0">
                <a:solidFill>
                  <a:prstClr val="black"/>
                </a:solidFill>
                <a:latin typeface="Arial MT"/>
                <a:cs typeface="Arial MT"/>
              </a:rPr>
              <a:t>to </a:t>
            </a:r>
            <a:r>
              <a:rPr spc="-5" dirty="0">
                <a:solidFill>
                  <a:prstClr val="black"/>
                </a:solidFill>
                <a:latin typeface="Arial MT"/>
                <a:cs typeface="Arial MT"/>
              </a:rPr>
              <a:t>use</a:t>
            </a:r>
            <a:r>
              <a:rPr spc="-15" dirty="0">
                <a:solidFill>
                  <a:prstClr val="black"/>
                </a:solidFill>
                <a:latin typeface="Arial MT"/>
                <a:cs typeface="Arial MT"/>
              </a:rPr>
              <a:t> with</a:t>
            </a:r>
            <a:r>
              <a:rPr spc="45" dirty="0">
                <a:solidFill>
                  <a:prstClr val="black"/>
                </a:solidFill>
                <a:latin typeface="Arial MT"/>
                <a:cs typeface="Arial MT"/>
              </a:rPr>
              <a:t> </a:t>
            </a:r>
            <a:r>
              <a:rPr dirty="0">
                <a:solidFill>
                  <a:prstClr val="black"/>
                </a:solidFill>
                <a:latin typeface="Arial MT"/>
                <a:cs typeface="Arial MT"/>
              </a:rPr>
              <a:t>the</a:t>
            </a:r>
            <a:r>
              <a:rPr spc="-10" dirty="0">
                <a:solidFill>
                  <a:prstClr val="black"/>
                </a:solidFill>
                <a:latin typeface="Arial MT"/>
                <a:cs typeface="Arial MT"/>
              </a:rPr>
              <a:t> </a:t>
            </a:r>
            <a:r>
              <a:rPr spc="-5" dirty="0">
                <a:solidFill>
                  <a:prstClr val="black"/>
                </a:solidFill>
                <a:latin typeface="Arial MT"/>
                <a:cs typeface="Arial MT"/>
              </a:rPr>
              <a:t>auditable</a:t>
            </a:r>
            <a:r>
              <a:rPr spc="10" dirty="0">
                <a:solidFill>
                  <a:prstClr val="black"/>
                </a:solidFill>
                <a:latin typeface="Arial MT"/>
                <a:cs typeface="Arial MT"/>
              </a:rPr>
              <a:t> </a:t>
            </a:r>
            <a:r>
              <a:rPr spc="-5" dirty="0">
                <a:solidFill>
                  <a:prstClr val="black"/>
                </a:solidFill>
                <a:latin typeface="Arial MT"/>
                <a:cs typeface="Arial MT"/>
              </a:rPr>
              <a:t>pricing</a:t>
            </a:r>
            <a:r>
              <a:rPr spc="5" dirty="0">
                <a:solidFill>
                  <a:prstClr val="black"/>
                </a:solidFill>
                <a:latin typeface="Arial MT"/>
                <a:cs typeface="Arial MT"/>
              </a:rPr>
              <a:t> </a:t>
            </a:r>
            <a:r>
              <a:rPr spc="-5" dirty="0">
                <a:solidFill>
                  <a:prstClr val="black"/>
                </a:solidFill>
                <a:latin typeface="Arial MT"/>
                <a:cs typeface="Arial MT"/>
              </a:rPr>
              <a:t>system</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Surprisingly</a:t>
            </a:r>
            <a:r>
              <a:rPr spc="25" dirty="0">
                <a:solidFill>
                  <a:prstClr val="black"/>
                </a:solidFill>
                <a:latin typeface="Arial MT"/>
                <a:cs typeface="Arial MT"/>
              </a:rPr>
              <a:t> </a:t>
            </a:r>
            <a:r>
              <a:rPr spc="-5" dirty="0">
                <a:solidFill>
                  <a:prstClr val="black"/>
                </a:solidFill>
                <a:latin typeface="Arial MT"/>
                <a:cs typeface="Arial MT"/>
              </a:rPr>
              <a:t>low</a:t>
            </a:r>
            <a:r>
              <a:rPr spc="15" dirty="0">
                <a:solidFill>
                  <a:prstClr val="black"/>
                </a:solidFill>
                <a:latin typeface="Arial MT"/>
                <a:cs typeface="Arial MT"/>
              </a:rPr>
              <a:t> </a:t>
            </a:r>
            <a:r>
              <a:rPr spc="-5" dirty="0">
                <a:solidFill>
                  <a:prstClr val="black"/>
                </a:solidFill>
                <a:latin typeface="Arial MT"/>
                <a:cs typeface="Arial MT"/>
              </a:rPr>
              <a:t>interest</a:t>
            </a:r>
            <a:r>
              <a:rPr spc="10" dirty="0">
                <a:solidFill>
                  <a:prstClr val="black"/>
                </a:solidFill>
                <a:latin typeface="Arial MT"/>
                <a:cs typeface="Arial MT"/>
              </a:rPr>
              <a:t> </a:t>
            </a:r>
            <a:r>
              <a:rPr spc="-5" dirty="0">
                <a:solidFill>
                  <a:prstClr val="black"/>
                </a:solidFill>
                <a:latin typeface="Arial MT"/>
                <a:cs typeface="Arial MT"/>
              </a:rPr>
              <a:t>from</a:t>
            </a:r>
            <a:r>
              <a:rPr spc="10" dirty="0">
                <a:solidFill>
                  <a:prstClr val="black"/>
                </a:solidFill>
                <a:latin typeface="Arial MT"/>
                <a:cs typeface="Arial MT"/>
              </a:rPr>
              <a:t> </a:t>
            </a:r>
            <a:r>
              <a:rPr spc="-5" dirty="0">
                <a:solidFill>
                  <a:prstClr val="black"/>
                </a:solidFill>
                <a:latin typeface="Arial MT"/>
                <a:cs typeface="Arial MT"/>
              </a:rPr>
              <a:t>French</a:t>
            </a:r>
            <a:r>
              <a:rPr dirty="0">
                <a:solidFill>
                  <a:prstClr val="black"/>
                </a:solidFill>
                <a:latin typeface="Arial MT"/>
                <a:cs typeface="Arial MT"/>
              </a:rPr>
              <a:t> </a:t>
            </a:r>
            <a:r>
              <a:rPr spc="-10" dirty="0">
                <a:solidFill>
                  <a:prstClr val="black"/>
                </a:solidFill>
                <a:latin typeface="Arial MT"/>
                <a:cs typeface="Arial MT"/>
              </a:rPr>
              <a:t>hydrologists</a:t>
            </a:r>
            <a:r>
              <a:rPr spc="55" dirty="0">
                <a:solidFill>
                  <a:prstClr val="black"/>
                </a:solidFill>
                <a:latin typeface="Arial MT"/>
                <a:cs typeface="Arial MT"/>
              </a:rPr>
              <a:t> </a:t>
            </a:r>
            <a:r>
              <a:rPr spc="-5" dirty="0">
                <a:solidFill>
                  <a:prstClr val="black"/>
                </a:solidFill>
                <a:latin typeface="Arial MT"/>
                <a:cs typeface="Arial MT"/>
              </a:rPr>
              <a:t>(at</a:t>
            </a:r>
            <a:r>
              <a:rPr spc="5" dirty="0">
                <a:solidFill>
                  <a:prstClr val="black"/>
                </a:solidFill>
                <a:latin typeface="Arial MT"/>
                <a:cs typeface="Arial MT"/>
              </a:rPr>
              <a:t> </a:t>
            </a:r>
            <a:r>
              <a:rPr spc="-5" dirty="0">
                <a:solidFill>
                  <a:prstClr val="black"/>
                </a:solidFill>
                <a:latin typeface="Arial MT"/>
                <a:cs typeface="Arial MT"/>
              </a:rPr>
              <a:t>least</a:t>
            </a:r>
            <a:r>
              <a:rPr spc="25" dirty="0">
                <a:solidFill>
                  <a:prstClr val="black"/>
                </a:solidFill>
                <a:latin typeface="Arial MT"/>
                <a:cs typeface="Arial MT"/>
              </a:rPr>
              <a:t> </a:t>
            </a:r>
            <a:r>
              <a:rPr spc="-10" dirty="0">
                <a:solidFill>
                  <a:prstClr val="black"/>
                </a:solidFill>
                <a:latin typeface="Arial MT"/>
                <a:cs typeface="Arial MT"/>
              </a:rPr>
              <a:t>around</a:t>
            </a:r>
            <a:r>
              <a:rPr spc="15" dirty="0">
                <a:solidFill>
                  <a:prstClr val="black"/>
                </a:solidFill>
                <a:latin typeface="Arial MT"/>
                <a:cs typeface="Arial MT"/>
              </a:rPr>
              <a:t> </a:t>
            </a:r>
            <a:r>
              <a:rPr spc="-5" dirty="0">
                <a:solidFill>
                  <a:prstClr val="black"/>
                </a:solidFill>
                <a:latin typeface="Arial MT"/>
                <a:cs typeface="Arial MT"/>
              </a:rPr>
              <a:t>Montpellier)</a:t>
            </a:r>
            <a:endParaRPr>
              <a:solidFill>
                <a:prstClr val="black"/>
              </a:solidFill>
              <a:latin typeface="Arial MT"/>
              <a:cs typeface="Arial MT"/>
            </a:endParaRPr>
          </a:p>
          <a:p>
            <a:pPr>
              <a:spcBef>
                <a:spcPts val="5"/>
              </a:spcBef>
              <a:buFont typeface="Arial MT"/>
              <a:buChar char="•"/>
            </a:pPr>
            <a:endParaRPr sz="2400">
              <a:solidFill>
                <a:prstClr val="black"/>
              </a:solidFill>
              <a:latin typeface="Arial MT"/>
              <a:cs typeface="Arial MT"/>
            </a:endParaRPr>
          </a:p>
          <a:p>
            <a:pPr marL="12700"/>
            <a:r>
              <a:rPr b="1" spc="-5" dirty="0">
                <a:solidFill>
                  <a:prstClr val="black"/>
                </a:solidFill>
                <a:latin typeface="Arial"/>
                <a:cs typeface="Arial"/>
              </a:rPr>
              <a:t>Expectations</a:t>
            </a:r>
            <a:r>
              <a:rPr spc="-5" dirty="0">
                <a:solidFill>
                  <a:prstClr val="black"/>
                </a:solidFill>
                <a:latin typeface="Arial MT"/>
                <a:cs typeface="Arial MT"/>
              </a:rPr>
              <a:t>:</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Sharing </a:t>
            </a:r>
            <a:r>
              <a:rPr spc="-10" dirty="0">
                <a:solidFill>
                  <a:prstClr val="black"/>
                </a:solidFill>
                <a:latin typeface="Arial MT"/>
                <a:cs typeface="Arial MT"/>
              </a:rPr>
              <a:t>experience</a:t>
            </a:r>
            <a:r>
              <a:rPr spc="25" dirty="0">
                <a:solidFill>
                  <a:prstClr val="black"/>
                </a:solidFill>
                <a:latin typeface="Arial MT"/>
                <a:cs typeface="Arial MT"/>
              </a:rPr>
              <a:t> </a:t>
            </a:r>
            <a:r>
              <a:rPr spc="-10" dirty="0">
                <a:solidFill>
                  <a:prstClr val="black"/>
                </a:solidFill>
                <a:latin typeface="Arial MT"/>
                <a:cs typeface="Arial MT"/>
              </a:rPr>
              <a:t>and</a:t>
            </a:r>
            <a:r>
              <a:rPr dirty="0">
                <a:solidFill>
                  <a:prstClr val="black"/>
                </a:solidFill>
                <a:latin typeface="Arial MT"/>
                <a:cs typeface="Arial MT"/>
              </a:rPr>
              <a:t> </a:t>
            </a:r>
            <a:r>
              <a:rPr spc="-10" dirty="0">
                <a:solidFill>
                  <a:prstClr val="black"/>
                </a:solidFill>
                <a:latin typeface="Arial MT"/>
                <a:cs typeface="Arial MT"/>
              </a:rPr>
              <a:t>know-how</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Structuring</a:t>
            </a:r>
            <a:r>
              <a:rPr spc="5" dirty="0">
                <a:solidFill>
                  <a:prstClr val="black"/>
                </a:solidFill>
                <a:latin typeface="Arial MT"/>
                <a:cs typeface="Arial MT"/>
              </a:rPr>
              <a:t> </a:t>
            </a:r>
            <a:r>
              <a:rPr dirty="0">
                <a:solidFill>
                  <a:prstClr val="black"/>
                </a:solidFill>
                <a:latin typeface="Arial MT"/>
                <a:cs typeface="Arial MT"/>
              </a:rPr>
              <a:t>the</a:t>
            </a:r>
            <a:r>
              <a:rPr spc="-5" dirty="0">
                <a:solidFill>
                  <a:prstClr val="black"/>
                </a:solidFill>
                <a:latin typeface="Arial MT"/>
                <a:cs typeface="Arial MT"/>
              </a:rPr>
              <a:t> community</a:t>
            </a:r>
            <a:r>
              <a:rPr spc="5" dirty="0">
                <a:solidFill>
                  <a:prstClr val="black"/>
                </a:solidFill>
                <a:latin typeface="Arial MT"/>
                <a:cs typeface="Arial MT"/>
              </a:rPr>
              <a:t> </a:t>
            </a:r>
            <a:r>
              <a:rPr dirty="0">
                <a:solidFill>
                  <a:prstClr val="black"/>
                </a:solidFill>
                <a:latin typeface="Arial MT"/>
                <a:cs typeface="Arial MT"/>
              </a:rPr>
              <a:t>for</a:t>
            </a:r>
            <a:r>
              <a:rPr spc="5" dirty="0">
                <a:solidFill>
                  <a:prstClr val="black"/>
                </a:solidFill>
                <a:latin typeface="Arial MT"/>
                <a:cs typeface="Arial MT"/>
              </a:rPr>
              <a:t> </a:t>
            </a:r>
            <a:r>
              <a:rPr spc="-5" dirty="0">
                <a:solidFill>
                  <a:prstClr val="black"/>
                </a:solidFill>
                <a:latin typeface="Arial MT"/>
                <a:cs typeface="Arial MT"/>
              </a:rPr>
              <a:t>collaborative</a:t>
            </a:r>
            <a:r>
              <a:rPr spc="15" dirty="0">
                <a:solidFill>
                  <a:prstClr val="black"/>
                </a:solidFill>
                <a:latin typeface="Arial MT"/>
                <a:cs typeface="Arial MT"/>
              </a:rPr>
              <a:t> </a:t>
            </a:r>
            <a:r>
              <a:rPr spc="-5" dirty="0">
                <a:solidFill>
                  <a:prstClr val="black"/>
                </a:solidFill>
                <a:latin typeface="Arial MT"/>
                <a:cs typeface="Arial MT"/>
              </a:rPr>
              <a:t>experiments</a:t>
            </a:r>
            <a:endParaRPr>
              <a:solidFill>
                <a:prstClr val="black"/>
              </a:solidFill>
              <a:latin typeface="Arial MT"/>
              <a:cs typeface="Arial MT"/>
            </a:endParaRPr>
          </a:p>
          <a:p>
            <a:pPr marL="299085" indent="-287020">
              <a:buFontTx/>
              <a:buChar char="•"/>
              <a:tabLst>
                <a:tab pos="299085" algn="l"/>
                <a:tab pos="299720" algn="l"/>
              </a:tabLst>
            </a:pPr>
            <a:r>
              <a:rPr spc="-5" dirty="0">
                <a:solidFill>
                  <a:prstClr val="black"/>
                </a:solidFill>
                <a:latin typeface="Arial MT"/>
                <a:cs typeface="Arial MT"/>
              </a:rPr>
              <a:t>Increasing</a:t>
            </a:r>
            <a:r>
              <a:rPr spc="-20" dirty="0">
                <a:solidFill>
                  <a:prstClr val="black"/>
                </a:solidFill>
                <a:latin typeface="Arial MT"/>
                <a:cs typeface="Arial MT"/>
              </a:rPr>
              <a:t> </a:t>
            </a:r>
            <a:r>
              <a:rPr spc="-5" dirty="0">
                <a:solidFill>
                  <a:prstClr val="black"/>
                </a:solidFill>
                <a:latin typeface="Arial MT"/>
                <a:cs typeface="Arial MT"/>
              </a:rPr>
              <a:t>visibility</a:t>
            </a:r>
            <a:endParaRPr>
              <a:solidFill>
                <a:prstClr val="black"/>
              </a:solidFill>
              <a:latin typeface="Arial MT"/>
              <a:cs typeface="Arial MT"/>
            </a:endParaRPr>
          </a:p>
        </p:txBody>
      </p:sp>
      <p:grpSp>
        <p:nvGrpSpPr>
          <p:cNvPr id="4" name="object 4"/>
          <p:cNvGrpSpPr/>
          <p:nvPr/>
        </p:nvGrpSpPr>
        <p:grpSpPr>
          <a:xfrm>
            <a:off x="1877574" y="3890391"/>
            <a:ext cx="7769859" cy="2835275"/>
            <a:chOff x="353573" y="3890390"/>
            <a:chExt cx="7769859" cy="2835275"/>
          </a:xfrm>
        </p:grpSpPr>
        <p:pic>
          <p:nvPicPr>
            <p:cNvPr id="5" name="object 5"/>
            <p:cNvPicPr/>
            <p:nvPr/>
          </p:nvPicPr>
          <p:blipFill>
            <a:blip r:embed="rId2" cstate="print"/>
            <a:stretch>
              <a:fillRect/>
            </a:stretch>
          </p:blipFill>
          <p:spPr>
            <a:xfrm>
              <a:off x="2123694" y="3890390"/>
              <a:ext cx="5040503" cy="2835275"/>
            </a:xfrm>
            <a:prstGeom prst="rect">
              <a:avLst/>
            </a:prstGeom>
          </p:spPr>
        </p:pic>
        <p:pic>
          <p:nvPicPr>
            <p:cNvPr id="6" name="object 6"/>
            <p:cNvPicPr/>
            <p:nvPr/>
          </p:nvPicPr>
          <p:blipFill>
            <a:blip r:embed="rId3" cstate="print"/>
            <a:stretch>
              <a:fillRect/>
            </a:stretch>
          </p:blipFill>
          <p:spPr>
            <a:xfrm>
              <a:off x="7596378" y="5664606"/>
              <a:ext cx="526973" cy="508368"/>
            </a:xfrm>
            <a:prstGeom prst="rect">
              <a:avLst/>
            </a:prstGeom>
          </p:spPr>
        </p:pic>
        <p:pic>
          <p:nvPicPr>
            <p:cNvPr id="7" name="object 7"/>
            <p:cNvPicPr/>
            <p:nvPr/>
          </p:nvPicPr>
          <p:blipFill>
            <a:blip r:embed="rId4" cstate="print"/>
            <a:stretch>
              <a:fillRect/>
            </a:stretch>
          </p:blipFill>
          <p:spPr>
            <a:xfrm>
              <a:off x="353573" y="4170692"/>
              <a:ext cx="1117086" cy="871053"/>
            </a:xfrm>
            <a:prstGeom prst="rect">
              <a:avLst/>
            </a:prstGeom>
          </p:spPr>
        </p:pic>
        <p:pic>
          <p:nvPicPr>
            <p:cNvPr id="8" name="object 8"/>
            <p:cNvPicPr/>
            <p:nvPr/>
          </p:nvPicPr>
          <p:blipFill>
            <a:blip r:embed="rId5" cstate="print"/>
            <a:stretch>
              <a:fillRect/>
            </a:stretch>
          </p:blipFill>
          <p:spPr>
            <a:xfrm>
              <a:off x="539546" y="5569610"/>
              <a:ext cx="743800" cy="743800"/>
            </a:xfrm>
            <a:prstGeom prst="rect">
              <a:avLst/>
            </a:prstGeom>
          </p:spPr>
        </p:pic>
      </p:grpSp>
      <p:sp>
        <p:nvSpPr>
          <p:cNvPr id="9" name="object 9"/>
          <p:cNvSpPr txBox="1"/>
          <p:nvPr/>
        </p:nvSpPr>
        <p:spPr>
          <a:xfrm>
            <a:off x="8912098" y="4897373"/>
            <a:ext cx="1471295" cy="574040"/>
          </a:xfrm>
          <a:prstGeom prst="rect">
            <a:avLst/>
          </a:prstGeom>
        </p:spPr>
        <p:txBody>
          <a:bodyPr vert="horz" wrap="square" lIns="0" tIns="12700" rIns="0" bIns="0" rtlCol="0">
            <a:spAutoFit/>
          </a:bodyPr>
          <a:lstStyle/>
          <a:p>
            <a:pPr marL="12700" marR="5080">
              <a:spcBef>
                <a:spcPts val="100"/>
              </a:spcBef>
            </a:pPr>
            <a:r>
              <a:rPr spc="-5" dirty="0">
                <a:solidFill>
                  <a:prstClr val="black"/>
                </a:solidFill>
                <a:latin typeface="Arial MT"/>
                <a:cs typeface="Arial MT"/>
              </a:rPr>
              <a:t>Thank </a:t>
            </a:r>
            <a:r>
              <a:rPr spc="-10" dirty="0">
                <a:solidFill>
                  <a:prstClr val="black"/>
                </a:solidFill>
                <a:latin typeface="Arial MT"/>
                <a:cs typeface="Arial MT"/>
              </a:rPr>
              <a:t>you </a:t>
            </a:r>
            <a:r>
              <a:rPr dirty="0">
                <a:solidFill>
                  <a:prstClr val="black"/>
                </a:solidFill>
                <a:latin typeface="Arial MT"/>
                <a:cs typeface="Arial MT"/>
              </a:rPr>
              <a:t>for </a:t>
            </a:r>
            <a:r>
              <a:rPr spc="-490" dirty="0">
                <a:solidFill>
                  <a:prstClr val="black"/>
                </a:solidFill>
                <a:latin typeface="Arial MT"/>
                <a:cs typeface="Arial MT"/>
              </a:rPr>
              <a:t> </a:t>
            </a:r>
            <a:r>
              <a:rPr spc="-10" dirty="0">
                <a:solidFill>
                  <a:prstClr val="black"/>
                </a:solidFill>
                <a:latin typeface="Arial MT"/>
                <a:cs typeface="Arial MT"/>
              </a:rPr>
              <a:t>your</a:t>
            </a:r>
            <a:r>
              <a:rPr spc="-40" dirty="0">
                <a:solidFill>
                  <a:prstClr val="black"/>
                </a:solidFill>
                <a:latin typeface="Arial MT"/>
                <a:cs typeface="Arial MT"/>
              </a:rPr>
              <a:t> </a:t>
            </a:r>
            <a:r>
              <a:rPr spc="-5" dirty="0">
                <a:solidFill>
                  <a:prstClr val="black"/>
                </a:solidFill>
                <a:latin typeface="Arial MT"/>
                <a:cs typeface="Arial MT"/>
              </a:rPr>
              <a:t>attention!</a:t>
            </a:r>
            <a:endParaRPr>
              <a:solidFill>
                <a:prstClr val="black"/>
              </a:solidFill>
              <a:latin typeface="Arial MT"/>
              <a:cs typeface="Arial MT"/>
            </a:endParaRPr>
          </a:p>
        </p:txBody>
      </p:sp>
      <p:sp>
        <p:nvSpPr>
          <p:cNvPr id="10" name="object 10"/>
          <p:cNvSpPr txBox="1"/>
          <p:nvPr/>
        </p:nvSpPr>
        <p:spPr>
          <a:xfrm>
            <a:off x="8914003" y="6332626"/>
            <a:ext cx="1466850" cy="299720"/>
          </a:xfrm>
          <a:prstGeom prst="rect">
            <a:avLst/>
          </a:prstGeom>
        </p:spPr>
        <p:txBody>
          <a:bodyPr vert="horz" wrap="square" lIns="0" tIns="12700" rIns="0" bIns="0" rtlCol="0">
            <a:spAutoFit/>
          </a:bodyPr>
          <a:lstStyle/>
          <a:p>
            <a:pPr marL="12700">
              <a:spcBef>
                <a:spcPts val="100"/>
              </a:spcBef>
            </a:pPr>
            <a:r>
              <a:rPr b="1" spc="-10" dirty="0">
                <a:solidFill>
                  <a:srgbClr val="C0504D"/>
                </a:solidFill>
                <a:latin typeface="Calibri"/>
                <a:cs typeface="Calibri"/>
              </a:rPr>
              <a:t>@EcotronCNRS</a:t>
            </a:r>
            <a:endParaRPr>
              <a:solidFill>
                <a:prstClr val="black"/>
              </a:solidFill>
              <a:latin typeface="Calibri"/>
              <a:cs typeface="Calibri"/>
            </a:endParaRPr>
          </a:p>
        </p:txBody>
      </p:sp>
      <p:sp>
        <p:nvSpPr>
          <p:cNvPr id="11" name="object 11"/>
          <p:cNvSpPr/>
          <p:nvPr/>
        </p:nvSpPr>
        <p:spPr>
          <a:xfrm>
            <a:off x="1559496" y="54026"/>
            <a:ext cx="3672840" cy="415925"/>
          </a:xfrm>
          <a:custGeom>
            <a:avLst/>
            <a:gdLst/>
            <a:ahLst/>
            <a:cxnLst/>
            <a:rect l="l" t="t" r="r" b="b"/>
            <a:pathLst>
              <a:path w="3672840" h="415925">
                <a:moveTo>
                  <a:pt x="3672459" y="0"/>
                </a:moveTo>
                <a:lnTo>
                  <a:pt x="0" y="0"/>
                </a:lnTo>
                <a:lnTo>
                  <a:pt x="0" y="415493"/>
                </a:lnTo>
                <a:lnTo>
                  <a:pt x="3672459" y="415493"/>
                </a:lnTo>
                <a:lnTo>
                  <a:pt x="3672459" y="0"/>
                </a:lnTo>
                <a:close/>
              </a:path>
            </a:pathLst>
          </a:custGeom>
          <a:solidFill>
            <a:srgbClr val="001F5F"/>
          </a:solidFill>
        </p:spPr>
        <p:txBody>
          <a:bodyPr wrap="square" lIns="0" tIns="0" rIns="0" bIns="0" rtlCol="0"/>
          <a:lstStyle/>
          <a:p>
            <a:endParaRPr>
              <a:solidFill>
                <a:prstClr val="black"/>
              </a:solidFill>
              <a:latin typeface="Calibri"/>
            </a:endParaRPr>
          </a:p>
        </p:txBody>
      </p:sp>
      <p:sp>
        <p:nvSpPr>
          <p:cNvPr id="12" name="object 12"/>
          <p:cNvSpPr txBox="1">
            <a:spLocks noGrp="1"/>
          </p:cNvSpPr>
          <p:nvPr>
            <p:ph type="title"/>
          </p:nvPr>
        </p:nvSpPr>
        <p:spPr>
          <a:xfrm>
            <a:off x="1638402" y="79628"/>
            <a:ext cx="3062605" cy="345440"/>
          </a:xfrm>
          <a:prstGeom prst="rect">
            <a:avLst/>
          </a:prstGeom>
        </p:spPr>
        <p:txBody>
          <a:bodyPr vert="horz" wrap="square" lIns="0" tIns="12700" rIns="0" bIns="0" rtlCol="0">
            <a:spAutoFit/>
          </a:bodyPr>
          <a:lstStyle/>
          <a:p>
            <a:pPr marL="12700">
              <a:spcBef>
                <a:spcPts val="100"/>
              </a:spcBef>
            </a:pPr>
            <a:r>
              <a:rPr dirty="0"/>
              <a:t>Limits</a:t>
            </a:r>
            <a:r>
              <a:rPr spc="-30" dirty="0"/>
              <a:t> </a:t>
            </a:r>
            <a:r>
              <a:rPr dirty="0"/>
              <a:t>and</a:t>
            </a:r>
            <a:r>
              <a:rPr spc="-25" dirty="0"/>
              <a:t> </a:t>
            </a:r>
            <a:r>
              <a:rPr spc="-5" dirty="0"/>
              <a:t>expectations</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059403" cy="4431983"/>
          </a:xfrm>
          <a:prstGeom prst="rect">
            <a:avLst/>
          </a:prstGeom>
          <a:noFill/>
          <a:ln>
            <a:solidFill>
              <a:schemeClr val="accent1"/>
            </a:solidFill>
          </a:ln>
        </p:spPr>
        <p:txBody>
          <a:bodyPr wrap="square" rtlCol="0">
            <a:spAutoFit/>
          </a:bodyPr>
          <a:lstStyle/>
          <a:p>
            <a:r>
              <a:rPr lang="fr-FR" b="1" dirty="0"/>
              <a:t>Intervenants</a:t>
            </a:r>
            <a:r>
              <a:rPr lang="fr-FR" sz="1600" b="1" dirty="0"/>
              <a:t> : </a:t>
            </a:r>
          </a:p>
          <a:p>
            <a:pPr marL="285750" indent="-285750">
              <a:buFont typeface="Arial" panose="020B0604020202020204" pitchFamily="34" charset="0"/>
              <a:buChar char="•"/>
            </a:pPr>
            <a:r>
              <a:rPr lang="fr-FR" sz="1600" dirty="0"/>
              <a:t>Maha Chalhoub</a:t>
            </a:r>
          </a:p>
          <a:p>
            <a:endParaRPr lang="fr-FR" sz="1600" b="1" dirty="0"/>
          </a:p>
          <a:p>
            <a:r>
              <a:rPr lang="fr-FR" b="1" dirty="0"/>
              <a:t>Partenaires : </a:t>
            </a:r>
          </a:p>
          <a:p>
            <a:endParaRPr lang="fr-FR" sz="1600" b="1" dirty="0"/>
          </a:p>
          <a:p>
            <a:r>
              <a:rPr lang="fr-FR" b="1" dirty="0"/>
              <a:t>Nom du/des site(s) :</a:t>
            </a:r>
            <a:r>
              <a:rPr lang="fr-FR" b="1" dirty="0">
                <a:solidFill>
                  <a:srgbClr val="FF0000"/>
                </a:solidFill>
              </a:rPr>
              <a:t> </a:t>
            </a:r>
          </a:p>
          <a:p>
            <a:r>
              <a:rPr lang="fr-FR" sz="1600" b="1" dirty="0"/>
              <a:t>PRIME, Orléans 45000</a:t>
            </a:r>
          </a:p>
          <a:p>
            <a:endParaRPr lang="fr-FR" sz="1600" b="1" dirty="0"/>
          </a:p>
          <a:p>
            <a:r>
              <a:rPr lang="fr-FR" b="1" dirty="0"/>
              <a:t>Source de financement et Pérennité </a:t>
            </a:r>
            <a:r>
              <a:rPr lang="fr-FR" sz="1600" b="1" dirty="0"/>
              <a:t>:</a:t>
            </a:r>
          </a:p>
          <a:p>
            <a:r>
              <a:rPr lang="fr-FR" sz="1600" b="1" dirty="0"/>
              <a:t>Investissement</a:t>
            </a:r>
          </a:p>
          <a:p>
            <a:r>
              <a:rPr lang="fr-FR" sz="1600" dirty="0"/>
              <a:t>Région Centre Val de Loire (CVL), Europe (FEDER)</a:t>
            </a:r>
          </a:p>
          <a:p>
            <a:r>
              <a:rPr lang="fr-FR" sz="1600" b="1" dirty="0"/>
              <a:t>Fonctionnement</a:t>
            </a:r>
          </a:p>
          <a:p>
            <a:r>
              <a:rPr lang="fr-FR" sz="1600" dirty="0"/>
              <a:t>Projets de recherche (H2020, ADEME, Industriels)</a:t>
            </a:r>
          </a:p>
          <a:p>
            <a:endParaRPr lang="fr-FR" sz="1600" b="1" dirty="0"/>
          </a:p>
          <a:p>
            <a:r>
              <a:rPr lang="fr-FR" b="1" dirty="0"/>
              <a:t>Personnels scientifiques/techniques </a:t>
            </a:r>
            <a:r>
              <a:rPr lang="fr-FR" sz="1600" b="1" dirty="0"/>
              <a:t>:</a:t>
            </a:r>
          </a:p>
          <a:p>
            <a:r>
              <a:rPr lang="fr-FR" sz="1600" b="1" dirty="0"/>
              <a:t>Ingénieurs, chercheurs, doctorants, </a:t>
            </a:r>
            <a:r>
              <a:rPr lang="fr-FR" sz="1600" b="1" dirty="0" err="1"/>
              <a:t>post-doctorants</a:t>
            </a:r>
            <a:r>
              <a:rPr lang="fr-FR" sz="1600" b="1" dirty="0"/>
              <a:t>, techniciens</a:t>
            </a:r>
          </a:p>
        </p:txBody>
      </p:sp>
      <p:sp>
        <p:nvSpPr>
          <p:cNvPr id="8" name="ZoneTexte 7">
            <a:extLst>
              <a:ext uri="{FF2B5EF4-FFF2-40B4-BE49-F238E27FC236}">
                <a16:creationId xmlns:a16="http://schemas.microsoft.com/office/drawing/2014/main" id="{85C25446-2069-4A7D-B01F-7FA233335F6F}"/>
              </a:ext>
            </a:extLst>
          </p:cNvPr>
          <p:cNvSpPr txBox="1"/>
          <p:nvPr/>
        </p:nvSpPr>
        <p:spPr>
          <a:xfrm>
            <a:off x="6984214" y="701878"/>
            <a:ext cx="4589619" cy="923330"/>
          </a:xfrm>
          <a:prstGeom prst="rect">
            <a:avLst/>
          </a:prstGeom>
          <a:noFill/>
        </p:spPr>
        <p:txBody>
          <a:bodyPr wrap="square">
            <a:spAutoFit/>
          </a:bodyPr>
          <a:lstStyle/>
          <a:p>
            <a:r>
              <a:rPr lang="fr-FR" sz="1800" i="1" dirty="0"/>
              <a:t> </a:t>
            </a:r>
            <a:r>
              <a:rPr lang="fr-FR" i="1" dirty="0"/>
              <a:t>Contact Mail : </a:t>
            </a:r>
          </a:p>
          <a:p>
            <a:r>
              <a:rPr lang="fr-FR" i="1" dirty="0">
                <a:hlinkClick r:id="rId2"/>
              </a:rPr>
              <a:t>m.crampon@brgm.fr</a:t>
            </a:r>
            <a:endParaRPr lang="fr-FR" i="1" dirty="0"/>
          </a:p>
          <a:p>
            <a:r>
              <a:rPr lang="fr-FR" i="1" dirty="0">
                <a:hlinkClick r:id="rId3"/>
              </a:rPr>
              <a:t>m.cochennec@brgm.fr</a:t>
            </a:r>
            <a:r>
              <a:rPr lang="fr-FR" i="1" dirty="0"/>
              <a:t> </a:t>
            </a: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3711032" cy="499156"/>
          </a:xfrm>
          <a:prstGeom prst="rect">
            <a:avLst/>
          </a:prstGeom>
          <a:noFill/>
          <a:ln>
            <a:noFill/>
          </a:ln>
        </p:spPr>
        <p:txBody>
          <a:bodyPr anchor="b">
            <a:noAutofit/>
          </a:bodyPr>
          <a:lstStyle/>
          <a:p>
            <a:pPr>
              <a:lnSpc>
                <a:spcPct val="90000"/>
              </a:lnSpc>
            </a:pPr>
            <a:r>
              <a:rPr lang="fr-FR" sz="3200" b="1" spc="-1" dirty="0"/>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PRIME »</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4"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5"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
        <p:nvSpPr>
          <p:cNvPr id="14" name="ZoneTexte 13">
            <a:extLst>
              <a:ext uri="{FF2B5EF4-FFF2-40B4-BE49-F238E27FC236}">
                <a16:creationId xmlns:a16="http://schemas.microsoft.com/office/drawing/2014/main" id="{4C7AD3D5-34C8-4EE8-804C-3A38B21C6EE7}"/>
              </a:ext>
            </a:extLst>
          </p:cNvPr>
          <p:cNvSpPr txBox="1"/>
          <p:nvPr/>
        </p:nvSpPr>
        <p:spPr>
          <a:xfrm>
            <a:off x="6984214" y="1706740"/>
            <a:ext cx="4755212" cy="4247317"/>
          </a:xfrm>
          <a:prstGeom prst="rect">
            <a:avLst/>
          </a:prstGeom>
          <a:noFill/>
          <a:ln>
            <a:solidFill>
              <a:schemeClr val="tx1"/>
            </a:solidFill>
          </a:ln>
        </p:spPr>
        <p:txBody>
          <a:bodyPr wrap="square" rtlCol="0">
            <a:spAutoFit/>
          </a:bodyPr>
          <a:lstStyle/>
          <a:p>
            <a:pPr algn="ctr"/>
            <a:r>
              <a:rPr lang="fr-FR" dirty="0"/>
              <a:t>Photo(s)</a:t>
            </a:r>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a:p>
            <a:endParaRPr lang="fr-FR" dirty="0"/>
          </a:p>
        </p:txBody>
      </p:sp>
      <p:pic>
        <p:nvPicPr>
          <p:cNvPr id="2" name="Image 1">
            <a:extLst>
              <a:ext uri="{FF2B5EF4-FFF2-40B4-BE49-F238E27FC236}">
                <a16:creationId xmlns:a16="http://schemas.microsoft.com/office/drawing/2014/main" id="{2B047B6A-F40E-85F0-C06E-34D0B8E9A7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7268913" y="2218241"/>
            <a:ext cx="4304920" cy="2421517"/>
          </a:xfrm>
          <a:prstGeom prst="rect">
            <a:avLst/>
          </a:prstGeom>
        </p:spPr>
      </p:pic>
    </p:spTree>
    <p:extLst>
      <p:ext uri="{BB962C8B-B14F-4D97-AF65-F5344CB8AC3E}">
        <p14:creationId xmlns:p14="http://schemas.microsoft.com/office/powerpoint/2010/main" val="306795577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7" y="998543"/>
            <a:ext cx="6701827" cy="2369880"/>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(historique) :</a:t>
            </a:r>
          </a:p>
          <a:p>
            <a:pPr>
              <a:buClr>
                <a:srgbClr val="E87B1C"/>
              </a:buClr>
            </a:pPr>
            <a:r>
              <a:rPr lang="fr-FR" b="1" dirty="0">
                <a:solidFill>
                  <a:schemeClr val="bg1">
                    <a:lumMod val="50000"/>
                  </a:schemeClr>
                </a:solidFill>
                <a:latin typeface="Arial" panose="020B0604020202020204" pitchFamily="34" charset="0"/>
                <a:cs typeface="Arial" panose="020B0604020202020204" pitchFamily="34" charset="0"/>
              </a:rPr>
              <a:t>PIVOTS   7 plateformes d’innovation pour répondre aux enjeux environnementaux</a:t>
            </a:r>
            <a:endParaRPr lang="fr-FR" b="1" dirty="0">
              <a:latin typeface="Arial" panose="020B0604020202020204" pitchFamily="34" charset="0"/>
              <a:cs typeface="Arial" panose="020B0604020202020204" pitchFamily="34" charset="0"/>
            </a:endParaRPr>
          </a:p>
          <a:p>
            <a:pPr marL="252000" indent="-252000">
              <a:buClr>
                <a:srgbClr val="E87B1C"/>
              </a:buClr>
              <a:buFont typeface="Arial" panose="020B0604020202020204" pitchFamily="34" charset="0"/>
              <a:buChar char="•"/>
            </a:pPr>
            <a:r>
              <a:rPr lang="fr-FR" dirty="0">
                <a:latin typeface="Arial" panose="020B0604020202020204" pitchFamily="34" charset="0"/>
                <a:cs typeface="Arial" panose="020B0604020202020204" pitchFamily="34" charset="0"/>
              </a:rPr>
              <a:t>Faire de la région Centre-Val de Loire un pôle d’excellence dans le domaine de la surveillance de l’environnement.</a:t>
            </a:r>
          </a:p>
          <a:p>
            <a:pPr marL="252000" indent="-252000">
              <a:buClr>
                <a:srgbClr val="E87B1C"/>
              </a:buClr>
              <a:buFont typeface="Arial" panose="020B0604020202020204" pitchFamily="34" charset="0"/>
              <a:buChar char="•"/>
            </a:pPr>
            <a:r>
              <a:rPr lang="fr-FR" dirty="0">
                <a:latin typeface="Arial" panose="020B0604020202020204" pitchFamily="34" charset="0"/>
                <a:cs typeface="Arial" panose="020B0604020202020204" pitchFamily="34" charset="0"/>
              </a:rPr>
              <a:t>Offrir aux scientifiques et entrepreneurs de ce secteur des moyens d’expérimentations, de mesures et de tests, pour mener à bien leurs projets.</a:t>
            </a:r>
            <a:endParaRPr lang="fr-FR" sz="2200" b="1" i="1" dirty="0">
              <a:solidFill>
                <a:srgbClr val="542805"/>
              </a:solidFill>
            </a:endParaRP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PRIME »</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0" name="Image 9"/>
          <p:cNvPicPr>
            <a:picLocks noChangeAspect="1"/>
          </p:cNvPicPr>
          <p:nvPr/>
        </p:nvPicPr>
        <p:blipFill>
          <a:blip r:embed="rId4"/>
          <a:stretch>
            <a:fillRect/>
          </a:stretch>
        </p:blipFill>
        <p:spPr>
          <a:xfrm>
            <a:off x="6797172" y="930900"/>
            <a:ext cx="5508171" cy="5508171"/>
          </a:xfrm>
          <a:prstGeom prst="rect">
            <a:avLst/>
          </a:prstGeom>
        </p:spPr>
      </p:pic>
      <p:sp>
        <p:nvSpPr>
          <p:cNvPr id="11" name="Ellipse 10"/>
          <p:cNvSpPr/>
          <p:nvPr/>
        </p:nvSpPr>
        <p:spPr>
          <a:xfrm>
            <a:off x="10562190" y="1998817"/>
            <a:ext cx="1319554" cy="3693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2" name="Image 11"/>
          <p:cNvPicPr>
            <a:picLocks noChangeAspect="1"/>
          </p:cNvPicPr>
          <p:nvPr/>
        </p:nvPicPr>
        <p:blipFill rotWithShape="1">
          <a:blip r:embed="rId5"/>
          <a:srcRect l="16825" t="39707" r="18889" b="44909"/>
          <a:stretch/>
        </p:blipFill>
        <p:spPr>
          <a:xfrm>
            <a:off x="5305232" y="330927"/>
            <a:ext cx="6865258" cy="889941"/>
          </a:xfrm>
          <a:prstGeom prst="rect">
            <a:avLst/>
          </a:prstGeom>
        </p:spPr>
      </p:pic>
    </p:spTree>
    <p:extLst>
      <p:ext uri="{BB962C8B-B14F-4D97-AF65-F5344CB8AC3E}">
        <p14:creationId xmlns:p14="http://schemas.microsoft.com/office/powerpoint/2010/main" val="168847596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7" y="998543"/>
            <a:ext cx="6701827" cy="2369880"/>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(historique) :</a:t>
            </a:r>
          </a:p>
          <a:p>
            <a:pPr>
              <a:buClr>
                <a:srgbClr val="E87B1C"/>
              </a:buClr>
            </a:pPr>
            <a:r>
              <a:rPr lang="fr-FR" b="1" dirty="0">
                <a:solidFill>
                  <a:schemeClr val="bg1">
                    <a:lumMod val="50000"/>
                  </a:schemeClr>
                </a:solidFill>
                <a:latin typeface="Arial" panose="020B0604020202020204" pitchFamily="34" charset="0"/>
                <a:cs typeface="Arial" panose="020B0604020202020204" pitchFamily="34" charset="0"/>
              </a:rPr>
              <a:t>PIVOTS   7 plateformes d’innovation pour répondre aux enjeux environnementaux</a:t>
            </a:r>
            <a:endParaRPr lang="fr-FR" b="1" dirty="0">
              <a:latin typeface="Arial" panose="020B0604020202020204" pitchFamily="34" charset="0"/>
              <a:cs typeface="Arial" panose="020B0604020202020204" pitchFamily="34" charset="0"/>
            </a:endParaRPr>
          </a:p>
          <a:p>
            <a:pPr marL="252000" indent="-252000">
              <a:buClr>
                <a:srgbClr val="E87B1C"/>
              </a:buClr>
              <a:buFont typeface="Arial" panose="020B0604020202020204" pitchFamily="34" charset="0"/>
              <a:buChar char="•"/>
            </a:pPr>
            <a:r>
              <a:rPr lang="fr-FR" dirty="0">
                <a:latin typeface="Arial" panose="020B0604020202020204" pitchFamily="34" charset="0"/>
                <a:cs typeface="Arial" panose="020B0604020202020204" pitchFamily="34" charset="0"/>
              </a:rPr>
              <a:t>Faire de la région Centre-Val de Loire un pôle d’excellence dans le domaine de la surveillance de l’environnement.</a:t>
            </a:r>
          </a:p>
          <a:p>
            <a:pPr marL="252000" indent="-252000">
              <a:buClr>
                <a:srgbClr val="E87B1C"/>
              </a:buClr>
              <a:buFont typeface="Arial" panose="020B0604020202020204" pitchFamily="34" charset="0"/>
              <a:buChar char="•"/>
            </a:pPr>
            <a:r>
              <a:rPr lang="fr-FR" dirty="0">
                <a:latin typeface="Arial" panose="020B0604020202020204" pitchFamily="34" charset="0"/>
                <a:cs typeface="Arial" panose="020B0604020202020204" pitchFamily="34" charset="0"/>
              </a:rPr>
              <a:t>Offrir aux scientifiques et entrepreneurs de ce secteur des moyens d’expérimentations, de mesures et de tests, pour mener à bien leurs projets.</a:t>
            </a:r>
            <a:endParaRPr lang="fr-FR" sz="2200" b="1" i="1" dirty="0">
              <a:solidFill>
                <a:srgbClr val="542805"/>
              </a:solidFill>
            </a:endParaRP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PRIME »</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0" name="Image 9"/>
          <p:cNvPicPr>
            <a:picLocks noChangeAspect="1"/>
          </p:cNvPicPr>
          <p:nvPr/>
        </p:nvPicPr>
        <p:blipFill>
          <a:blip r:embed="rId4"/>
          <a:stretch>
            <a:fillRect/>
          </a:stretch>
        </p:blipFill>
        <p:spPr>
          <a:xfrm>
            <a:off x="6797172" y="930900"/>
            <a:ext cx="5508171" cy="5508171"/>
          </a:xfrm>
          <a:prstGeom prst="rect">
            <a:avLst/>
          </a:prstGeom>
        </p:spPr>
      </p:pic>
      <p:sp>
        <p:nvSpPr>
          <p:cNvPr id="11" name="Ellipse 10"/>
          <p:cNvSpPr/>
          <p:nvPr/>
        </p:nvSpPr>
        <p:spPr>
          <a:xfrm>
            <a:off x="10562190" y="1998817"/>
            <a:ext cx="1319554" cy="369332"/>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35F1DAE2-8502-43A4-9B11-5F2911A256FF}"/>
              </a:ext>
            </a:extLst>
          </p:cNvPr>
          <p:cNvSpPr txBox="1"/>
          <p:nvPr/>
        </p:nvSpPr>
        <p:spPr>
          <a:xfrm>
            <a:off x="230198" y="3573275"/>
            <a:ext cx="6536363" cy="2616101"/>
          </a:xfrm>
          <a:prstGeom prst="rect">
            <a:avLst/>
          </a:prstGeom>
          <a:solidFill>
            <a:schemeClr val="tx2">
              <a:lumMod val="20000"/>
              <a:lumOff val="80000"/>
            </a:schemeClr>
          </a:solidFill>
        </p:spPr>
        <p:txBody>
          <a:bodyPr wrap="square">
            <a:spAutoFit/>
          </a:bodyPr>
          <a:lstStyle/>
          <a:p>
            <a:r>
              <a:rPr lang="fr-FR" sz="2200" b="1" i="1" dirty="0">
                <a:solidFill>
                  <a:srgbClr val="542805"/>
                </a:solidFill>
              </a:rPr>
              <a:t>Objectifs scientifiques </a:t>
            </a:r>
            <a:r>
              <a:rPr lang="fr-FR" sz="2200" b="1" i="1" dirty="0">
                <a:solidFill>
                  <a:srgbClr val="FF0000"/>
                </a:solidFill>
              </a:rPr>
              <a:t>de la plateforme PRIME </a:t>
            </a:r>
            <a:r>
              <a:rPr lang="fr-FR" sz="2200" b="1" i="1" dirty="0">
                <a:solidFill>
                  <a:srgbClr val="542805"/>
                </a:solidFill>
              </a:rPr>
              <a:t>:</a:t>
            </a:r>
          </a:p>
          <a:p>
            <a:pPr marL="709200" lvl="1" indent="-252000">
              <a:buClr>
                <a:srgbClr val="E87B1C"/>
              </a:buClr>
              <a:buFont typeface="Arial" panose="020B0604020202020204" pitchFamily="34" charset="0"/>
              <a:buChar char="•"/>
            </a:pPr>
            <a:r>
              <a:rPr lang="fr-FR" sz="2000" dirty="0">
                <a:latin typeface="Arial" panose="020B0604020202020204" pitchFamily="34" charset="0"/>
                <a:cs typeface="Arial" panose="020B0604020202020204" pitchFamily="34" charset="0"/>
              </a:rPr>
              <a:t>identifier et quantifier les pollutions des sols, sous-sol et eaux souterraines ;</a:t>
            </a:r>
          </a:p>
          <a:p>
            <a:pPr marL="709200" lvl="1" indent="-252000">
              <a:buClr>
                <a:srgbClr val="E87B1C"/>
              </a:buClr>
              <a:buFont typeface="Arial" panose="020B0604020202020204" pitchFamily="34" charset="0"/>
              <a:buChar char="•"/>
            </a:pPr>
            <a:r>
              <a:rPr lang="fr-FR" sz="2000" dirty="0">
                <a:latin typeface="Arial" panose="020B0604020202020204" pitchFamily="34" charset="0"/>
                <a:cs typeface="Arial" panose="020B0604020202020204" pitchFamily="34" charset="0"/>
              </a:rPr>
              <a:t>prédire leur impact potentiel sur notre environnement à court et moyen terme ;</a:t>
            </a:r>
          </a:p>
          <a:p>
            <a:pPr marL="709200" lvl="1" indent="-252000">
              <a:buClr>
                <a:srgbClr val="E87B1C"/>
              </a:buClr>
              <a:buFont typeface="Arial" panose="020B0604020202020204" pitchFamily="34" charset="0"/>
              <a:buChar char="•"/>
            </a:pPr>
            <a:r>
              <a:rPr lang="fr-FR" sz="2000" dirty="0">
                <a:latin typeface="Arial" panose="020B0604020202020204" pitchFamily="34" charset="0"/>
                <a:cs typeface="Arial" panose="020B0604020202020204" pitchFamily="34" charset="0"/>
              </a:rPr>
              <a:t>offrir des solutions (outils et méthodes) pour remédier et étudier les pollutions.</a:t>
            </a:r>
            <a:endParaRPr lang="fr-FR" sz="2200" b="1" i="1" dirty="0">
              <a:solidFill>
                <a:srgbClr val="542805"/>
              </a:solidFill>
            </a:endParaRPr>
          </a:p>
          <a:p>
            <a:endParaRPr lang="fr-FR" sz="2200" b="1" i="1" dirty="0">
              <a:solidFill>
                <a:srgbClr val="542805"/>
              </a:solidFill>
            </a:endParaRPr>
          </a:p>
        </p:txBody>
      </p:sp>
      <p:pic>
        <p:nvPicPr>
          <p:cNvPr id="12" name="Image 11"/>
          <p:cNvPicPr>
            <a:picLocks noChangeAspect="1"/>
          </p:cNvPicPr>
          <p:nvPr/>
        </p:nvPicPr>
        <p:blipFill rotWithShape="1">
          <a:blip r:embed="rId5"/>
          <a:srcRect l="16825" t="39707" r="18889" b="44909"/>
          <a:stretch/>
        </p:blipFill>
        <p:spPr>
          <a:xfrm>
            <a:off x="5305232" y="330927"/>
            <a:ext cx="6865258" cy="889941"/>
          </a:xfrm>
          <a:prstGeom prst="rect">
            <a:avLst/>
          </a:prstGeom>
        </p:spPr>
      </p:pic>
    </p:spTree>
    <p:extLst>
      <p:ext uri="{BB962C8B-B14F-4D97-AF65-F5344CB8AC3E}">
        <p14:creationId xmlns:p14="http://schemas.microsoft.com/office/powerpoint/2010/main" val="2215221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55</a:t>
            </a:fld>
            <a:endParaRPr lang="fr-FR" sz="1200" dirty="0">
              <a:solidFill>
                <a:schemeClr val="bg1">
                  <a:lumMod val="50000"/>
                </a:schemeClr>
              </a:solidFill>
            </a:endParaRPr>
          </a:p>
        </p:txBody>
      </p:sp>
      <p:graphicFrame>
        <p:nvGraphicFramePr>
          <p:cNvPr id="3" name="Diagramme 2"/>
          <p:cNvGraphicFramePr/>
          <p:nvPr/>
        </p:nvGraphicFramePr>
        <p:xfrm>
          <a:off x="1648544" y="578060"/>
          <a:ext cx="4648344" cy="539789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Image 3"/>
          <p:cNvPicPr>
            <a:picLocks noChangeAspect="1"/>
          </p:cNvPicPr>
          <p:nvPr/>
        </p:nvPicPr>
        <p:blipFill rotWithShape="1">
          <a:blip r:embed="rId7" cstate="print">
            <a:extLst>
              <a:ext uri="{28A0092B-C50C-407E-A947-70E740481C1C}">
                <a14:useLocalDpi xmlns:a14="http://schemas.microsoft.com/office/drawing/2010/main" val="0"/>
              </a:ext>
            </a:extLst>
          </a:blip>
          <a:srcRect l="10851" r="17795"/>
          <a:stretch/>
        </p:blipFill>
        <p:spPr>
          <a:xfrm>
            <a:off x="8735716" y="664765"/>
            <a:ext cx="603836" cy="476017"/>
          </a:xfrm>
          <a:prstGeom prst="rect">
            <a:avLst/>
          </a:prstGeom>
        </p:spPr>
      </p:pic>
      <p:pic>
        <p:nvPicPr>
          <p:cNvPr id="5" name="Image 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338652" y="669295"/>
            <a:ext cx="628650" cy="471487"/>
          </a:xfrm>
          <a:prstGeom prst="rect">
            <a:avLst/>
          </a:prstGeom>
        </p:spPr>
      </p:pic>
      <p:pic>
        <p:nvPicPr>
          <p:cNvPr id="6" name="Image 5"/>
          <p:cNvPicPr>
            <a:picLocks noChangeAspect="1"/>
          </p:cNvPicPr>
          <p:nvPr/>
        </p:nvPicPr>
        <p:blipFill rotWithShape="1">
          <a:blip r:embed="rId9" cstate="print">
            <a:extLst>
              <a:ext uri="{28A0092B-C50C-407E-A947-70E740481C1C}">
                <a14:useLocalDpi xmlns:a14="http://schemas.microsoft.com/office/drawing/2010/main" val="0"/>
              </a:ext>
            </a:extLst>
          </a:blip>
          <a:srcRect r="33588"/>
          <a:stretch/>
        </p:blipFill>
        <p:spPr>
          <a:xfrm>
            <a:off x="9390352" y="3038675"/>
            <a:ext cx="613367" cy="616030"/>
          </a:xfrm>
          <a:prstGeom prst="rect">
            <a:avLst/>
          </a:prstGeom>
        </p:spPr>
      </p:pic>
      <p:pic>
        <p:nvPicPr>
          <p:cNvPr id="7" name="Image 6"/>
          <p:cNvPicPr>
            <a:picLocks noChangeAspect="1"/>
          </p:cNvPicPr>
          <p:nvPr/>
        </p:nvPicPr>
        <p:blipFill rotWithShape="1">
          <a:blip r:embed="rId10" cstate="print">
            <a:extLst>
              <a:ext uri="{28A0092B-C50C-407E-A947-70E740481C1C}">
                <a14:useLocalDpi xmlns:a14="http://schemas.microsoft.com/office/drawing/2010/main" val="0"/>
              </a:ext>
            </a:extLst>
          </a:blip>
          <a:srcRect l="9559" r="9559"/>
          <a:stretch/>
        </p:blipFill>
        <p:spPr>
          <a:xfrm>
            <a:off x="8719448" y="3036103"/>
            <a:ext cx="664348" cy="616030"/>
          </a:xfrm>
          <a:prstGeom prst="rect">
            <a:avLst/>
          </a:prstGeom>
        </p:spPr>
      </p:pic>
      <p:pic>
        <p:nvPicPr>
          <p:cNvPr id="8" name="Image 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599824" y="3814290"/>
            <a:ext cx="1510387" cy="714453"/>
          </a:xfrm>
          <a:prstGeom prst="rect">
            <a:avLst/>
          </a:prstGeom>
        </p:spPr>
      </p:pic>
      <p:sp>
        <p:nvSpPr>
          <p:cNvPr id="11" name="ZoneTexte 10"/>
          <p:cNvSpPr txBox="1"/>
          <p:nvPr/>
        </p:nvSpPr>
        <p:spPr>
          <a:xfrm>
            <a:off x="6220689" y="4390765"/>
            <a:ext cx="2285855" cy="5539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Transferts et échanges entre ZS et ZNS (3*1m), Etude possible des remontées de nappe</a:t>
            </a:r>
          </a:p>
        </p:txBody>
      </p:sp>
      <p:sp>
        <p:nvSpPr>
          <p:cNvPr id="12" name="ZoneTexte 11"/>
          <p:cNvSpPr txBox="1"/>
          <p:nvPr/>
        </p:nvSpPr>
        <p:spPr>
          <a:xfrm>
            <a:off x="6256192" y="3657072"/>
            <a:ext cx="2279803" cy="5539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Transferts contaminants dans le sol (premier mètre), interface ZS/ZNS, étude impact végétaux</a:t>
            </a:r>
          </a:p>
        </p:txBody>
      </p:sp>
      <p:sp>
        <p:nvSpPr>
          <p:cNvPr id="13" name="ZoneTexte 12"/>
          <p:cNvSpPr txBox="1"/>
          <p:nvPr/>
        </p:nvSpPr>
        <p:spPr>
          <a:xfrm>
            <a:off x="6213239" y="2935099"/>
            <a:ext cx="2288621" cy="5539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Etude visuelle et analytique d’un panache de contaminant (et interface ZS/Zone imperméable)</a:t>
            </a:r>
          </a:p>
        </p:txBody>
      </p:sp>
      <p:sp>
        <p:nvSpPr>
          <p:cNvPr id="14" name="ZoneTexte 13"/>
          <p:cNvSpPr txBox="1"/>
          <p:nvPr/>
        </p:nvSpPr>
        <p:spPr>
          <a:xfrm>
            <a:off x="6215893" y="1491505"/>
            <a:ext cx="2281859" cy="5539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Prélèvement de carottes de sol sur site (sol non déstructuré) puis étude des transferts de contaminants</a:t>
            </a:r>
          </a:p>
        </p:txBody>
      </p:sp>
      <p:sp>
        <p:nvSpPr>
          <p:cNvPr id="15" name="ZoneTexte 14"/>
          <p:cNvSpPr txBox="1"/>
          <p:nvPr/>
        </p:nvSpPr>
        <p:spPr>
          <a:xfrm>
            <a:off x="6253855" y="5095116"/>
            <a:ext cx="2284475" cy="5539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Etude des transferts de contaminants à grande échelle, simulation d’écoulement de nappe</a:t>
            </a:r>
          </a:p>
        </p:txBody>
      </p:sp>
      <p:pic>
        <p:nvPicPr>
          <p:cNvPr id="16" name="Image 15"/>
          <p:cNvPicPr>
            <a:picLocks noChangeAspect="1"/>
          </p:cNvPicPr>
          <p:nvPr/>
        </p:nvPicPr>
        <p:blipFill rotWithShape="1">
          <a:blip r:embed="rId12" cstate="print">
            <a:extLst>
              <a:ext uri="{28A0092B-C50C-407E-A947-70E740481C1C}">
                <a14:useLocalDpi xmlns:a14="http://schemas.microsoft.com/office/drawing/2010/main" val="0"/>
              </a:ext>
            </a:extLst>
          </a:blip>
          <a:srcRect t="12648" r="19698" b="16419"/>
          <a:stretch/>
        </p:blipFill>
        <p:spPr>
          <a:xfrm>
            <a:off x="8766551" y="1166898"/>
            <a:ext cx="1176935" cy="584775"/>
          </a:xfrm>
          <a:prstGeom prst="rect">
            <a:avLst/>
          </a:prstGeom>
        </p:spPr>
      </p:pic>
      <p:sp>
        <p:nvSpPr>
          <p:cNvPr id="17" name="ZoneTexte 16"/>
          <p:cNvSpPr txBox="1"/>
          <p:nvPr/>
        </p:nvSpPr>
        <p:spPr>
          <a:xfrm>
            <a:off x="6203767" y="2168284"/>
            <a:ext cx="2280898" cy="553998"/>
          </a:xfrm>
          <a:prstGeom prst="rect">
            <a:avLst/>
          </a:prstGeom>
          <a:noFill/>
        </p:spPr>
        <p:txBody>
          <a:bodyPr wrap="square" rtlCol="0">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Colonnes PLEXIGLAS empilables</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Visibilité sur milieu poreux</a:t>
            </a:r>
          </a:p>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rPr>
              <a:t>Divers équipements associés</a:t>
            </a:r>
          </a:p>
        </p:txBody>
      </p:sp>
      <p:pic>
        <p:nvPicPr>
          <p:cNvPr id="18" name="Image 1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809592" y="1782552"/>
            <a:ext cx="1098788" cy="618068"/>
          </a:xfrm>
          <a:prstGeom prst="rect">
            <a:avLst/>
          </a:prstGeom>
        </p:spPr>
      </p:pic>
      <p:sp>
        <p:nvSpPr>
          <p:cNvPr id="19" name="Rectangle 18"/>
          <p:cNvSpPr/>
          <p:nvPr/>
        </p:nvSpPr>
        <p:spPr>
          <a:xfrm>
            <a:off x="6216285" y="888926"/>
            <a:ext cx="2368262" cy="400110"/>
          </a:xfrm>
          <a:prstGeom prst="rect">
            <a:avLst/>
          </a:prstGeom>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kumimoji="0" lang="fr-FR" sz="1000" b="0" i="0" u="none" strike="noStrike" kern="1200" cap="none" spc="0" normalizeH="0" baseline="0" noProof="0" dirty="0">
                <a:ln>
                  <a:noFill/>
                </a:ln>
                <a:solidFill>
                  <a:prstClr val="black"/>
                </a:solidFill>
                <a:effectLst/>
                <a:uLnTx/>
                <a:uFillTx/>
                <a:latin typeface="Calibri"/>
                <a:ea typeface="+mn-ea"/>
                <a:cs typeface="+mn-cs"/>
                <a:sym typeface="Wingdings" panose="05000000000000000000" pitchFamily="2" charset="2"/>
              </a:rPr>
              <a:t> </a:t>
            </a:r>
            <a:r>
              <a:rPr kumimoji="0" lang="fr-FR" sz="1000" b="0" i="0" u="none" strike="noStrike" kern="1200" cap="none" spc="0" normalizeH="0" baseline="0" noProof="0" dirty="0">
                <a:ln>
                  <a:noFill/>
                </a:ln>
                <a:solidFill>
                  <a:prstClr val="black"/>
                </a:solidFill>
                <a:effectLst/>
                <a:uLnTx/>
                <a:uFillTx/>
                <a:latin typeface="Calibri"/>
                <a:ea typeface="+mn-ea"/>
                <a:cs typeface="+mn-cs"/>
              </a:rPr>
              <a:t>Etudes à échelle laboratoire (préliminaires au saut d’échelle)</a:t>
            </a:r>
          </a:p>
        </p:txBody>
      </p:sp>
      <p:pic>
        <p:nvPicPr>
          <p:cNvPr id="20" name="Image 19" descr="D:\Documents\crampon\OneDrive - BRGM\Travail\G - Montages\Novobiom\20181109_142850.jpg"/>
          <p:cNvPicPr/>
          <p:nvPr/>
        </p:nvPicPr>
        <p:blipFill rotWithShape="1">
          <a:blip r:embed="rId14" cstate="print">
            <a:extLst>
              <a:ext uri="{28A0092B-C50C-407E-A947-70E740481C1C}">
                <a14:useLocalDpi xmlns:a14="http://schemas.microsoft.com/office/drawing/2010/main" val="0"/>
              </a:ext>
            </a:extLst>
          </a:blip>
          <a:srcRect l="11169" r="6828" b="9796"/>
          <a:stretch/>
        </p:blipFill>
        <p:spPr bwMode="auto">
          <a:xfrm>
            <a:off x="8874205" y="2406518"/>
            <a:ext cx="984250" cy="608963"/>
          </a:xfrm>
          <a:prstGeom prst="rect">
            <a:avLst/>
          </a:prstGeom>
          <a:noFill/>
          <a:ln>
            <a:noFill/>
          </a:ln>
          <a:extLst>
            <a:ext uri="{53640926-AAD7-44D8-BBD7-CCE9431645EC}">
              <a14:shadowObscured xmlns:a14="http://schemas.microsoft.com/office/drawing/2010/main"/>
            </a:ext>
          </a:extLst>
        </p:spPr>
      </p:pic>
      <p:sp>
        <p:nvSpPr>
          <p:cNvPr id="21" name="Flèche vers le bas 20"/>
          <p:cNvSpPr/>
          <p:nvPr/>
        </p:nvSpPr>
        <p:spPr>
          <a:xfrm>
            <a:off x="10197803" y="578059"/>
            <a:ext cx="521208" cy="5340741"/>
          </a:xfrm>
          <a:prstGeom prst="downArrow">
            <a:avLst/>
          </a:prstGeom>
          <a:ln>
            <a:solidFill>
              <a:schemeClr val="accent1">
                <a:shade val="95000"/>
                <a:satMod val="105000"/>
                <a:alpha val="96000"/>
              </a:schemeClr>
            </a:solidFill>
          </a:ln>
        </p:spPr>
        <p:style>
          <a:lnRef idx="1">
            <a:schemeClr val="accent1"/>
          </a:lnRef>
          <a:fillRef idx="3">
            <a:schemeClr val="accent1"/>
          </a:fillRef>
          <a:effectRef idx="2">
            <a:schemeClr val="accent1"/>
          </a:effectRef>
          <a:fontRef idx="minor">
            <a:schemeClr val="lt1"/>
          </a:fontRef>
        </p:style>
        <p:txBody>
          <a:bodyPr vert="vert27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a:ea typeface="+mn-ea"/>
                <a:cs typeface="+mn-cs"/>
              </a:rPr>
              <a:t>Changement d’échelle</a:t>
            </a:r>
          </a:p>
        </p:txBody>
      </p:sp>
      <p:sp>
        <p:nvSpPr>
          <p:cNvPr id="26" name="Rectangle 25"/>
          <p:cNvSpPr/>
          <p:nvPr/>
        </p:nvSpPr>
        <p:spPr>
          <a:xfrm>
            <a:off x="6551205" y="5791284"/>
            <a:ext cx="1813317" cy="369332"/>
          </a:xfrm>
          <a:prstGeom prst="rect">
            <a:avLst/>
          </a:prstGeom>
        </p:spPr>
        <p:txBody>
          <a:bodyPr wrap="none">
            <a:spAutoFit/>
          </a:bodyPr>
          <a:lstStyle/>
          <a:p>
            <a:r>
              <a:rPr lang="fr-FR" dirty="0"/>
              <a:t>Budget : 3.5 M€</a:t>
            </a:r>
          </a:p>
        </p:txBody>
      </p:sp>
      <p:pic>
        <p:nvPicPr>
          <p:cNvPr id="25" name="Image 24"/>
          <p:cNvPicPr>
            <a:picLocks noChangeAspect="1"/>
          </p:cNvPicPr>
          <p:nvPr/>
        </p:nvPicPr>
        <p:blipFill>
          <a:blip r:embed="rId15" cstate="hqprint">
            <a:extLst>
              <a:ext uri="{28A0092B-C50C-407E-A947-70E740481C1C}">
                <a14:useLocalDpi xmlns:a14="http://schemas.microsoft.com/office/drawing/2010/main" val="0"/>
              </a:ext>
            </a:extLst>
          </a:blip>
          <a:stretch>
            <a:fillRect/>
          </a:stretch>
        </p:blipFill>
        <p:spPr>
          <a:xfrm>
            <a:off x="8675050" y="4853859"/>
            <a:ext cx="1322460" cy="947385"/>
          </a:xfrm>
          <a:prstGeom prst="rect">
            <a:avLst/>
          </a:prstGeom>
        </p:spPr>
      </p:pic>
      <p:sp>
        <p:nvSpPr>
          <p:cNvPr id="28" name="Rectangle 27">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ctr"/>
            <a:endParaRPr lang="fr-FR" dirty="0"/>
          </a:p>
        </p:txBody>
      </p:sp>
      <p:grpSp>
        <p:nvGrpSpPr>
          <p:cNvPr id="29" name="Groupe 28">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0" name="ZoneTexte 29">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PRIME »</a:t>
              </a:r>
            </a:p>
          </p:txBody>
        </p:sp>
        <p:pic>
          <p:nvPicPr>
            <p:cNvPr id="31" name="Image 30"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16"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32" name="Image 31">
              <a:extLst>
                <a:ext uri="{FF2B5EF4-FFF2-40B4-BE49-F238E27FC236}">
                  <a16:creationId xmlns:a16="http://schemas.microsoft.com/office/drawing/2014/main" id="{044A49D5-6DA1-3237-21FD-557B9B0351FF}"/>
                </a:ext>
              </a:extLst>
            </p:cNvPr>
            <p:cNvPicPr/>
            <p:nvPr/>
          </p:nvPicPr>
          <p:blipFill>
            <a:blip r:embed="rId17"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
        <p:nvSpPr>
          <p:cNvPr id="33" name="TextShape 1">
            <a:extLst>
              <a:ext uri="{FF2B5EF4-FFF2-40B4-BE49-F238E27FC236}">
                <a16:creationId xmlns:a16="http://schemas.microsoft.com/office/drawing/2014/main" id="{676C7E42-F65E-4874-9A09-E9F4AFCDF5DF}"/>
              </a:ext>
            </a:extLst>
          </p:cNvPr>
          <p:cNvSpPr txBox="1"/>
          <p:nvPr/>
        </p:nvSpPr>
        <p:spPr>
          <a:xfrm>
            <a:off x="5390" y="534267"/>
            <a:ext cx="3711032" cy="499156"/>
          </a:xfrm>
          <a:prstGeom prst="rect">
            <a:avLst/>
          </a:prstGeom>
          <a:noFill/>
          <a:ln>
            <a:noFill/>
          </a:ln>
        </p:spPr>
        <p:txBody>
          <a:bodyPr anchor="b">
            <a:noAutofit/>
          </a:bodyPr>
          <a:lstStyle/>
          <a:p>
            <a:pPr>
              <a:lnSpc>
                <a:spcPct val="90000"/>
              </a:lnSpc>
            </a:pPr>
            <a:r>
              <a:rPr lang="fr-FR" sz="3200" b="1" spc="-1" dirty="0"/>
              <a:t>Cadre Technologique</a:t>
            </a:r>
          </a:p>
        </p:txBody>
      </p:sp>
    </p:spTree>
    <p:extLst>
      <p:ext uri="{BB962C8B-B14F-4D97-AF65-F5344CB8AC3E}">
        <p14:creationId xmlns:p14="http://schemas.microsoft.com/office/powerpoint/2010/main" val="194882438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56</a:t>
            </a:fld>
            <a:endParaRPr lang="fr-FR" sz="1200" dirty="0">
              <a:solidFill>
                <a:schemeClr val="bg1">
                  <a:lumMod val="50000"/>
                </a:schemeClr>
              </a:solidFill>
            </a:endParaRPr>
          </a:p>
        </p:txBody>
      </p:sp>
      <p:sp>
        <p:nvSpPr>
          <p:cNvPr id="3" name="ZoneTexte 2">
            <a:extLst>
              <a:ext uri="{FF2B5EF4-FFF2-40B4-BE49-F238E27FC236}">
                <a16:creationId xmlns:a16="http://schemas.microsoft.com/office/drawing/2014/main" id="{BA74A289-8E41-42CA-8BED-88DC6803B9D4}"/>
              </a:ext>
            </a:extLst>
          </p:cNvPr>
          <p:cNvSpPr txBox="1"/>
          <p:nvPr/>
        </p:nvSpPr>
        <p:spPr>
          <a:xfrm>
            <a:off x="147832" y="6106875"/>
            <a:ext cx="11255105" cy="523220"/>
          </a:xfrm>
          <a:prstGeom prst="rect">
            <a:avLst/>
          </a:prstGeom>
          <a:noFill/>
        </p:spPr>
        <p:txBody>
          <a:bodyPr wrap="square" rtlCol="0" anchor="t" anchorCtr="0">
            <a:spAutoFit/>
          </a:bodyPr>
          <a:lstStyle/>
          <a:p>
            <a:r>
              <a:rPr lang="fr-FR" sz="2800" b="1" dirty="0">
                <a:latin typeface="Arial" panose="020B0604020202020204" pitchFamily="34" charset="0"/>
                <a:cs typeface="Arial" panose="020B0604020202020204" pitchFamily="34" charset="0"/>
              </a:rPr>
              <a:t>Pilotes Métriques (TRINAPPE)</a:t>
            </a:r>
          </a:p>
        </p:txBody>
      </p:sp>
      <p:sp>
        <p:nvSpPr>
          <p:cNvPr id="9" name="Rectangle 8"/>
          <p:cNvSpPr/>
          <p:nvPr/>
        </p:nvSpPr>
        <p:spPr>
          <a:xfrm>
            <a:off x="8229601" y="3301909"/>
            <a:ext cx="3754899" cy="2308324"/>
          </a:xfrm>
          <a:prstGeom prst="rect">
            <a:avLst/>
          </a:prstGeom>
        </p:spPr>
        <p:txBody>
          <a:bodyPr wrap="square">
            <a:spAutoFit/>
          </a:bodyPr>
          <a:lstStyle/>
          <a:p>
            <a:r>
              <a:rPr lang="fr-FR" sz="1600" b="1" dirty="0">
                <a:solidFill>
                  <a:srgbClr val="E87B1C"/>
                </a:solidFill>
              </a:rPr>
              <a:t>Sujets scientifiques principaux</a:t>
            </a:r>
          </a:p>
          <a:p>
            <a:endParaRPr lang="fr-FR" sz="1600" dirty="0"/>
          </a:p>
          <a:p>
            <a:pPr marL="285750" indent="-285750">
              <a:buFont typeface="Arial" panose="020B0604020202020204" pitchFamily="34" charset="0"/>
              <a:buChar char="•"/>
            </a:pPr>
            <a:r>
              <a:rPr lang="fr-FR" sz="1600" dirty="0"/>
              <a:t>Transfert vertical et échanges ZNS/ZS</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Battements de nappe</a:t>
            </a:r>
          </a:p>
          <a:p>
            <a:pPr marL="285750" indent="-285750">
              <a:buFont typeface="Arial" panose="020B0604020202020204" pitchFamily="34" charset="0"/>
              <a:buChar char="•"/>
            </a:pPr>
            <a:endParaRPr lang="fr-FR" sz="1600" dirty="0"/>
          </a:p>
          <a:p>
            <a:pPr marL="285750" indent="-285750">
              <a:buFont typeface="Arial" panose="020B0604020202020204" pitchFamily="34" charset="0"/>
              <a:buChar char="•"/>
            </a:pPr>
            <a:r>
              <a:rPr lang="fr-FR" sz="1600" dirty="0"/>
              <a:t>Meilleur contrôle aérobiose / anaérobiose</a:t>
            </a:r>
          </a:p>
        </p:txBody>
      </p:sp>
      <p:pic>
        <p:nvPicPr>
          <p:cNvPr id="11" name="Image 10"/>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57439" y="2578223"/>
            <a:ext cx="6090860" cy="3426109"/>
          </a:xfrm>
          <a:prstGeom prst="rect">
            <a:avLst/>
          </a:prstGeom>
        </p:spPr>
      </p:pic>
      <p:sp>
        <p:nvSpPr>
          <p:cNvPr id="12" name="Rectangle 11"/>
          <p:cNvSpPr/>
          <p:nvPr/>
        </p:nvSpPr>
        <p:spPr>
          <a:xfrm>
            <a:off x="255849" y="1062885"/>
            <a:ext cx="6274348" cy="1323439"/>
          </a:xfrm>
          <a:prstGeom prst="rect">
            <a:avLst/>
          </a:prstGeom>
          <a:noFill/>
          <a:ln>
            <a:noFill/>
          </a:ln>
        </p:spPr>
        <p:style>
          <a:lnRef idx="2">
            <a:schemeClr val="dk1"/>
          </a:lnRef>
          <a:fillRef idx="1">
            <a:schemeClr val="lt1"/>
          </a:fillRef>
          <a:effectRef idx="0">
            <a:schemeClr val="dk1"/>
          </a:effectRef>
          <a:fontRef idx="minor">
            <a:schemeClr val="dk1"/>
          </a:fontRef>
        </p:style>
        <p:txBody>
          <a:bodyPr wrap="square">
            <a:spAutoFit/>
          </a:bodyPr>
          <a:lstStyle/>
          <a:p>
            <a:pPr marL="342900" indent="-342900" algn="just">
              <a:buFont typeface="Arial" panose="020B0604020202020204" pitchFamily="34" charset="0"/>
              <a:buChar char="•"/>
            </a:pPr>
            <a:r>
              <a:rPr lang="fr-FR" sz="1600" dirty="0">
                <a:solidFill>
                  <a:schemeClr val="tx1"/>
                </a:solidFill>
              </a:rPr>
              <a:t>3 cuves métriques connectées entre elles pour études de transfert jusqu’à 3m de profondeur </a:t>
            </a:r>
          </a:p>
          <a:p>
            <a:pPr marL="342900" indent="-342900" algn="just">
              <a:buFont typeface="Arial" panose="020B0604020202020204" pitchFamily="34" charset="0"/>
              <a:buChar char="•"/>
            </a:pPr>
            <a:r>
              <a:rPr lang="fr-FR" sz="1600" dirty="0">
                <a:solidFill>
                  <a:schemeClr val="tx1"/>
                </a:solidFill>
              </a:rPr>
              <a:t>Simulation de remontées de nappes, impact sur contaminants</a:t>
            </a:r>
          </a:p>
          <a:p>
            <a:pPr marL="342900" indent="-342900" algn="just">
              <a:buFont typeface="Arial" panose="020B0604020202020204" pitchFamily="34" charset="0"/>
              <a:buChar char="•"/>
            </a:pPr>
            <a:r>
              <a:rPr lang="fr-FR" sz="1600" dirty="0">
                <a:solidFill>
                  <a:schemeClr val="tx1"/>
                </a:solidFill>
              </a:rPr>
              <a:t>Suivi et prélèvements de liquides automatisés</a:t>
            </a:r>
          </a:p>
          <a:p>
            <a:pPr marL="342900" indent="-342900" algn="just">
              <a:buFont typeface="Arial" panose="020B0604020202020204" pitchFamily="34" charset="0"/>
              <a:buChar char="•"/>
            </a:pPr>
            <a:r>
              <a:rPr lang="fr-FR" sz="1600" dirty="0">
                <a:solidFill>
                  <a:schemeClr val="tx1"/>
                </a:solidFill>
              </a:rPr>
              <a:t>Matériaux inertes chimiquement et biologiquement</a:t>
            </a:r>
          </a:p>
        </p:txBody>
      </p:sp>
      <p:pic>
        <p:nvPicPr>
          <p:cNvPr id="4" name="Image 3"/>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rot="5400000">
            <a:off x="5432485" y="4388868"/>
            <a:ext cx="2743200" cy="2057400"/>
          </a:xfrm>
          <a:prstGeom prst="rect">
            <a:avLst/>
          </a:prstGeom>
        </p:spPr>
      </p:pic>
      <p:pic>
        <p:nvPicPr>
          <p:cNvPr id="13" name="Image 12"/>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6804085" y="415565"/>
            <a:ext cx="5262789" cy="2610541"/>
          </a:xfrm>
          <a:prstGeom prst="rect">
            <a:avLst/>
          </a:prstGeom>
        </p:spPr>
      </p:pic>
      <p:sp>
        <p:nvSpPr>
          <p:cNvPr id="10" name="Rectangle 9">
            <a:extLst>
              <a:ext uri="{FF2B5EF4-FFF2-40B4-BE49-F238E27FC236}">
                <a16:creationId xmlns:a16="http://schemas.microsoft.com/office/drawing/2014/main" id="{D098DFDC-5DB6-4405-B807-40950A201625}"/>
              </a:ext>
            </a:extLst>
          </p:cNvPr>
          <p:cNvSpPr/>
          <p:nvPr/>
        </p:nvSpPr>
        <p:spPr>
          <a:xfrm>
            <a:off x="0" y="-29840"/>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14" name="TextShape 1">
            <a:extLst>
              <a:ext uri="{FF2B5EF4-FFF2-40B4-BE49-F238E27FC236}">
                <a16:creationId xmlns:a16="http://schemas.microsoft.com/office/drawing/2014/main" id="{676C7E42-F65E-4874-9A09-E9F4AFCDF5DF}"/>
              </a:ext>
            </a:extLst>
          </p:cNvPr>
          <p:cNvSpPr txBox="1"/>
          <p:nvPr/>
        </p:nvSpPr>
        <p:spPr>
          <a:xfrm>
            <a:off x="5390" y="534267"/>
            <a:ext cx="3711032" cy="499156"/>
          </a:xfrm>
          <a:prstGeom prst="rect">
            <a:avLst/>
          </a:prstGeom>
          <a:noFill/>
          <a:ln>
            <a:noFill/>
          </a:ln>
        </p:spPr>
        <p:txBody>
          <a:bodyPr anchor="b">
            <a:noAutofit/>
          </a:bodyPr>
          <a:lstStyle/>
          <a:p>
            <a:pPr>
              <a:lnSpc>
                <a:spcPct val="90000"/>
              </a:lnSpc>
            </a:pPr>
            <a:r>
              <a:rPr lang="fr-FR" sz="3200" b="1" spc="-1" dirty="0"/>
              <a:t>Cadre Technologique</a:t>
            </a:r>
          </a:p>
        </p:txBody>
      </p:sp>
    </p:spTree>
    <p:extLst>
      <p:ext uri="{BB962C8B-B14F-4D97-AF65-F5344CB8AC3E}">
        <p14:creationId xmlns:p14="http://schemas.microsoft.com/office/powerpoint/2010/main" val="3465570215"/>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57</a:t>
            </a:fld>
            <a:endParaRPr lang="fr-FR" sz="1200" dirty="0">
              <a:solidFill>
                <a:schemeClr val="bg1">
                  <a:lumMod val="50000"/>
                </a:schemeClr>
              </a:solidFill>
            </a:endParaRPr>
          </a:p>
        </p:txBody>
      </p:sp>
      <p:sp>
        <p:nvSpPr>
          <p:cNvPr id="3" name="ZoneTexte 2">
            <a:extLst>
              <a:ext uri="{FF2B5EF4-FFF2-40B4-BE49-F238E27FC236}">
                <a16:creationId xmlns:a16="http://schemas.microsoft.com/office/drawing/2014/main" id="{BA74A289-8E41-42CA-8BED-88DC6803B9D4}"/>
              </a:ext>
            </a:extLst>
          </p:cNvPr>
          <p:cNvSpPr txBox="1"/>
          <p:nvPr/>
        </p:nvSpPr>
        <p:spPr>
          <a:xfrm>
            <a:off x="290422" y="5935174"/>
            <a:ext cx="11255105" cy="523220"/>
          </a:xfrm>
          <a:prstGeom prst="rect">
            <a:avLst/>
          </a:prstGeom>
          <a:noFill/>
        </p:spPr>
        <p:txBody>
          <a:bodyPr wrap="square" rtlCol="0" anchor="t" anchorCtr="0">
            <a:spAutoFit/>
          </a:bodyPr>
          <a:lstStyle/>
          <a:p>
            <a:r>
              <a:rPr lang="fr-FR" sz="2800" b="1" dirty="0">
                <a:latin typeface="Arial" panose="020B0604020202020204" pitchFamily="34" charset="0"/>
                <a:cs typeface="Arial" panose="020B0604020202020204" pitchFamily="34" charset="0"/>
              </a:rPr>
              <a:t>Pilotes Métriques (LABBIO)</a:t>
            </a:r>
          </a:p>
        </p:txBody>
      </p:sp>
      <p:pic>
        <p:nvPicPr>
          <p:cNvPr id="7" name="Image 6"/>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6184" y="2352230"/>
            <a:ext cx="5832567" cy="3280819"/>
          </a:xfrm>
          <a:prstGeom prst="rect">
            <a:avLst/>
          </a:prstGeom>
        </p:spPr>
      </p:pic>
      <p:sp>
        <p:nvSpPr>
          <p:cNvPr id="8" name="Rectangle 7"/>
          <p:cNvSpPr/>
          <p:nvPr/>
        </p:nvSpPr>
        <p:spPr>
          <a:xfrm>
            <a:off x="290422" y="953010"/>
            <a:ext cx="6348084" cy="1384995"/>
          </a:xfrm>
          <a:prstGeom prst="rect">
            <a:avLst/>
          </a:prstGeom>
        </p:spPr>
        <p:txBody>
          <a:bodyPr wrap="square">
            <a:spAutoFit/>
          </a:bodyPr>
          <a:lstStyle/>
          <a:p>
            <a:pPr marL="285750" indent="-285750">
              <a:buFont typeface="Arial" panose="020B0604020202020204" pitchFamily="34" charset="0"/>
              <a:buChar char="•"/>
            </a:pPr>
            <a:r>
              <a:rPr lang="fr-FR" sz="1400" dirty="0"/>
              <a:t>3 </a:t>
            </a:r>
            <a:r>
              <a:rPr lang="fr-FR" sz="1400" dirty="0" err="1"/>
              <a:t>lysimètres</a:t>
            </a:r>
            <a:r>
              <a:rPr lang="fr-FR" sz="1400" dirty="0"/>
              <a:t> similaires pour améliorer la reproductibilité et/ou la comparaison</a:t>
            </a:r>
          </a:p>
          <a:p>
            <a:pPr marL="285750" indent="-285750">
              <a:buFont typeface="Arial" panose="020B0604020202020204" pitchFamily="34" charset="0"/>
              <a:buChar char="•"/>
            </a:pPr>
            <a:r>
              <a:rPr lang="fr-FR" sz="1400" dirty="0"/>
              <a:t>Automatisation des systèmes d'échantillonnage et de suivi des colonnes</a:t>
            </a:r>
          </a:p>
          <a:p>
            <a:pPr marL="285750" indent="-285750">
              <a:buFont typeface="Arial" panose="020B0604020202020204" pitchFamily="34" charset="0"/>
              <a:buChar char="•"/>
            </a:pPr>
            <a:r>
              <a:rPr lang="fr-FR" sz="1400" dirty="0"/>
              <a:t>Conception des colonnes réglable et adaptable selon le type d'environnement simulé</a:t>
            </a:r>
          </a:p>
          <a:p>
            <a:pPr marL="285750" indent="-285750">
              <a:buFont typeface="Arial" panose="020B0604020202020204" pitchFamily="34" charset="0"/>
              <a:buChar char="•"/>
            </a:pPr>
            <a:r>
              <a:rPr lang="fr-FR" sz="1400" dirty="0"/>
              <a:t>Matériaux chimiquement et biologiquement inertes</a:t>
            </a:r>
          </a:p>
        </p:txBody>
      </p:sp>
      <p:sp>
        <p:nvSpPr>
          <p:cNvPr id="9" name="Rectangle 8"/>
          <p:cNvSpPr/>
          <p:nvPr/>
        </p:nvSpPr>
        <p:spPr>
          <a:xfrm>
            <a:off x="6930814" y="3842293"/>
            <a:ext cx="4807322" cy="2092881"/>
          </a:xfrm>
          <a:prstGeom prst="rect">
            <a:avLst/>
          </a:prstGeom>
        </p:spPr>
        <p:txBody>
          <a:bodyPr wrap="square">
            <a:spAutoFit/>
          </a:bodyPr>
          <a:lstStyle/>
          <a:p>
            <a:r>
              <a:rPr lang="fr-FR" sz="1600" b="1" dirty="0">
                <a:solidFill>
                  <a:srgbClr val="E87B1C"/>
                </a:solidFill>
              </a:rPr>
              <a:t>Sujets scientifiques principaux</a:t>
            </a:r>
          </a:p>
          <a:p>
            <a:endParaRPr lang="fr-FR" sz="1600" dirty="0"/>
          </a:p>
          <a:p>
            <a:pPr marL="285750" indent="-285750">
              <a:buFont typeface="Arial" panose="020B0604020202020204" pitchFamily="34" charset="0"/>
              <a:buChar char="•"/>
            </a:pPr>
            <a:r>
              <a:rPr lang="fr-FR" sz="1400" dirty="0"/>
              <a:t>Bio / </a:t>
            </a:r>
            <a:r>
              <a:rPr lang="fr-FR" sz="1400" dirty="0" err="1"/>
              <a:t>Phytoremédiation</a:t>
            </a:r>
            <a:r>
              <a:rPr lang="fr-FR" sz="1400" dirty="0"/>
              <a:t> &amp; Processus microbiens</a:t>
            </a:r>
          </a:p>
          <a:p>
            <a:pPr marL="285750" indent="-285750">
              <a:buFont typeface="Arial" panose="020B0604020202020204" pitchFamily="34" charset="0"/>
              <a:buChar char="•"/>
            </a:pPr>
            <a:r>
              <a:rPr lang="fr-FR" sz="1400" dirty="0"/>
              <a:t>Transfert et réactivité des contaminants</a:t>
            </a:r>
          </a:p>
          <a:p>
            <a:pPr marL="285750" indent="-285750">
              <a:buFont typeface="Arial" panose="020B0604020202020204" pitchFamily="34" charset="0"/>
              <a:buChar char="•"/>
            </a:pPr>
            <a:r>
              <a:rPr lang="fr-FR" sz="1400" dirty="0"/>
              <a:t>Impact environnemental d'un procédé ou d'une activité sur l'eau, le sol et les eaux souterraines</a:t>
            </a:r>
          </a:p>
          <a:p>
            <a:pPr marL="285750" indent="-285750">
              <a:buFont typeface="Arial" panose="020B0604020202020204" pitchFamily="34" charset="0"/>
              <a:buChar char="•"/>
            </a:pPr>
            <a:r>
              <a:rPr lang="fr-FR" sz="1400" dirty="0"/>
              <a:t>Etude des cycles et processus biogéochimiques</a:t>
            </a:r>
          </a:p>
          <a:p>
            <a:pPr marL="285750" indent="-285750">
              <a:buFont typeface="Arial" panose="020B0604020202020204" pitchFamily="34" charset="0"/>
              <a:buChar char="•"/>
            </a:pPr>
            <a:r>
              <a:rPr lang="fr-FR" sz="1400" dirty="0"/>
              <a:t>Etude de l'efficacité et de l’impact d'un procédé de décontamination ou de (bio)remédiation</a:t>
            </a:r>
          </a:p>
        </p:txBody>
      </p:sp>
      <p:pic>
        <p:nvPicPr>
          <p:cNvPr id="10" name="Image 9"/>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26962" y="329593"/>
            <a:ext cx="5085582" cy="3512700"/>
          </a:xfrm>
          <a:prstGeom prst="rect">
            <a:avLst/>
          </a:prstGeom>
        </p:spPr>
      </p:pic>
      <p:pic>
        <p:nvPicPr>
          <p:cNvPr id="5" name="Image 4"/>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rot="5400000">
            <a:off x="4541959" y="4382399"/>
            <a:ext cx="3088257" cy="1500996"/>
          </a:xfrm>
          <a:prstGeom prst="rect">
            <a:avLst/>
          </a:prstGeom>
        </p:spPr>
      </p:pic>
      <p:sp>
        <p:nvSpPr>
          <p:cNvPr id="11" name="Rectangle 10">
            <a:extLst>
              <a:ext uri="{FF2B5EF4-FFF2-40B4-BE49-F238E27FC236}">
                <a16:creationId xmlns:a16="http://schemas.microsoft.com/office/drawing/2014/main" id="{D098DFDC-5DB6-4405-B807-40950A201625}"/>
              </a:ext>
            </a:extLst>
          </p:cNvPr>
          <p:cNvSpPr/>
          <p:nvPr/>
        </p:nvSpPr>
        <p:spPr>
          <a:xfrm>
            <a:off x="0" y="-29840"/>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12" name="TextShape 1">
            <a:extLst>
              <a:ext uri="{FF2B5EF4-FFF2-40B4-BE49-F238E27FC236}">
                <a16:creationId xmlns:a16="http://schemas.microsoft.com/office/drawing/2014/main" id="{676C7E42-F65E-4874-9A09-E9F4AFCDF5DF}"/>
              </a:ext>
            </a:extLst>
          </p:cNvPr>
          <p:cNvSpPr txBox="1"/>
          <p:nvPr/>
        </p:nvSpPr>
        <p:spPr>
          <a:xfrm>
            <a:off x="0" y="397705"/>
            <a:ext cx="3711032" cy="499156"/>
          </a:xfrm>
          <a:prstGeom prst="rect">
            <a:avLst/>
          </a:prstGeom>
          <a:noFill/>
          <a:ln>
            <a:noFill/>
          </a:ln>
        </p:spPr>
        <p:txBody>
          <a:bodyPr anchor="b">
            <a:noAutofit/>
          </a:bodyPr>
          <a:lstStyle/>
          <a:p>
            <a:pPr>
              <a:lnSpc>
                <a:spcPct val="90000"/>
              </a:lnSpc>
            </a:pPr>
            <a:r>
              <a:rPr lang="fr-FR" sz="3200" b="1" spc="-1" dirty="0"/>
              <a:t>Cadre Technologique</a:t>
            </a:r>
          </a:p>
        </p:txBody>
      </p:sp>
    </p:spTree>
    <p:extLst>
      <p:ext uri="{BB962C8B-B14F-4D97-AF65-F5344CB8AC3E}">
        <p14:creationId xmlns:p14="http://schemas.microsoft.com/office/powerpoint/2010/main" val="2523874342"/>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649000" y="648935"/>
            <a:ext cx="7468648" cy="5350397"/>
          </a:xfrm>
          <a:prstGeom prst="rect">
            <a:avLst/>
          </a:prstGeom>
        </p:spPr>
      </p:pic>
      <p:sp>
        <p:nvSpPr>
          <p:cNvPr id="2" name="Espace réservé du numéro de diapositive 1"/>
          <p:cNvSpPr>
            <a:spLocks noGrp="1"/>
          </p:cNvSpPr>
          <p:nvPr>
            <p:ph type="sldNum" sz="quarter" idx="4"/>
          </p:nvPr>
        </p:nvSpPr>
        <p:spPr/>
        <p:txBody>
          <a:bodyPr/>
          <a:lstStyle/>
          <a:p>
            <a:pPr algn="ctr"/>
            <a:fld id="{F350894E-0509-424B-B937-9012733DE64A}" type="slidenum">
              <a:rPr lang="fr-FR" sz="1200" smtClean="0">
                <a:solidFill>
                  <a:schemeClr val="bg1">
                    <a:lumMod val="50000"/>
                  </a:schemeClr>
                </a:solidFill>
              </a:rPr>
              <a:pPr algn="ctr"/>
              <a:t>58</a:t>
            </a:fld>
            <a:endParaRPr lang="fr-FR" sz="1200" dirty="0">
              <a:solidFill>
                <a:schemeClr val="bg1">
                  <a:lumMod val="50000"/>
                </a:schemeClr>
              </a:solidFill>
            </a:endParaRPr>
          </a:p>
        </p:txBody>
      </p:sp>
      <p:sp>
        <p:nvSpPr>
          <p:cNvPr id="3" name="ZoneTexte 2">
            <a:extLst>
              <a:ext uri="{FF2B5EF4-FFF2-40B4-BE49-F238E27FC236}">
                <a16:creationId xmlns:a16="http://schemas.microsoft.com/office/drawing/2014/main" id="{BA74A289-8E41-42CA-8BED-88DC6803B9D4}"/>
              </a:ext>
            </a:extLst>
          </p:cNvPr>
          <p:cNvSpPr txBox="1"/>
          <p:nvPr/>
        </p:nvSpPr>
        <p:spPr>
          <a:xfrm>
            <a:off x="4332623" y="5833154"/>
            <a:ext cx="11255105" cy="523220"/>
          </a:xfrm>
          <a:prstGeom prst="rect">
            <a:avLst/>
          </a:prstGeom>
          <a:noFill/>
        </p:spPr>
        <p:txBody>
          <a:bodyPr wrap="square" rtlCol="0" anchor="t" anchorCtr="0">
            <a:spAutoFit/>
          </a:bodyPr>
          <a:lstStyle/>
          <a:p>
            <a:r>
              <a:rPr lang="fr-FR" sz="2800" b="1" dirty="0">
                <a:latin typeface="Arial" panose="020B0604020202020204" pitchFamily="34" charset="0"/>
                <a:cs typeface="Arial" panose="020B0604020202020204" pitchFamily="34" charset="0"/>
              </a:rPr>
              <a:t>Pilote </a:t>
            </a:r>
            <a:r>
              <a:rPr lang="fr-FR" sz="2800" b="1" dirty="0" err="1">
                <a:latin typeface="Arial" panose="020B0604020202020204" pitchFamily="34" charset="0"/>
                <a:cs typeface="Arial" panose="020B0604020202020204" pitchFamily="34" charset="0"/>
              </a:rPr>
              <a:t>PluriMétrique</a:t>
            </a:r>
            <a:r>
              <a:rPr lang="fr-FR" sz="2800" b="1" dirty="0">
                <a:latin typeface="Arial" panose="020B0604020202020204" pitchFamily="34" charset="0"/>
                <a:cs typeface="Arial" panose="020B0604020202020204" pitchFamily="34" charset="0"/>
              </a:rPr>
              <a:t> (PPM)</a:t>
            </a:r>
          </a:p>
        </p:txBody>
      </p:sp>
      <p:sp>
        <p:nvSpPr>
          <p:cNvPr id="4" name="ZoneTexte 3">
            <a:extLst>
              <a:ext uri="{FF2B5EF4-FFF2-40B4-BE49-F238E27FC236}">
                <a16:creationId xmlns:a16="http://schemas.microsoft.com/office/drawing/2014/main" id="{1DC9C3BE-7524-4D3C-91AC-EB858DC2FE6B}"/>
              </a:ext>
            </a:extLst>
          </p:cNvPr>
          <p:cNvSpPr txBox="1"/>
          <p:nvPr/>
        </p:nvSpPr>
        <p:spPr>
          <a:xfrm>
            <a:off x="209332" y="1062457"/>
            <a:ext cx="5348786" cy="1508105"/>
          </a:xfrm>
          <a:prstGeom prst="rect">
            <a:avLst/>
          </a:prstGeom>
          <a:noFill/>
        </p:spPr>
        <p:txBody>
          <a:bodyPr wrap="square" rtlCol="0">
            <a:spAutoFit/>
          </a:bodyPr>
          <a:lstStyle/>
          <a:p>
            <a:pPr marL="742950" lvl="1"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Pilote modulable de grande taille </a:t>
            </a:r>
          </a:p>
          <a:p>
            <a:pPr lvl="2"/>
            <a:r>
              <a:rPr lang="fr-FR" sz="1200" i="1" dirty="0">
                <a:latin typeface="Arial" panose="020B0604020202020204" pitchFamily="34" charset="0"/>
                <a:cs typeface="Arial" panose="020B0604020202020204" pitchFamily="34" charset="0"/>
              </a:rPr>
              <a:t>(10,40 m de long, 3,6 m de large et 4 m de haut)</a:t>
            </a:r>
            <a:endParaRPr lang="fr-FR" sz="1600" i="1" dirty="0">
              <a:latin typeface="Arial" panose="020B0604020202020204" pitchFamily="34" charset="0"/>
              <a:cs typeface="Arial" panose="020B0604020202020204" pitchFamily="34" charset="0"/>
            </a:endParaRPr>
          </a:p>
          <a:p>
            <a:pPr marL="742950" lvl="1" indent="-285750">
              <a:buFont typeface="Arial" panose="020B0604020202020204" pitchFamily="34" charset="0"/>
              <a:buChar char="•"/>
            </a:pPr>
            <a:r>
              <a:rPr lang="fr-FR" sz="1600" b="1" dirty="0">
                <a:latin typeface="Arial" panose="020B0604020202020204" pitchFamily="34" charset="0"/>
                <a:cs typeface="Arial" panose="020B0604020202020204" pitchFamily="34" charset="0"/>
              </a:rPr>
              <a:t>Modélisation &amp; simulation du transport réactif</a:t>
            </a:r>
          </a:p>
          <a:p>
            <a:pPr marL="742950" lvl="1"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R&amp;D avec entreprises privées</a:t>
            </a:r>
          </a:p>
          <a:p>
            <a:pPr marL="742950" lvl="1" indent="-285750">
              <a:buFont typeface="Arial" panose="020B0604020202020204" pitchFamily="34" charset="0"/>
              <a:buChar char="•"/>
            </a:pPr>
            <a:r>
              <a:rPr lang="fr-FR" sz="1600" dirty="0">
                <a:latin typeface="Arial" panose="020B0604020202020204" pitchFamily="34" charset="0"/>
                <a:cs typeface="Arial" panose="020B0604020202020204" pitchFamily="34" charset="0"/>
              </a:rPr>
              <a:t>Projet H2020</a:t>
            </a:r>
          </a:p>
        </p:txBody>
      </p:sp>
      <p:sp>
        <p:nvSpPr>
          <p:cNvPr id="7" name="Rectangle 6">
            <a:extLst>
              <a:ext uri="{FF2B5EF4-FFF2-40B4-BE49-F238E27FC236}">
                <a16:creationId xmlns:a16="http://schemas.microsoft.com/office/drawing/2014/main" id="{D098DFDC-5DB6-4405-B807-40950A201625}"/>
              </a:ext>
            </a:extLst>
          </p:cNvPr>
          <p:cNvSpPr/>
          <p:nvPr/>
        </p:nvSpPr>
        <p:spPr>
          <a:xfrm>
            <a:off x="0" y="-29840"/>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8" name="TextShape 1">
            <a:extLst>
              <a:ext uri="{FF2B5EF4-FFF2-40B4-BE49-F238E27FC236}">
                <a16:creationId xmlns:a16="http://schemas.microsoft.com/office/drawing/2014/main" id="{676C7E42-F65E-4874-9A09-E9F4AFCDF5DF}"/>
              </a:ext>
            </a:extLst>
          </p:cNvPr>
          <p:cNvSpPr txBox="1"/>
          <p:nvPr/>
        </p:nvSpPr>
        <p:spPr>
          <a:xfrm>
            <a:off x="0" y="397705"/>
            <a:ext cx="3711032" cy="499156"/>
          </a:xfrm>
          <a:prstGeom prst="rect">
            <a:avLst/>
          </a:prstGeom>
          <a:noFill/>
          <a:ln>
            <a:noFill/>
          </a:ln>
        </p:spPr>
        <p:txBody>
          <a:bodyPr anchor="b">
            <a:noAutofit/>
          </a:bodyPr>
          <a:lstStyle/>
          <a:p>
            <a:pPr>
              <a:lnSpc>
                <a:spcPct val="90000"/>
              </a:lnSpc>
            </a:pPr>
            <a:r>
              <a:rPr lang="fr-FR" sz="3200" b="1" spc="-1" dirty="0"/>
              <a:t>Cadre Technologique</a:t>
            </a:r>
          </a:p>
        </p:txBody>
      </p:sp>
    </p:spTree>
    <p:extLst>
      <p:ext uri="{BB962C8B-B14F-4D97-AF65-F5344CB8AC3E}">
        <p14:creationId xmlns:p14="http://schemas.microsoft.com/office/powerpoint/2010/main" val="2095899955"/>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1323439"/>
          </a:xfrm>
          <a:prstGeom prst="rect">
            <a:avLst/>
          </a:prstGeom>
          <a:solidFill>
            <a:schemeClr val="tx2">
              <a:lumMod val="20000"/>
              <a:lumOff val="80000"/>
            </a:schemeClr>
          </a:solidFill>
        </p:spPr>
        <p:txBody>
          <a:bodyPr wrap="square">
            <a:spAutoFit/>
          </a:bodyPr>
          <a:lstStyle/>
          <a:p>
            <a:r>
              <a:rPr lang="fr-FR" sz="2200" b="1" i="1" dirty="0">
                <a:solidFill>
                  <a:srgbClr val="542805"/>
                </a:solidFill>
              </a:rPr>
              <a:t>Limites actuelles du fonctionnement du site :</a:t>
            </a:r>
          </a:p>
          <a:p>
            <a:r>
              <a:rPr lang="fr-FR" dirty="0">
                <a:solidFill>
                  <a:srgbClr val="542805"/>
                </a:solidFill>
              </a:rPr>
              <a:t>Système d’automatisation du suivi et des prélèvements défaillant </a:t>
            </a:r>
          </a:p>
          <a:p>
            <a:r>
              <a:rPr lang="fr-FR" dirty="0">
                <a:solidFill>
                  <a:srgbClr val="542805"/>
                </a:solidFill>
              </a:rPr>
              <a:t>Pas encore de REX sur TRINAPPE dans sa configuration complète (ZNS-zone de battement-ZS)</a:t>
            </a:r>
            <a:endParaRPr lang="fr-FR" sz="2200" b="1" i="1" dirty="0">
              <a:solidFill>
                <a:srgbClr val="542805"/>
              </a:solidFill>
            </a:endParaRPr>
          </a:p>
          <a:p>
            <a:endParaRPr lang="fr-FR" sz="2200" b="1" i="1" dirty="0">
              <a:solidFill>
                <a:srgbClr val="542805"/>
              </a:solidFill>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588617"/>
            <a:ext cx="10981144" cy="1600438"/>
          </a:xfrm>
          <a:prstGeom prst="rect">
            <a:avLst/>
          </a:prstGeom>
          <a:solidFill>
            <a:schemeClr val="tx2">
              <a:lumMod val="20000"/>
              <a:lumOff val="80000"/>
            </a:schemeClr>
          </a:solidFill>
        </p:spPr>
        <p:txBody>
          <a:bodyPr wrap="square">
            <a:spAutoFit/>
          </a:bodyPr>
          <a:lstStyle/>
          <a:p>
            <a:r>
              <a:rPr lang="fr-FR" sz="2200" b="1" i="1" dirty="0">
                <a:solidFill>
                  <a:srgbClr val="542805"/>
                </a:solidFill>
              </a:rPr>
              <a:t>Attentes vis-à-vis du réseau </a:t>
            </a:r>
            <a:r>
              <a:rPr lang="fr-FR" sz="2200" b="1" i="1" dirty="0" err="1">
                <a:solidFill>
                  <a:srgbClr val="542805"/>
                </a:solidFill>
              </a:rPr>
              <a:t>lysimétrique</a:t>
            </a:r>
            <a:r>
              <a:rPr lang="fr-FR" sz="2200" b="1" i="1" dirty="0">
                <a:solidFill>
                  <a:srgbClr val="542805"/>
                </a:solidFill>
              </a:rPr>
              <a:t> :</a:t>
            </a:r>
          </a:p>
          <a:p>
            <a:r>
              <a:rPr lang="fr-FR" dirty="0">
                <a:solidFill>
                  <a:srgbClr val="542805"/>
                </a:solidFill>
              </a:rPr>
              <a:t>Retour d’expérience</a:t>
            </a:r>
          </a:p>
          <a:p>
            <a:r>
              <a:rPr lang="fr-FR" dirty="0">
                <a:solidFill>
                  <a:srgbClr val="542805"/>
                </a:solidFill>
              </a:rPr>
              <a:t>Bonnes pratiques </a:t>
            </a:r>
          </a:p>
          <a:p>
            <a:r>
              <a:rPr lang="fr-FR" dirty="0">
                <a:solidFill>
                  <a:srgbClr val="542805"/>
                </a:solidFill>
              </a:rPr>
              <a:t>Possibilité de collaboration (monter un projet pour exploiter TRINAPPE dans sa configuration complète)</a:t>
            </a:r>
            <a:endParaRPr lang="fr-FR" sz="2200" b="1" i="1" dirty="0">
              <a:solidFill>
                <a:srgbClr val="542805"/>
              </a:solidFill>
            </a:endParaRPr>
          </a:p>
          <a:p>
            <a:endParaRPr lang="fr-FR" sz="2200" b="1" i="1" dirty="0">
              <a:solidFill>
                <a:srgbClr val="542805"/>
              </a:solidFill>
            </a:endParaRP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 PRIME »</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941251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2123658"/>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Limites actuelles du fonctionnement du 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Ressources humaines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Financement dépendant fortement des réussites aux appels à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Forte dépendance aux fournisseurs (équipements/sondes propriétaires)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0" u="none" strike="noStrike" kern="1200" cap="none" spc="0" normalizeH="0" baseline="0" noProof="0" dirty="0">
                <a:ln>
                  <a:noFill/>
                </a:ln>
                <a:solidFill>
                  <a:srgbClr val="542805"/>
                </a:solidFill>
                <a:effectLst/>
                <a:uLnTx/>
                <a:uFillTx/>
                <a:latin typeface="Calibri" panose="020F0502020204030204"/>
                <a:ea typeface="+mn-ea"/>
                <a:cs typeface="+mn-cs"/>
              </a:rPr>
              <a:t>    </a:t>
            </a: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Eloignement géographique par rapport aux laboratoires (1h de Nancy, 30min de Metz)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Exploitation des chroniques longues –&gt; Valorisation</a:t>
            </a:r>
            <a:endParaRPr kumimoji="0" lang="fr-FR" sz="2200" b="0" i="0" u="none" strike="noStrike" kern="1200" cap="none" spc="0" normalizeH="0" baseline="0" noProof="0" dirty="0">
              <a:ln>
                <a:noFill/>
              </a:ln>
              <a:solidFill>
                <a:srgbClr val="77933C"/>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990050"/>
            <a:ext cx="10981144" cy="1785104"/>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Attentes vis-à-vis du réseau </a:t>
            </a:r>
            <a:r>
              <a:rPr kumimoji="0" lang="fr-FR" sz="2200" b="1" i="1" u="none" strike="noStrike" kern="1200" cap="none" spc="0" normalizeH="0" baseline="0" noProof="0" dirty="0" err="1">
                <a:ln>
                  <a:noFill/>
                </a:ln>
                <a:solidFill>
                  <a:srgbClr val="542805"/>
                </a:solidFill>
                <a:effectLst/>
                <a:uLnTx/>
                <a:uFillTx/>
                <a:latin typeface="Calibri" panose="020F0502020204030204"/>
                <a:ea typeface="+mn-ea"/>
                <a:cs typeface="+mn-cs"/>
              </a:rPr>
              <a:t>lysimétrique</a:t>
            </a: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Partage des expériences/savoirs-faires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Développement de sondes/équipements </a:t>
            </a:r>
            <a:r>
              <a:rPr kumimoji="0" lang="fr-FR" sz="2200" b="0" i="0" u="none" strike="noStrike" kern="1200" cap="none" spc="0" normalizeH="0" baseline="0" noProof="0" dirty="0" err="1">
                <a:ln>
                  <a:noFill/>
                </a:ln>
                <a:solidFill>
                  <a:srgbClr val="542805"/>
                </a:solidFill>
                <a:effectLst/>
                <a:uLnTx/>
                <a:uFillTx/>
                <a:latin typeface="Calibri" panose="020F0502020204030204"/>
                <a:ea typeface="+mn-ea"/>
                <a:cs typeface="+mn-cs"/>
              </a:rPr>
              <a:t>lowCost</a:t>
            </a:r>
            <a:endPar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Interopérabilité des données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Structurer la communauté pour plus de lisibilité -&gt; vers une labellisation</a:t>
            </a:r>
            <a:endPar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endParaRP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Station expérimentale GISFI</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6" name="Picture 7" descr="logo_gisfi">
            <a:extLst>
              <a:ext uri="{FF2B5EF4-FFF2-40B4-BE49-F238E27FC236}">
                <a16:creationId xmlns:a16="http://schemas.microsoft.com/office/drawing/2014/main" id="{04551C04-7C90-5929-45DF-6AE8267019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42269" y="6345360"/>
            <a:ext cx="1609629" cy="46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753727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452574" y="1077234"/>
            <a:ext cx="5059403" cy="2308324"/>
          </a:xfrm>
          <a:prstGeom prst="rect">
            <a:avLst/>
          </a:prstGeom>
          <a:noFill/>
          <a:ln>
            <a:solidFill>
              <a:schemeClr val="accent1"/>
            </a:solidFill>
          </a:ln>
        </p:spPr>
        <p:txBody>
          <a:bodyPr wrap="square" rtlCol="0">
            <a:spAutoFit/>
          </a:bodyPr>
          <a:lstStyle/>
          <a:p>
            <a:r>
              <a:rPr lang="fr-FR" sz="1600" b="1" dirty="0"/>
              <a:t>Nom du/des site(s)</a:t>
            </a:r>
            <a:r>
              <a:rPr lang="fr-FR" sz="1600" dirty="0"/>
              <a:t> : </a:t>
            </a:r>
          </a:p>
          <a:p>
            <a:r>
              <a:rPr lang="fr-FR" sz="1600" dirty="0"/>
              <a:t>      Station de Boissy-le-Châtel, Observatoire </a:t>
            </a:r>
            <a:r>
              <a:rPr lang="fr-FR" sz="1600" dirty="0" err="1"/>
              <a:t>Oralce</a:t>
            </a:r>
            <a:endParaRPr lang="fr-FR" sz="1600" dirty="0"/>
          </a:p>
          <a:p>
            <a:r>
              <a:rPr lang="fr-FR" sz="1600" dirty="0"/>
              <a:t> </a:t>
            </a:r>
          </a:p>
          <a:p>
            <a:r>
              <a:rPr lang="fr-FR" sz="1600" b="1" dirty="0"/>
              <a:t>Source de financement et Pérennité :</a:t>
            </a:r>
          </a:p>
          <a:p>
            <a:r>
              <a:rPr lang="fr-FR" sz="1600" dirty="0"/>
              <a:t>      </a:t>
            </a:r>
            <a:r>
              <a:rPr lang="fr-FR" sz="1600" i="1" dirty="0"/>
              <a:t>Investissement et Fonctionnement</a:t>
            </a:r>
          </a:p>
          <a:p>
            <a:r>
              <a:rPr lang="fr-FR" sz="1600" dirty="0"/>
              <a:t>            INRAE, OSU Ecce-Terra, OZCAR,  FIRE, </a:t>
            </a:r>
            <a:r>
              <a:rPr lang="fr-FR" sz="1600" dirty="0" err="1"/>
              <a:t>Piren</a:t>
            </a:r>
            <a:r>
              <a:rPr lang="fr-FR" sz="1600" dirty="0"/>
              <a:t>-Seine.</a:t>
            </a:r>
          </a:p>
          <a:p>
            <a:endParaRPr lang="fr-FR" sz="1600" b="1" dirty="0"/>
          </a:p>
          <a:p>
            <a:r>
              <a:rPr lang="fr-FR" sz="1600" b="1" dirty="0"/>
              <a:t>Personnels scientifiques/techniques :</a:t>
            </a:r>
          </a:p>
          <a:p>
            <a:r>
              <a:rPr lang="fr-FR" sz="1600" dirty="0"/>
              <a:t>1 IR + 1 IE + 1 TR + 1 AI et 1 Contractuel.</a:t>
            </a:r>
          </a:p>
        </p:txBody>
      </p:sp>
      <p:sp>
        <p:nvSpPr>
          <p:cNvPr id="8" name="ZoneTexte 7">
            <a:extLst>
              <a:ext uri="{FF2B5EF4-FFF2-40B4-BE49-F238E27FC236}">
                <a16:creationId xmlns:a16="http://schemas.microsoft.com/office/drawing/2014/main" id="{85C25446-2069-4A7D-B01F-7FA233335F6F}"/>
              </a:ext>
            </a:extLst>
          </p:cNvPr>
          <p:cNvSpPr txBox="1"/>
          <p:nvPr/>
        </p:nvSpPr>
        <p:spPr>
          <a:xfrm>
            <a:off x="7602381" y="506581"/>
            <a:ext cx="4589619" cy="369332"/>
          </a:xfrm>
          <a:prstGeom prst="rect">
            <a:avLst/>
          </a:prstGeom>
          <a:noFill/>
        </p:spPr>
        <p:txBody>
          <a:bodyPr wrap="square">
            <a:spAutoFit/>
          </a:bodyPr>
          <a:lstStyle/>
          <a:p>
            <a:r>
              <a:rPr lang="fr-FR" sz="1800" i="1" dirty="0"/>
              <a:t> </a:t>
            </a:r>
            <a:r>
              <a:rPr lang="fr-FR" i="1" dirty="0"/>
              <a:t>Contact Mail : hocine.henine@inrae.fr</a:t>
            </a:r>
            <a:endParaRPr lang="fr-FR" sz="1800" i="1" dirty="0"/>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3711032" cy="499156"/>
          </a:xfrm>
          <a:prstGeom prst="rect">
            <a:avLst/>
          </a:prstGeom>
          <a:noFill/>
          <a:ln>
            <a:noFill/>
          </a:ln>
        </p:spPr>
        <p:txBody>
          <a:bodyPr anchor="b">
            <a:noAutofit/>
          </a:bodyPr>
          <a:lstStyle/>
          <a:p>
            <a:pPr>
              <a:lnSpc>
                <a:spcPct val="90000"/>
              </a:lnSpc>
            </a:pPr>
            <a:r>
              <a:rPr lang="fr-FR" sz="3200" b="1" spc="-1" dirty="0"/>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2217381" cy="609600"/>
            <a:chOff x="58309" y="6241371"/>
            <a:chExt cx="2217381" cy="609600"/>
          </a:xfrm>
        </p:grpSpPr>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13" name="Image 12"/>
          <p:cNvPicPr>
            <a:picLocks noChangeAspect="1"/>
          </p:cNvPicPr>
          <p:nvPr/>
        </p:nvPicPr>
        <p:blipFill rotWithShape="1">
          <a:blip r:embed="rId4"/>
          <a:srcRect l="13095" t="16095" r="61905" b="11905"/>
          <a:stretch/>
        </p:blipFill>
        <p:spPr>
          <a:xfrm>
            <a:off x="5719314" y="1364552"/>
            <a:ext cx="3356699" cy="3021032"/>
          </a:xfrm>
          <a:prstGeom prst="rect">
            <a:avLst/>
          </a:prstGeom>
        </p:spPr>
      </p:pic>
      <p:pic>
        <p:nvPicPr>
          <p:cNvPr id="14" name="Imag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84791" y="1077234"/>
            <a:ext cx="2994575" cy="2245932"/>
          </a:xfrm>
          <a:prstGeom prst="rect">
            <a:avLst/>
          </a:prstGeom>
        </p:spPr>
      </p:pic>
      <p:sp>
        <p:nvSpPr>
          <p:cNvPr id="17" name="ZoneTexte 16">
            <a:extLst>
              <a:ext uri="{FF2B5EF4-FFF2-40B4-BE49-F238E27FC236}">
                <a16:creationId xmlns:a16="http://schemas.microsoft.com/office/drawing/2014/main" id="{667F8ECC-6E74-4FEB-9D8D-C1008E87A38E}"/>
              </a:ext>
            </a:extLst>
          </p:cNvPr>
          <p:cNvSpPr txBox="1"/>
          <p:nvPr/>
        </p:nvSpPr>
        <p:spPr>
          <a:xfrm>
            <a:off x="280475" y="4165714"/>
            <a:ext cx="10585373" cy="509883"/>
          </a:xfrm>
          <a:prstGeom prst="rect">
            <a:avLst/>
          </a:prstGeom>
          <a:noFill/>
        </p:spPr>
        <p:txBody>
          <a:bodyPr wrap="square">
            <a:spAutoFit/>
          </a:bodyPr>
          <a:lstStyle/>
          <a:p>
            <a:pPr>
              <a:lnSpc>
                <a:spcPts val="1360"/>
              </a:lnSpc>
            </a:pPr>
            <a:endParaRPr lang="fr-FR" b="1" i="1" dirty="0">
              <a:solidFill>
                <a:srgbClr val="542805"/>
              </a:solidFill>
            </a:endParaRPr>
          </a:p>
          <a:p>
            <a:pPr>
              <a:lnSpc>
                <a:spcPts val="1660"/>
              </a:lnSpc>
            </a:pPr>
            <a:r>
              <a:rPr lang="fr-FR" sz="2200" b="1" i="1" dirty="0">
                <a:solidFill>
                  <a:srgbClr val="542805"/>
                </a:solidFill>
              </a:rPr>
              <a:t>Description du site : </a:t>
            </a:r>
          </a:p>
        </p:txBody>
      </p:sp>
      <p:graphicFrame>
        <p:nvGraphicFramePr>
          <p:cNvPr id="18"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370660" y="4654353"/>
          <a:ext cx="11432721" cy="1280160"/>
        </p:xfrm>
        <a:graphic>
          <a:graphicData uri="http://schemas.openxmlformats.org/drawingml/2006/table">
            <a:tbl>
              <a:tblPr firstRow="1" bandRow="1">
                <a:tableStyleId>{5C22544A-7EE6-4342-B048-85BDC9FD1C3A}</a:tableStyleId>
              </a:tblPr>
              <a:tblGrid>
                <a:gridCol w="1481133">
                  <a:extLst>
                    <a:ext uri="{9D8B030D-6E8A-4147-A177-3AD203B41FA5}">
                      <a16:colId xmlns:a16="http://schemas.microsoft.com/office/drawing/2014/main" val="3927319282"/>
                    </a:ext>
                  </a:extLst>
                </a:gridCol>
                <a:gridCol w="1464319">
                  <a:extLst>
                    <a:ext uri="{9D8B030D-6E8A-4147-A177-3AD203B41FA5}">
                      <a16:colId xmlns:a16="http://schemas.microsoft.com/office/drawing/2014/main" val="540010510"/>
                    </a:ext>
                  </a:extLst>
                </a:gridCol>
                <a:gridCol w="1502685">
                  <a:extLst>
                    <a:ext uri="{9D8B030D-6E8A-4147-A177-3AD203B41FA5}">
                      <a16:colId xmlns:a16="http://schemas.microsoft.com/office/drawing/2014/main" val="3359178806"/>
                    </a:ext>
                  </a:extLst>
                </a:gridCol>
                <a:gridCol w="1362009">
                  <a:extLst>
                    <a:ext uri="{9D8B030D-6E8A-4147-A177-3AD203B41FA5}">
                      <a16:colId xmlns:a16="http://schemas.microsoft.com/office/drawing/2014/main" val="3632914618"/>
                    </a:ext>
                  </a:extLst>
                </a:gridCol>
                <a:gridCol w="1464318">
                  <a:extLst>
                    <a:ext uri="{9D8B030D-6E8A-4147-A177-3AD203B41FA5}">
                      <a16:colId xmlns:a16="http://schemas.microsoft.com/office/drawing/2014/main" val="1932670326"/>
                    </a:ext>
                  </a:extLst>
                </a:gridCol>
                <a:gridCol w="4158257">
                  <a:extLst>
                    <a:ext uri="{9D8B030D-6E8A-4147-A177-3AD203B41FA5}">
                      <a16:colId xmlns:a16="http://schemas.microsoft.com/office/drawing/2014/main" val="1585950315"/>
                    </a:ext>
                  </a:extLst>
                </a:gridCol>
              </a:tblGrid>
              <a:tr h="573910">
                <a:tc>
                  <a:txBody>
                    <a:bodyPr/>
                    <a:lstStyle/>
                    <a:p>
                      <a:pPr algn="ctr"/>
                      <a:r>
                        <a:rPr lang="fr-FR" dirty="0"/>
                        <a:t>Type de lysimètres</a:t>
                      </a:r>
                    </a:p>
                  </a:txBody>
                  <a:tcPr/>
                </a:tc>
                <a:tc>
                  <a:txBody>
                    <a:bodyPr/>
                    <a:lstStyle/>
                    <a:p>
                      <a:pPr algn="ctr"/>
                      <a:r>
                        <a:rPr lang="fr-FR" dirty="0"/>
                        <a:t>Type de sol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Classification WRB (référence pédo)</a:t>
                      </a:r>
                    </a:p>
                  </a:txBody>
                  <a:tcPr/>
                </a:tc>
                <a:tc>
                  <a:txBody>
                    <a:bodyPr/>
                    <a:lstStyle/>
                    <a:p>
                      <a:pPr algn="ctr"/>
                      <a:r>
                        <a:rPr lang="fr-FR" dirty="0"/>
                        <a:t>Type de végétation</a:t>
                      </a:r>
                    </a:p>
                  </a:txBody>
                  <a:tcPr/>
                </a:tc>
                <a:tc>
                  <a:txBody>
                    <a:bodyPr/>
                    <a:lstStyle/>
                    <a:p>
                      <a:pPr algn="ctr"/>
                      <a:r>
                        <a:rPr lang="fr-FR" dirty="0"/>
                        <a:t>Climat</a:t>
                      </a:r>
                    </a:p>
                  </a:txBody>
                  <a:tcPr/>
                </a:tc>
                <a:tc>
                  <a:txBody>
                    <a:bodyPr/>
                    <a:lstStyle/>
                    <a:p>
                      <a:pPr algn="ctr"/>
                      <a:r>
                        <a:rPr lang="fr-FR" dirty="0"/>
                        <a:t>Localisation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474100">
                <a:tc>
                  <a:txBody>
                    <a:bodyPr/>
                    <a:lstStyle/>
                    <a:p>
                      <a:pPr algn="ctr"/>
                      <a:r>
                        <a:rPr lang="fr-FR" sz="1600" dirty="0"/>
                        <a:t>Réseau de drainage</a:t>
                      </a:r>
                    </a:p>
                  </a:txBody>
                  <a:tcPr anchor="ctr"/>
                </a:tc>
                <a:tc>
                  <a:txBody>
                    <a:bodyPr/>
                    <a:lstStyle/>
                    <a:p>
                      <a:pPr algn="ctr"/>
                      <a:r>
                        <a:rPr lang="fr-FR" sz="1200" dirty="0" err="1"/>
                        <a:t>Luvisols</a:t>
                      </a:r>
                      <a:endParaRPr lang="fr-FR" sz="1200" dirty="0"/>
                    </a:p>
                  </a:txBody>
                  <a:tcPr anchor="ctr"/>
                </a:tc>
                <a:tc>
                  <a:txBody>
                    <a:bodyPr/>
                    <a:lstStyle/>
                    <a:p>
                      <a:pPr algn="ctr"/>
                      <a:r>
                        <a:rPr lang="fr-FR" sz="1200" dirty="0"/>
                        <a:t>gazon</a:t>
                      </a:r>
                    </a:p>
                  </a:txBody>
                  <a:tcPr anchor="ctr"/>
                </a:tc>
                <a:tc>
                  <a:txBody>
                    <a:bodyPr/>
                    <a:lstStyle/>
                    <a:p>
                      <a:pPr algn="ctr"/>
                      <a:r>
                        <a:rPr lang="fr-FR" sz="1200" dirty="0"/>
                        <a:t>Continental (Ile de </a:t>
                      </a:r>
                      <a:r>
                        <a:rPr lang="fr-FR" sz="1200" dirty="0" err="1"/>
                        <a:t>france</a:t>
                      </a:r>
                      <a:r>
                        <a:rPr lang="fr-FR" sz="1200" dirty="0"/>
                        <a:t>)</a:t>
                      </a:r>
                    </a:p>
                  </a:txBody>
                  <a:tcPr anchor="ctr"/>
                </a:tc>
                <a:tc>
                  <a:txBody>
                    <a:bodyPr/>
                    <a:lstStyle/>
                    <a:p>
                      <a:pPr algn="ctr"/>
                      <a:r>
                        <a:rPr lang="fr-FR" sz="1200" dirty="0" err="1"/>
                        <a:t>Boissy-le-Chêtel</a:t>
                      </a:r>
                      <a:r>
                        <a:rPr lang="fr-FR" sz="1200" dirty="0"/>
                        <a:t> (77)</a:t>
                      </a:r>
                    </a:p>
                  </a:txBody>
                  <a:tcPr anchor="ctr"/>
                </a:tc>
                <a:tc>
                  <a:txBody>
                    <a:bodyPr/>
                    <a:lstStyle/>
                    <a:p>
                      <a:r>
                        <a:rPr lang="fr-FR" sz="1200" dirty="0"/>
                        <a:t>BDOH (accès libre)</a:t>
                      </a:r>
                    </a:p>
                  </a:txBody>
                  <a:tcPr anchor="ctr"/>
                </a:tc>
                <a:extLst>
                  <a:ext uri="{0D108BD9-81ED-4DB2-BD59-A6C34878D82A}">
                    <a16:rowId xmlns:a16="http://schemas.microsoft.com/office/drawing/2014/main" val="1263628329"/>
                  </a:ext>
                </a:extLst>
              </a:tr>
            </a:tbl>
          </a:graphicData>
        </a:graphic>
      </p:graphicFrame>
    </p:spTree>
    <p:extLst>
      <p:ext uri="{BB962C8B-B14F-4D97-AF65-F5344CB8AC3E}">
        <p14:creationId xmlns:p14="http://schemas.microsoft.com/office/powerpoint/2010/main" val="3186175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9" y="1375943"/>
            <a:ext cx="11727339" cy="1326004"/>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(historique) : Parcelle expérimentale – drainage agricole</a:t>
            </a:r>
          </a:p>
          <a:p>
            <a:r>
              <a:rPr lang="fr-FR" sz="2200" dirty="0">
                <a:solidFill>
                  <a:srgbClr val="542805"/>
                </a:solidFill>
              </a:rPr>
              <a:t>Comprendre le fonctionnement hydrologique des réseaux de drainage agricole</a:t>
            </a:r>
          </a:p>
          <a:p>
            <a:r>
              <a:rPr lang="fr-FR" sz="2200" dirty="0">
                <a:solidFill>
                  <a:srgbClr val="542805"/>
                </a:solidFill>
              </a:rPr>
              <a:t>       -&gt;  parcelle pilote / observation</a:t>
            </a:r>
            <a:endParaRPr lang="fr-FR" sz="2200" b="1" i="1" dirty="0">
              <a:solidFill>
                <a:srgbClr val="542805"/>
              </a:solidFill>
            </a:endParaRPr>
          </a:p>
          <a:p>
            <a:pPr>
              <a:lnSpc>
                <a:spcPts val="1660"/>
              </a:lnSpc>
            </a:pPr>
            <a:endParaRPr lang="fr-FR" sz="2200" b="1" dirty="0">
              <a:solidFill>
                <a:srgbClr val="77933C"/>
              </a:solidFill>
            </a:endParaRPr>
          </a:p>
        </p:txBody>
      </p:sp>
      <p:sp>
        <p:nvSpPr>
          <p:cNvPr id="9" name="ZoneTexte 8">
            <a:extLst>
              <a:ext uri="{FF2B5EF4-FFF2-40B4-BE49-F238E27FC236}">
                <a16:creationId xmlns:a16="http://schemas.microsoft.com/office/drawing/2014/main" id="{35F1DAE2-8502-43A4-9B11-5F2911A256FF}"/>
              </a:ext>
            </a:extLst>
          </p:cNvPr>
          <p:cNvSpPr txBox="1"/>
          <p:nvPr/>
        </p:nvSpPr>
        <p:spPr>
          <a:xfrm>
            <a:off x="230198" y="3730828"/>
            <a:ext cx="11727339" cy="1785104"/>
          </a:xfrm>
          <a:prstGeom prst="rect">
            <a:avLst/>
          </a:prstGeom>
          <a:solidFill>
            <a:schemeClr val="tx2">
              <a:lumMod val="20000"/>
              <a:lumOff val="80000"/>
            </a:schemeClr>
          </a:solidFill>
        </p:spPr>
        <p:txBody>
          <a:bodyPr wrap="square">
            <a:spAutoFit/>
          </a:bodyPr>
          <a:lstStyle/>
          <a:p>
            <a:r>
              <a:rPr lang="fr-FR" sz="2200" b="1" i="1" dirty="0">
                <a:solidFill>
                  <a:srgbClr val="542805"/>
                </a:solidFill>
              </a:rPr>
              <a:t>Objectifs scientifiques :</a:t>
            </a:r>
          </a:p>
          <a:p>
            <a:pPr marL="630238" lvl="1" indent="-342900">
              <a:buFont typeface="Arial" panose="020B0604020202020204" pitchFamily="34" charset="0"/>
              <a:buChar char="•"/>
            </a:pPr>
            <a:r>
              <a:rPr lang="fr-FR" sz="2200" dirty="0">
                <a:solidFill>
                  <a:srgbClr val="542805"/>
                </a:solidFill>
              </a:rPr>
              <a:t>Développer les connaissances scientifiques sur le fonctionnement hydrologique des sols drainés</a:t>
            </a:r>
          </a:p>
          <a:p>
            <a:pPr marL="630238" lvl="1" indent="-342900">
              <a:buFont typeface="Arial" panose="020B0604020202020204" pitchFamily="34" charset="0"/>
              <a:buChar char="•"/>
            </a:pPr>
            <a:r>
              <a:rPr lang="fr-FR" sz="2200" dirty="0">
                <a:solidFill>
                  <a:srgbClr val="542805"/>
                </a:solidFill>
              </a:rPr>
              <a:t>Observer à long terme les </a:t>
            </a:r>
            <a:r>
              <a:rPr lang="fr-FR" sz="2200" dirty="0" err="1">
                <a:solidFill>
                  <a:srgbClr val="542805"/>
                </a:solidFill>
              </a:rPr>
              <a:t>hydrosystèmes</a:t>
            </a:r>
            <a:endParaRPr lang="fr-FR" sz="2200" dirty="0">
              <a:solidFill>
                <a:srgbClr val="542805"/>
              </a:solidFill>
            </a:endParaRPr>
          </a:p>
          <a:p>
            <a:pPr marL="630238" lvl="1" indent="-342900">
              <a:buFont typeface="Arial" panose="020B0604020202020204" pitchFamily="34" charset="0"/>
              <a:buChar char="•"/>
            </a:pPr>
            <a:r>
              <a:rPr lang="fr-FR" sz="2200" dirty="0">
                <a:solidFill>
                  <a:srgbClr val="542805"/>
                </a:solidFill>
              </a:rPr>
              <a:t>Bilan hydrologique</a:t>
            </a:r>
          </a:p>
          <a:p>
            <a:pPr marL="630238" lvl="1" indent="-342900">
              <a:buFont typeface="Arial" panose="020B0604020202020204" pitchFamily="34" charset="0"/>
              <a:buChar char="•"/>
            </a:pPr>
            <a:r>
              <a:rPr lang="fr-FR" sz="2200" dirty="0">
                <a:solidFill>
                  <a:srgbClr val="542805"/>
                </a:solidFill>
              </a:rPr>
              <a:t>Partager les données et diffuser les connaissances </a:t>
            </a:r>
          </a:p>
        </p:txBody>
      </p:sp>
      <p:pic>
        <p:nvPicPr>
          <p:cNvPr id="8" name="Image 7">
            <a:extLst>
              <a:ext uri="{FF2B5EF4-FFF2-40B4-BE49-F238E27FC236}">
                <a16:creationId xmlns:a16="http://schemas.microsoft.com/office/drawing/2014/main" id="{06554D28-769C-ABC0-D727-A94BCCB02F84}"/>
              </a:ext>
            </a:extLst>
          </p:cNvPr>
          <p:cNvPicPr/>
          <p:nvPr/>
        </p:nvPicPr>
        <p:blipFill>
          <a:blip r:embed="rId2"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spTree>
    <p:extLst>
      <p:ext uri="{BB962C8B-B14F-4D97-AF65-F5344CB8AC3E}">
        <p14:creationId xmlns:p14="http://schemas.microsoft.com/office/powerpoint/2010/main" val="3508372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ZoneTexte 3">
            <a:extLst>
              <a:ext uri="{FF2B5EF4-FFF2-40B4-BE49-F238E27FC236}">
                <a16:creationId xmlns:a16="http://schemas.microsoft.com/office/drawing/2014/main" id="{667F8ECC-6E74-4FEB-9D8D-C1008E87A38E}"/>
              </a:ext>
            </a:extLst>
          </p:cNvPr>
          <p:cNvSpPr txBox="1"/>
          <p:nvPr/>
        </p:nvSpPr>
        <p:spPr>
          <a:xfrm>
            <a:off x="236445" y="2631936"/>
            <a:ext cx="10585373" cy="509883"/>
          </a:xfrm>
          <a:prstGeom prst="rect">
            <a:avLst/>
          </a:prstGeom>
          <a:noFill/>
        </p:spPr>
        <p:txBody>
          <a:bodyPr wrap="square">
            <a:spAutoFit/>
          </a:bodyPr>
          <a:lstStyle/>
          <a:p>
            <a:pPr>
              <a:lnSpc>
                <a:spcPts val="1360"/>
              </a:lnSpc>
            </a:pPr>
            <a:endParaRPr lang="fr-FR" b="1" i="1" dirty="0">
              <a:solidFill>
                <a:srgbClr val="542805"/>
              </a:solidFill>
            </a:endParaRPr>
          </a:p>
          <a:p>
            <a:pPr>
              <a:lnSpc>
                <a:spcPts val="1660"/>
              </a:lnSpc>
            </a:pPr>
            <a:r>
              <a:rPr lang="fr-FR" sz="2200" b="1" i="1" dirty="0">
                <a:solidFill>
                  <a:srgbClr val="542805"/>
                </a:solidFill>
              </a:rPr>
              <a:t>Description du site : </a:t>
            </a:r>
          </a:p>
        </p:txBody>
      </p:sp>
      <p:graphicFrame>
        <p:nvGraphicFramePr>
          <p:cNvPr id="5"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261852" y="3235958"/>
          <a:ext cx="4824310" cy="1493520"/>
        </p:xfrm>
        <a:graphic>
          <a:graphicData uri="http://schemas.openxmlformats.org/drawingml/2006/table">
            <a:tbl>
              <a:tblPr firstRow="1" bandRow="1">
                <a:tableStyleId>{5C22544A-7EE6-4342-B048-85BDC9FD1C3A}</a:tableStyleId>
              </a:tblPr>
              <a:tblGrid>
                <a:gridCol w="1300248">
                  <a:extLst>
                    <a:ext uri="{9D8B030D-6E8A-4147-A177-3AD203B41FA5}">
                      <a16:colId xmlns:a16="http://schemas.microsoft.com/office/drawing/2014/main" val="3927319282"/>
                    </a:ext>
                  </a:extLst>
                </a:gridCol>
                <a:gridCol w="900878">
                  <a:extLst>
                    <a:ext uri="{9D8B030D-6E8A-4147-A177-3AD203B41FA5}">
                      <a16:colId xmlns:a16="http://schemas.microsoft.com/office/drawing/2014/main" val="540010510"/>
                    </a:ext>
                  </a:extLst>
                </a:gridCol>
                <a:gridCol w="1066800">
                  <a:extLst>
                    <a:ext uri="{9D8B030D-6E8A-4147-A177-3AD203B41FA5}">
                      <a16:colId xmlns:a16="http://schemas.microsoft.com/office/drawing/2014/main" val="3359178806"/>
                    </a:ext>
                  </a:extLst>
                </a:gridCol>
                <a:gridCol w="1556384">
                  <a:extLst>
                    <a:ext uri="{9D8B030D-6E8A-4147-A177-3AD203B41FA5}">
                      <a16:colId xmlns:a16="http://schemas.microsoft.com/office/drawing/2014/main" val="1585950315"/>
                    </a:ext>
                  </a:extLst>
                </a:gridCol>
              </a:tblGrid>
              <a:tr h="573910">
                <a:tc>
                  <a:txBody>
                    <a:bodyPr/>
                    <a:lstStyle/>
                    <a:p>
                      <a:pPr algn="ctr"/>
                      <a:r>
                        <a:rPr lang="fr-FR" dirty="0"/>
                        <a:t>Type de lysimètres</a:t>
                      </a:r>
                    </a:p>
                  </a:txBody>
                  <a:tcPr/>
                </a:tc>
                <a:tc>
                  <a:txBody>
                    <a:bodyPr/>
                    <a:lstStyle/>
                    <a:p>
                      <a:pPr algn="ctr"/>
                      <a:r>
                        <a:rPr lang="fr-FR" dirty="0"/>
                        <a:t>Type de sol</a:t>
                      </a:r>
                    </a:p>
                  </a:txBody>
                  <a:tcPr/>
                </a:tc>
                <a:tc>
                  <a:txBody>
                    <a:bodyPr/>
                    <a:lstStyle/>
                    <a:p>
                      <a:pPr algn="ctr"/>
                      <a:r>
                        <a:rPr lang="fr-FR" dirty="0"/>
                        <a:t>Type de végétation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474100">
                <a:tc>
                  <a:txBody>
                    <a:bodyPr/>
                    <a:lstStyle/>
                    <a:p>
                      <a:pPr algn="ctr"/>
                      <a:r>
                        <a:rPr lang="fr-FR" sz="1600" dirty="0"/>
                        <a:t>Réseau de drainage</a:t>
                      </a:r>
                    </a:p>
                  </a:txBody>
                  <a:tcPr anchor="ctr"/>
                </a:tc>
                <a:tc>
                  <a:txBody>
                    <a:bodyPr/>
                    <a:lstStyle/>
                    <a:p>
                      <a:pPr algn="ctr"/>
                      <a:r>
                        <a:rPr lang="fr-FR" sz="1200" dirty="0" err="1"/>
                        <a:t>Luvisols</a:t>
                      </a:r>
                      <a:endParaRPr lang="fr-FR" sz="1200" dirty="0"/>
                    </a:p>
                  </a:txBody>
                  <a:tcPr anchor="ctr"/>
                </a:tc>
                <a:tc>
                  <a:txBody>
                    <a:bodyPr/>
                    <a:lstStyle/>
                    <a:p>
                      <a:pPr algn="ctr"/>
                      <a:r>
                        <a:rPr lang="fr-FR" sz="1200" dirty="0"/>
                        <a:t>gazon</a:t>
                      </a:r>
                    </a:p>
                  </a:txBody>
                  <a:tcPr anchor="ctr"/>
                </a:tc>
                <a:tc>
                  <a:txBody>
                    <a:bodyPr/>
                    <a:lstStyle/>
                    <a:p>
                      <a:r>
                        <a:rPr lang="fr-FR" sz="1200" dirty="0"/>
                        <a:t>BDOH (accès libre)</a:t>
                      </a:r>
                    </a:p>
                  </a:txBody>
                  <a:tcPr anchor="ctr"/>
                </a:tc>
                <a:extLst>
                  <a:ext uri="{0D108BD9-81ED-4DB2-BD59-A6C34878D82A}">
                    <a16:rowId xmlns:a16="http://schemas.microsoft.com/office/drawing/2014/main" val="1263628329"/>
                  </a:ext>
                </a:extLst>
              </a:tr>
            </a:tbl>
          </a:graphicData>
        </a:graphic>
      </p:graphicFrame>
      <p:sp>
        <p:nvSpPr>
          <p:cNvPr id="6" name="Rectangle 5"/>
          <p:cNvSpPr/>
          <p:nvPr/>
        </p:nvSpPr>
        <p:spPr>
          <a:xfrm>
            <a:off x="130175" y="825647"/>
            <a:ext cx="11379742" cy="1200329"/>
          </a:xfrm>
          <a:prstGeom prst="rect">
            <a:avLst/>
          </a:prstGeom>
        </p:spPr>
        <p:txBody>
          <a:bodyPr wrap="square">
            <a:spAutoFit/>
          </a:bodyPr>
          <a:lstStyle/>
          <a:p>
            <a:endParaRPr lang="fr-FR" dirty="0">
              <a:solidFill>
                <a:srgbClr val="000000"/>
              </a:solidFill>
              <a:latin typeface="Times New Roman" panose="02020603050405020304" pitchFamily="18" charset="0"/>
            </a:endParaRPr>
          </a:p>
          <a:p>
            <a:pPr marL="285750" indent="-285750">
              <a:buFont typeface="Wingdings" panose="05000000000000000000" pitchFamily="2" charset="2"/>
              <a:buChar char="Ø"/>
            </a:pPr>
            <a:r>
              <a:rPr lang="fr-FR" dirty="0">
                <a:solidFill>
                  <a:srgbClr val="0000FF"/>
                </a:solidFill>
                <a:latin typeface="Times New Roman" panose="02020603050405020304" pitchFamily="18" charset="0"/>
              </a:rPr>
              <a:t>Un réseau de drainage est implanté en 1972 : drains espacés de 6 m enterrés à 60cm de profondeur. Les drains reposent sur une couche semi-imperméable.</a:t>
            </a:r>
          </a:p>
          <a:p>
            <a:pPr marL="285750" indent="-285750">
              <a:buFont typeface="Wingdings" panose="05000000000000000000" pitchFamily="2" charset="2"/>
              <a:buChar char="Ø"/>
            </a:pPr>
            <a:endParaRPr lang="fr-FR" dirty="0">
              <a:solidFill>
                <a:srgbClr val="000000"/>
              </a:solidFill>
              <a:latin typeface="Times New Roman" panose="02020603050405020304" pitchFamily="18" charset="0"/>
            </a:endParaRPr>
          </a:p>
        </p:txBody>
      </p:sp>
      <p:pic>
        <p:nvPicPr>
          <p:cNvPr id="7" name="Image 6"/>
          <p:cNvPicPr>
            <a:picLocks noChangeAspect="1"/>
          </p:cNvPicPr>
          <p:nvPr/>
        </p:nvPicPr>
        <p:blipFill rotWithShape="1">
          <a:blip r:embed="rId2">
            <a:lum bright="20000" contrast="-40000"/>
          </a:blip>
          <a:srcRect r="11324" b="1978"/>
          <a:stretch/>
        </p:blipFill>
        <p:spPr>
          <a:xfrm>
            <a:off x="5702300" y="1791421"/>
            <a:ext cx="5851526" cy="4571279"/>
          </a:xfrm>
          <a:prstGeom prst="rect">
            <a:avLst/>
          </a:prstGeom>
        </p:spPr>
      </p:pic>
      <p:sp>
        <p:nvSpPr>
          <p:cNvPr id="8" name="Rectangle 7"/>
          <p:cNvSpPr/>
          <p:nvPr/>
        </p:nvSpPr>
        <p:spPr>
          <a:xfrm>
            <a:off x="130175" y="1708606"/>
            <a:ext cx="5000625" cy="923330"/>
          </a:xfrm>
          <a:prstGeom prst="rect">
            <a:avLst/>
          </a:prstGeom>
        </p:spPr>
        <p:txBody>
          <a:bodyPr wrap="square">
            <a:spAutoFit/>
          </a:bodyPr>
          <a:lstStyle/>
          <a:p>
            <a:pPr marL="285750" indent="-285750">
              <a:buFont typeface="Wingdings" panose="05000000000000000000" pitchFamily="2" charset="2"/>
              <a:buChar char="Ø"/>
            </a:pPr>
            <a:r>
              <a:rPr lang="fr-FR" dirty="0">
                <a:solidFill>
                  <a:srgbClr val="00B050"/>
                </a:solidFill>
                <a:latin typeface="Times New Roman" panose="02020603050405020304" pitchFamily="18" charset="0"/>
              </a:rPr>
              <a:t>Un mur d’argile de 1,20 m de profondeur autour de la parcelle permettant l’étanchéité horizontale du site.</a:t>
            </a:r>
          </a:p>
        </p:txBody>
      </p:sp>
      <p:sp>
        <p:nvSpPr>
          <p:cNvPr id="9" name="Forme libre 8"/>
          <p:cNvSpPr/>
          <p:nvPr/>
        </p:nvSpPr>
        <p:spPr>
          <a:xfrm>
            <a:off x="5867400" y="1857375"/>
            <a:ext cx="4819650" cy="3295650"/>
          </a:xfrm>
          <a:custGeom>
            <a:avLst/>
            <a:gdLst>
              <a:gd name="connsiteX0" fmla="*/ 38100 w 4819650"/>
              <a:gd name="connsiteY0" fmla="*/ 19050 h 3295650"/>
              <a:gd name="connsiteX1" fmla="*/ 4819650 w 4819650"/>
              <a:gd name="connsiteY1" fmla="*/ 0 h 3295650"/>
              <a:gd name="connsiteX2" fmla="*/ 4705350 w 4819650"/>
              <a:gd name="connsiteY2" fmla="*/ 3295650 h 3295650"/>
              <a:gd name="connsiteX3" fmla="*/ 0 w 4819650"/>
              <a:gd name="connsiteY3" fmla="*/ 3009900 h 3295650"/>
              <a:gd name="connsiteX4" fmla="*/ 38100 w 4819650"/>
              <a:gd name="connsiteY4" fmla="*/ 19050 h 3295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19650" h="3295650">
                <a:moveTo>
                  <a:pt x="38100" y="19050"/>
                </a:moveTo>
                <a:lnTo>
                  <a:pt x="4819650" y="0"/>
                </a:lnTo>
                <a:lnTo>
                  <a:pt x="4705350" y="3295650"/>
                </a:lnTo>
                <a:lnTo>
                  <a:pt x="0" y="3009900"/>
                </a:lnTo>
                <a:lnTo>
                  <a:pt x="38100" y="19050"/>
                </a:lnTo>
                <a:close/>
              </a:path>
            </a:pathLst>
          </a:custGeom>
          <a:noFill/>
          <a:ln w="76200">
            <a:solidFill>
              <a:srgbClr val="0000FF"/>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0" name="Groupe 9"/>
          <p:cNvGrpSpPr/>
          <p:nvPr/>
        </p:nvGrpSpPr>
        <p:grpSpPr>
          <a:xfrm>
            <a:off x="6177757" y="1823738"/>
            <a:ext cx="4252118" cy="4481812"/>
            <a:chOff x="6177757" y="1823738"/>
            <a:chExt cx="4252118" cy="4481812"/>
          </a:xfrm>
        </p:grpSpPr>
        <p:cxnSp>
          <p:nvCxnSpPr>
            <p:cNvPr id="11" name="Connecteur droit 10"/>
            <p:cNvCxnSpPr/>
            <p:nvPr/>
          </p:nvCxnSpPr>
          <p:spPr>
            <a:xfrm flipH="1">
              <a:off x="6267450" y="1943100"/>
              <a:ext cx="1314450" cy="1276350"/>
            </a:xfrm>
            <a:prstGeom prst="line">
              <a:avLst/>
            </a:prstGeom>
            <a:ln w="5715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12" name="Connecteur droit 11"/>
            <p:cNvCxnSpPr/>
            <p:nvPr/>
          </p:nvCxnSpPr>
          <p:spPr>
            <a:xfrm flipH="1">
              <a:off x="8633933" y="4038600"/>
              <a:ext cx="938692" cy="840176"/>
            </a:xfrm>
            <a:prstGeom prst="line">
              <a:avLst/>
            </a:prstGeom>
            <a:ln w="57150">
              <a:solidFill>
                <a:srgbClr val="66FF66"/>
              </a:solidFill>
              <a:prstDash val="sysDot"/>
            </a:ln>
          </p:spPr>
          <p:style>
            <a:lnRef idx="1">
              <a:schemeClr val="accent1"/>
            </a:lnRef>
            <a:fillRef idx="0">
              <a:schemeClr val="accent1"/>
            </a:fillRef>
            <a:effectRef idx="0">
              <a:schemeClr val="accent1"/>
            </a:effectRef>
            <a:fontRef idx="minor">
              <a:schemeClr val="tx1"/>
            </a:fontRef>
          </p:style>
        </p:cxnSp>
        <p:sp>
          <p:nvSpPr>
            <p:cNvPr id="13" name="Forme libre 12"/>
            <p:cNvSpPr/>
            <p:nvPr/>
          </p:nvSpPr>
          <p:spPr>
            <a:xfrm>
              <a:off x="6200775" y="1823738"/>
              <a:ext cx="161925" cy="2891138"/>
            </a:xfrm>
            <a:custGeom>
              <a:avLst/>
              <a:gdLst>
                <a:gd name="connsiteX0" fmla="*/ 152400 w 161925"/>
                <a:gd name="connsiteY0" fmla="*/ 2862563 h 2862563"/>
                <a:gd name="connsiteX1" fmla="*/ 0 w 161925"/>
                <a:gd name="connsiteY1" fmla="*/ 967088 h 2862563"/>
                <a:gd name="connsiteX2" fmla="*/ 114300 w 161925"/>
                <a:gd name="connsiteY2" fmla="*/ 90788 h 2862563"/>
                <a:gd name="connsiteX3" fmla="*/ 161925 w 161925"/>
                <a:gd name="connsiteY3" fmla="*/ 71738 h 2862563"/>
                <a:gd name="connsiteX0" fmla="*/ 152400 w 161925"/>
                <a:gd name="connsiteY0" fmla="*/ 2862563 h 2862563"/>
                <a:gd name="connsiteX1" fmla="*/ 38100 w 161925"/>
                <a:gd name="connsiteY1" fmla="*/ 1748138 h 2862563"/>
                <a:gd name="connsiteX2" fmla="*/ 0 w 161925"/>
                <a:gd name="connsiteY2" fmla="*/ 967088 h 2862563"/>
                <a:gd name="connsiteX3" fmla="*/ 114300 w 161925"/>
                <a:gd name="connsiteY3" fmla="*/ 90788 h 2862563"/>
                <a:gd name="connsiteX4" fmla="*/ 161925 w 161925"/>
                <a:gd name="connsiteY4" fmla="*/ 71738 h 2862563"/>
                <a:gd name="connsiteX0" fmla="*/ 114300 w 161925"/>
                <a:gd name="connsiteY0" fmla="*/ 2891138 h 2891138"/>
                <a:gd name="connsiteX1" fmla="*/ 38100 w 161925"/>
                <a:gd name="connsiteY1" fmla="*/ 1748138 h 2891138"/>
                <a:gd name="connsiteX2" fmla="*/ 0 w 161925"/>
                <a:gd name="connsiteY2" fmla="*/ 967088 h 2891138"/>
                <a:gd name="connsiteX3" fmla="*/ 114300 w 161925"/>
                <a:gd name="connsiteY3" fmla="*/ 90788 h 2891138"/>
                <a:gd name="connsiteX4" fmla="*/ 161925 w 161925"/>
                <a:gd name="connsiteY4" fmla="*/ 71738 h 2891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925" h="2891138">
                  <a:moveTo>
                    <a:pt x="114300" y="2891138"/>
                  </a:moveTo>
                  <a:cubicBezTo>
                    <a:pt x="88900" y="2522838"/>
                    <a:pt x="63500" y="2116438"/>
                    <a:pt x="38100" y="1748138"/>
                  </a:cubicBezTo>
                  <a:lnTo>
                    <a:pt x="0" y="967088"/>
                  </a:lnTo>
                  <a:cubicBezTo>
                    <a:pt x="38100" y="674988"/>
                    <a:pt x="87312" y="240013"/>
                    <a:pt x="114300" y="90788"/>
                  </a:cubicBezTo>
                  <a:cubicBezTo>
                    <a:pt x="141287" y="-58437"/>
                    <a:pt x="151606" y="6650"/>
                    <a:pt x="161925" y="71738"/>
                  </a:cubicBezTo>
                </a:path>
              </a:pathLst>
            </a:custGeom>
            <a:noFill/>
            <a:ln w="57150">
              <a:solidFill>
                <a:srgbClr val="66FF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Forme libre 13"/>
            <p:cNvSpPr/>
            <p:nvPr/>
          </p:nvSpPr>
          <p:spPr>
            <a:xfrm>
              <a:off x="6438900" y="1905001"/>
              <a:ext cx="2562225" cy="2819400"/>
            </a:xfrm>
            <a:custGeom>
              <a:avLst/>
              <a:gdLst>
                <a:gd name="connsiteX0" fmla="*/ 0 w 2860495"/>
                <a:gd name="connsiteY0" fmla="*/ 3113409 h 3113409"/>
                <a:gd name="connsiteX1" fmla="*/ 2562225 w 2860495"/>
                <a:gd name="connsiteY1" fmla="*/ 294009 h 3113409"/>
                <a:gd name="connsiteX2" fmla="*/ 2705100 w 2860495"/>
                <a:gd name="connsiteY2" fmla="*/ 227334 h 3113409"/>
                <a:gd name="connsiteX0" fmla="*/ 0 w 2562225"/>
                <a:gd name="connsiteY0" fmla="*/ 2819400 h 2819400"/>
                <a:gd name="connsiteX1" fmla="*/ 2562225 w 2562225"/>
                <a:gd name="connsiteY1" fmla="*/ 0 h 2819400"/>
              </a:gdLst>
              <a:ahLst/>
              <a:cxnLst>
                <a:cxn ang="0">
                  <a:pos x="connsiteX0" y="connsiteY0"/>
                </a:cxn>
                <a:cxn ang="0">
                  <a:pos x="connsiteX1" y="connsiteY1"/>
                </a:cxn>
              </a:cxnLst>
              <a:rect l="l" t="t" r="r" b="b"/>
              <a:pathLst>
                <a:path w="2562225" h="2819400">
                  <a:moveTo>
                    <a:pt x="0" y="2819400"/>
                  </a:moveTo>
                  <a:lnTo>
                    <a:pt x="2562225" y="0"/>
                  </a:lnTo>
                </a:path>
              </a:pathLst>
            </a:custGeom>
            <a:noFill/>
            <a:ln w="57150">
              <a:solidFill>
                <a:srgbClr val="66FF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Forme libre 14"/>
            <p:cNvSpPr/>
            <p:nvPr/>
          </p:nvSpPr>
          <p:spPr>
            <a:xfrm>
              <a:off x="7553325" y="1925039"/>
              <a:ext cx="2733675" cy="2876550"/>
            </a:xfrm>
            <a:custGeom>
              <a:avLst/>
              <a:gdLst>
                <a:gd name="connsiteX0" fmla="*/ 0 w 2860495"/>
                <a:gd name="connsiteY0" fmla="*/ 3113409 h 3113409"/>
                <a:gd name="connsiteX1" fmla="*/ 2562225 w 2860495"/>
                <a:gd name="connsiteY1" fmla="*/ 294009 h 3113409"/>
                <a:gd name="connsiteX2" fmla="*/ 2705100 w 2860495"/>
                <a:gd name="connsiteY2" fmla="*/ 227334 h 3113409"/>
                <a:gd name="connsiteX0" fmla="*/ 0 w 2562225"/>
                <a:gd name="connsiteY0" fmla="*/ 2819400 h 2819400"/>
                <a:gd name="connsiteX1" fmla="*/ 2562225 w 2562225"/>
                <a:gd name="connsiteY1" fmla="*/ 0 h 2819400"/>
                <a:gd name="connsiteX0" fmla="*/ 0 w 2733675"/>
                <a:gd name="connsiteY0" fmla="*/ 2876550 h 2876550"/>
                <a:gd name="connsiteX1" fmla="*/ 2733675 w 2733675"/>
                <a:gd name="connsiteY1" fmla="*/ 0 h 2876550"/>
                <a:gd name="connsiteX0" fmla="*/ 0 w 2733675"/>
                <a:gd name="connsiteY0" fmla="*/ 2876550 h 2876550"/>
                <a:gd name="connsiteX1" fmla="*/ 1695450 w 2733675"/>
                <a:gd name="connsiteY1" fmla="*/ 1256311 h 2876550"/>
                <a:gd name="connsiteX2" fmla="*/ 2733675 w 2733675"/>
                <a:gd name="connsiteY2" fmla="*/ 0 h 2876550"/>
              </a:gdLst>
              <a:ahLst/>
              <a:cxnLst>
                <a:cxn ang="0">
                  <a:pos x="connsiteX0" y="connsiteY0"/>
                </a:cxn>
                <a:cxn ang="0">
                  <a:pos x="connsiteX1" y="connsiteY1"/>
                </a:cxn>
                <a:cxn ang="0">
                  <a:pos x="connsiteX2" y="connsiteY2"/>
                </a:cxn>
              </a:cxnLst>
              <a:rect l="l" t="t" r="r" b="b"/>
              <a:pathLst>
                <a:path w="2733675" h="2876550">
                  <a:moveTo>
                    <a:pt x="0" y="2876550"/>
                  </a:moveTo>
                  <a:cubicBezTo>
                    <a:pt x="520700" y="2336470"/>
                    <a:pt x="1174750" y="1796391"/>
                    <a:pt x="1695450" y="1256311"/>
                  </a:cubicBezTo>
                  <a:lnTo>
                    <a:pt x="2733675" y="0"/>
                  </a:lnTo>
                </a:path>
              </a:pathLst>
            </a:custGeom>
            <a:noFill/>
            <a:ln w="57150">
              <a:solidFill>
                <a:srgbClr val="66FF66"/>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16" name="Connecteur droit 15"/>
            <p:cNvCxnSpPr/>
            <p:nvPr/>
          </p:nvCxnSpPr>
          <p:spPr>
            <a:xfrm flipH="1" flipV="1">
              <a:off x="6362700" y="4724401"/>
              <a:ext cx="4067175" cy="281889"/>
            </a:xfrm>
            <a:prstGeom prst="line">
              <a:avLst/>
            </a:prstGeom>
            <a:ln w="5715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17" name="Connecteur droit 16"/>
            <p:cNvCxnSpPr/>
            <p:nvPr/>
          </p:nvCxnSpPr>
          <p:spPr>
            <a:xfrm flipH="1" flipV="1">
              <a:off x="6186488" y="5208553"/>
              <a:ext cx="14287" cy="1096997"/>
            </a:xfrm>
            <a:prstGeom prst="line">
              <a:avLst/>
            </a:prstGeom>
            <a:ln w="57150">
              <a:solidFill>
                <a:srgbClr val="66FF66"/>
              </a:solidFill>
              <a:prstDash val="sysDot"/>
            </a:ln>
          </p:spPr>
          <p:style>
            <a:lnRef idx="1">
              <a:schemeClr val="accent1"/>
            </a:lnRef>
            <a:fillRef idx="0">
              <a:schemeClr val="accent1"/>
            </a:fillRef>
            <a:effectRef idx="0">
              <a:schemeClr val="accent1"/>
            </a:effectRef>
            <a:fontRef idx="minor">
              <a:schemeClr val="tx1"/>
            </a:fontRef>
          </p:style>
        </p:cxnSp>
        <p:cxnSp>
          <p:nvCxnSpPr>
            <p:cNvPr id="18" name="Connecteur droit 17"/>
            <p:cNvCxnSpPr>
              <a:endCxn id="13" idx="0"/>
            </p:cNvCxnSpPr>
            <p:nvPr/>
          </p:nvCxnSpPr>
          <p:spPr>
            <a:xfrm flipV="1">
              <a:off x="6177757" y="4714876"/>
              <a:ext cx="137318" cy="471786"/>
            </a:xfrm>
            <a:prstGeom prst="line">
              <a:avLst/>
            </a:prstGeom>
            <a:ln w="57150">
              <a:solidFill>
                <a:srgbClr val="66FF66"/>
              </a:solidFill>
              <a:prstDash val="sysDot"/>
            </a:ln>
          </p:spPr>
          <p:style>
            <a:lnRef idx="1">
              <a:schemeClr val="accent1"/>
            </a:lnRef>
            <a:fillRef idx="0">
              <a:schemeClr val="accent1"/>
            </a:fillRef>
            <a:effectRef idx="0">
              <a:schemeClr val="accent1"/>
            </a:effectRef>
            <a:fontRef idx="minor">
              <a:schemeClr val="tx1"/>
            </a:fontRef>
          </p:style>
        </p:cxnSp>
      </p:grpSp>
      <p:sp>
        <p:nvSpPr>
          <p:cNvPr id="19" name="Rectangle 18">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20" name="TextShape 1">
            <a:extLst>
              <a:ext uri="{FF2B5EF4-FFF2-40B4-BE49-F238E27FC236}">
                <a16:creationId xmlns:a16="http://schemas.microsoft.com/office/drawing/2014/main" id="{676C7E42-F65E-4874-9A09-E9F4AFCDF5DF}"/>
              </a:ext>
            </a:extLst>
          </p:cNvPr>
          <p:cNvSpPr txBox="1"/>
          <p:nvPr/>
        </p:nvSpPr>
        <p:spPr>
          <a:xfrm>
            <a:off x="73568" y="535911"/>
            <a:ext cx="4619202" cy="499156"/>
          </a:xfrm>
          <a:prstGeom prst="rect">
            <a:avLst/>
          </a:prstGeom>
          <a:noFill/>
          <a:ln>
            <a:noFill/>
          </a:ln>
        </p:spPr>
        <p:txBody>
          <a:bodyPr anchor="b">
            <a:noAutofit/>
          </a:bodyPr>
          <a:lstStyle/>
          <a:p>
            <a:pPr>
              <a:lnSpc>
                <a:spcPct val="90000"/>
              </a:lnSpc>
            </a:pPr>
            <a:r>
              <a:rPr lang="fr-FR" sz="3200" b="1" spc="-1" dirty="0"/>
              <a:t>Cadre technologique</a:t>
            </a:r>
          </a:p>
        </p:txBody>
      </p:sp>
      <p:graphicFrame>
        <p:nvGraphicFramePr>
          <p:cNvPr id="2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225176" y="4886063"/>
          <a:ext cx="4860986" cy="1645920"/>
        </p:xfrm>
        <a:graphic>
          <a:graphicData uri="http://schemas.openxmlformats.org/drawingml/2006/table">
            <a:tbl>
              <a:tblPr firstRow="1" bandRow="1">
                <a:tableStyleId>{5C22544A-7EE6-4342-B048-85BDC9FD1C3A}</a:tableStyleId>
              </a:tblPr>
              <a:tblGrid>
                <a:gridCol w="1327399">
                  <a:extLst>
                    <a:ext uri="{9D8B030D-6E8A-4147-A177-3AD203B41FA5}">
                      <a16:colId xmlns:a16="http://schemas.microsoft.com/office/drawing/2014/main" val="3359178806"/>
                    </a:ext>
                  </a:extLst>
                </a:gridCol>
                <a:gridCol w="2000250">
                  <a:extLst>
                    <a:ext uri="{9D8B030D-6E8A-4147-A177-3AD203B41FA5}">
                      <a16:colId xmlns:a16="http://schemas.microsoft.com/office/drawing/2014/main" val="1932670326"/>
                    </a:ext>
                  </a:extLst>
                </a:gridCol>
                <a:gridCol w="1533337">
                  <a:extLst>
                    <a:ext uri="{9D8B030D-6E8A-4147-A177-3AD203B41FA5}">
                      <a16:colId xmlns:a16="http://schemas.microsoft.com/office/drawing/2014/main" val="1585950315"/>
                    </a:ext>
                  </a:extLst>
                </a:gridCol>
              </a:tblGrid>
              <a:tr h="0">
                <a:tc>
                  <a:txBody>
                    <a:bodyPr/>
                    <a:lstStyle/>
                    <a:p>
                      <a:r>
                        <a:rPr lang="fr-FR" sz="1600" dirty="0"/>
                        <a:t>Dimension</a:t>
                      </a:r>
                    </a:p>
                  </a:txBody>
                  <a:tcPr/>
                </a:tc>
                <a:tc>
                  <a:txBody>
                    <a:bodyPr/>
                    <a:lstStyle/>
                    <a:p>
                      <a:r>
                        <a:rPr lang="fr-FR" sz="1600" dirty="0"/>
                        <a:t>équipements</a:t>
                      </a:r>
                    </a:p>
                  </a:txBody>
                  <a:tcPr/>
                </a:tc>
                <a:tc>
                  <a:txBody>
                    <a:bodyPr/>
                    <a:lstStyle/>
                    <a:p>
                      <a:r>
                        <a:rPr lang="fr-FR" sz="1600" dirty="0"/>
                        <a:t>Type de collecte des eaux</a:t>
                      </a:r>
                    </a:p>
                  </a:txBody>
                  <a:tcPr/>
                </a:tc>
                <a:extLst>
                  <a:ext uri="{0D108BD9-81ED-4DB2-BD59-A6C34878D82A}">
                    <a16:rowId xmlns:a16="http://schemas.microsoft.com/office/drawing/2014/main" val="730747472"/>
                  </a:ext>
                </a:extLst>
              </a:tr>
              <a:tr h="370840">
                <a:tc>
                  <a:txBody>
                    <a:bodyPr/>
                    <a:lstStyle/>
                    <a:p>
                      <a:r>
                        <a:rPr lang="fr-FR" sz="1200" dirty="0"/>
                        <a:t>750m</a:t>
                      </a:r>
                      <a:r>
                        <a:rPr lang="fr-FR" sz="1200" baseline="30000" dirty="0"/>
                        <a:t>3</a:t>
                      </a:r>
                      <a:r>
                        <a:rPr lang="fr-FR" sz="1200" dirty="0"/>
                        <a:t> de surface et 0.6</a:t>
                      </a:r>
                      <a:r>
                        <a:rPr lang="fr-FR" sz="1200" baseline="0" dirty="0"/>
                        <a:t> m de profondeur</a:t>
                      </a:r>
                      <a:endParaRPr lang="fr-FR" sz="1200" dirty="0"/>
                    </a:p>
                  </a:txBody>
                  <a:tcPr anchor="ctr"/>
                </a:tc>
                <a:tc>
                  <a:txBody>
                    <a:bodyPr/>
                    <a:lstStyle/>
                    <a:p>
                      <a:r>
                        <a:rPr lang="fr-FR" sz="1200" dirty="0"/>
                        <a:t>TDR, Tensiomètre, Température, variables</a:t>
                      </a:r>
                      <a:r>
                        <a:rPr lang="fr-FR" sz="1200" baseline="0" dirty="0"/>
                        <a:t> météorologique,</a:t>
                      </a:r>
                      <a:r>
                        <a:rPr lang="fr-FR" sz="1200" dirty="0"/>
                        <a:t> débitmètre (seuil</a:t>
                      </a:r>
                      <a:r>
                        <a:rPr lang="fr-FR" sz="1200" baseline="0" dirty="0"/>
                        <a:t> triangulaire)</a:t>
                      </a:r>
                      <a:endParaRPr lang="fr-FR" sz="1200" dirty="0"/>
                    </a:p>
                  </a:txBody>
                  <a:tcPr anchor="ctr"/>
                </a:tc>
                <a:tc>
                  <a:txBody>
                    <a:bodyPr/>
                    <a:lstStyle/>
                    <a:p>
                      <a:r>
                        <a:rPr lang="fr-FR" sz="1200" dirty="0"/>
                        <a:t>Drainage</a:t>
                      </a:r>
                      <a:r>
                        <a:rPr lang="fr-FR" sz="1200" baseline="0" dirty="0"/>
                        <a:t> naturelle</a:t>
                      </a:r>
                      <a:endParaRPr lang="fr-FR" sz="1200" dirty="0"/>
                    </a:p>
                  </a:txBody>
                  <a:tcPr anchor="ctr"/>
                </a:tc>
                <a:extLst>
                  <a:ext uri="{0D108BD9-81ED-4DB2-BD59-A6C34878D82A}">
                    <a16:rowId xmlns:a16="http://schemas.microsoft.com/office/drawing/2014/main" val="1263628329"/>
                  </a:ext>
                </a:extLst>
              </a:tr>
            </a:tbl>
          </a:graphicData>
        </a:graphic>
      </p:graphicFrame>
    </p:spTree>
    <p:extLst>
      <p:ext uri="{BB962C8B-B14F-4D97-AF65-F5344CB8AC3E}">
        <p14:creationId xmlns:p14="http://schemas.microsoft.com/office/powerpoint/2010/main" val="30514336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ctr"/>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220090" y="328003"/>
            <a:ext cx="3711032" cy="499156"/>
          </a:xfrm>
          <a:prstGeom prst="rect">
            <a:avLst/>
          </a:prstGeom>
          <a:noFill/>
          <a:ln>
            <a:noFill/>
          </a:ln>
        </p:spPr>
        <p:txBody>
          <a:bodyPr anchor="b">
            <a:noAutofit/>
          </a:bodyPr>
          <a:lstStyle/>
          <a:p>
            <a:pPr>
              <a:lnSpc>
                <a:spcPct val="90000"/>
              </a:lnSpc>
            </a:pPr>
            <a:r>
              <a:rPr lang="fr-FR" sz="3200" b="1" spc="-1" dirty="0"/>
              <a:t>Cadre Technologique</a:t>
            </a:r>
          </a:p>
        </p:txBody>
      </p:sp>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2217381" cy="609600"/>
            <a:chOff x="58309" y="6241371"/>
            <a:chExt cx="2217381" cy="609600"/>
          </a:xfrm>
        </p:grpSpPr>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323325" y="1392080"/>
            <a:ext cx="2520392" cy="1890295"/>
          </a:xfrm>
          <a:prstGeom prst="rect">
            <a:avLst/>
          </a:prstGeom>
        </p:spPr>
      </p:pic>
      <p:pic>
        <p:nvPicPr>
          <p:cNvPr id="23" name="Image 22"/>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284687" y="827721"/>
            <a:ext cx="1808084" cy="2410779"/>
          </a:xfrm>
          <a:prstGeom prst="rect">
            <a:avLst/>
          </a:prstGeom>
        </p:spPr>
      </p:pic>
      <p:pic>
        <p:nvPicPr>
          <p:cNvPr id="24" name="Image 23"/>
          <p:cNvPicPr/>
          <p:nvPr/>
        </p:nvPicPr>
        <p:blipFill>
          <a:blip r:embed="rId6">
            <a:extLst>
              <a:ext uri="{28A0092B-C50C-407E-A947-70E740481C1C}">
                <a14:useLocalDpi xmlns:a14="http://schemas.microsoft.com/office/drawing/2010/main" val="0"/>
              </a:ext>
            </a:extLst>
          </a:blip>
          <a:srcRect/>
          <a:stretch>
            <a:fillRect/>
          </a:stretch>
        </p:blipFill>
        <p:spPr bwMode="auto">
          <a:xfrm>
            <a:off x="6629400" y="615042"/>
            <a:ext cx="5438775" cy="4983091"/>
          </a:xfrm>
          <a:prstGeom prst="rect">
            <a:avLst/>
          </a:prstGeom>
          <a:noFill/>
        </p:spPr>
      </p:pic>
      <p:sp>
        <p:nvSpPr>
          <p:cNvPr id="26" name="ZoneTexte 25"/>
          <p:cNvSpPr txBox="1"/>
          <p:nvPr/>
        </p:nvSpPr>
        <p:spPr>
          <a:xfrm>
            <a:off x="262161" y="3342489"/>
            <a:ext cx="1853136" cy="369332"/>
          </a:xfrm>
          <a:prstGeom prst="rect">
            <a:avLst/>
          </a:prstGeom>
          <a:noFill/>
        </p:spPr>
        <p:txBody>
          <a:bodyPr wrap="none" rtlCol="0">
            <a:spAutoFit/>
          </a:bodyPr>
          <a:lstStyle/>
          <a:p>
            <a:r>
              <a:rPr lang="fr-FR" dirty="0"/>
              <a:t>Débit de drainage</a:t>
            </a:r>
          </a:p>
        </p:txBody>
      </p:sp>
      <p:sp>
        <p:nvSpPr>
          <p:cNvPr id="27" name="ZoneTexte 26"/>
          <p:cNvSpPr txBox="1"/>
          <p:nvPr/>
        </p:nvSpPr>
        <p:spPr>
          <a:xfrm>
            <a:off x="2414569" y="3377596"/>
            <a:ext cx="2684325" cy="369332"/>
          </a:xfrm>
          <a:prstGeom prst="rect">
            <a:avLst/>
          </a:prstGeom>
          <a:noFill/>
        </p:spPr>
        <p:txBody>
          <a:bodyPr wrap="none" rtlCol="0">
            <a:spAutoFit/>
          </a:bodyPr>
          <a:lstStyle/>
          <a:p>
            <a:r>
              <a:rPr lang="fr-FR" dirty="0"/>
              <a:t>Variables météorologiques</a:t>
            </a:r>
          </a:p>
        </p:txBody>
      </p:sp>
      <p:pic>
        <p:nvPicPr>
          <p:cNvPr id="29" name="Image 28"/>
          <p:cNvPicPr>
            <a:picLocks noChangeAspect="1"/>
          </p:cNvPicPr>
          <p:nvPr/>
        </p:nvPicPr>
        <p:blipFill>
          <a:blip r:embed="rId7"/>
          <a:stretch>
            <a:fillRect/>
          </a:stretch>
        </p:blipFill>
        <p:spPr>
          <a:xfrm>
            <a:off x="2275690" y="782645"/>
            <a:ext cx="2520392" cy="1849694"/>
          </a:xfrm>
          <a:prstGeom prst="rect">
            <a:avLst/>
          </a:prstGeom>
        </p:spPr>
      </p:pic>
      <p:sp>
        <p:nvSpPr>
          <p:cNvPr id="31" name="ZoneTexte 30"/>
          <p:cNvSpPr txBox="1"/>
          <p:nvPr/>
        </p:nvSpPr>
        <p:spPr>
          <a:xfrm>
            <a:off x="6711716" y="5899909"/>
            <a:ext cx="5480284" cy="646331"/>
          </a:xfrm>
          <a:prstGeom prst="rect">
            <a:avLst/>
          </a:prstGeom>
          <a:noFill/>
        </p:spPr>
        <p:txBody>
          <a:bodyPr wrap="square" rtlCol="0">
            <a:spAutoFit/>
          </a:bodyPr>
          <a:lstStyle/>
          <a:p>
            <a:r>
              <a:rPr lang="fr-FR" dirty="0"/>
              <a:t>Fonctionnement du réseau de drainage et variables mesurées</a:t>
            </a:r>
          </a:p>
        </p:txBody>
      </p:sp>
      <p:sp>
        <p:nvSpPr>
          <p:cNvPr id="41" name="ZoneTexte 40"/>
          <p:cNvSpPr txBox="1"/>
          <p:nvPr/>
        </p:nvSpPr>
        <p:spPr>
          <a:xfrm>
            <a:off x="466726" y="3728626"/>
            <a:ext cx="5376991" cy="2862322"/>
          </a:xfrm>
          <a:prstGeom prst="rect">
            <a:avLst/>
          </a:prstGeom>
          <a:noFill/>
        </p:spPr>
        <p:txBody>
          <a:bodyPr wrap="square" rtlCol="0">
            <a:spAutoFit/>
          </a:bodyPr>
          <a:lstStyle/>
          <a:p>
            <a:pPr marL="342900" indent="-342900">
              <a:buFont typeface="+mj-lt"/>
              <a:buAutoNum type="arabicPeriod"/>
            </a:pPr>
            <a:r>
              <a:rPr lang="fr-FR" dirty="0">
                <a:solidFill>
                  <a:srgbClr val="002060"/>
                </a:solidFill>
              </a:rPr>
              <a:t>Précipitations, depuis 1962</a:t>
            </a:r>
          </a:p>
          <a:p>
            <a:pPr marL="342900" indent="-342900">
              <a:buFont typeface="+mj-lt"/>
              <a:buAutoNum type="arabicPeriod"/>
            </a:pPr>
            <a:r>
              <a:rPr lang="fr-FR" dirty="0">
                <a:solidFill>
                  <a:srgbClr val="002060"/>
                </a:solidFill>
              </a:rPr>
              <a:t>Variables Météorologiques, depuis </a:t>
            </a:r>
          </a:p>
          <a:p>
            <a:pPr marL="342900" indent="-342900">
              <a:buFont typeface="+mj-lt"/>
              <a:buAutoNum type="arabicPeriod"/>
            </a:pPr>
            <a:r>
              <a:rPr lang="fr-FR" dirty="0">
                <a:solidFill>
                  <a:srgbClr val="002060"/>
                </a:solidFill>
              </a:rPr>
              <a:t>Débit de drainage (1973-2019; remise en marche à partir de 2025)</a:t>
            </a:r>
          </a:p>
          <a:p>
            <a:pPr marL="342900" indent="-342900">
              <a:buFont typeface="+mj-lt"/>
              <a:buAutoNum type="arabicPeriod"/>
            </a:pPr>
            <a:r>
              <a:rPr lang="fr-FR" dirty="0">
                <a:solidFill>
                  <a:srgbClr val="002060"/>
                </a:solidFill>
              </a:rPr>
              <a:t>Suivi de l’humidité du sol :</a:t>
            </a:r>
          </a:p>
          <a:p>
            <a:pPr lvl="1"/>
            <a:r>
              <a:rPr lang="fr-FR" dirty="0">
                <a:solidFill>
                  <a:srgbClr val="002060"/>
                </a:solidFill>
              </a:rPr>
              <a:t>- Un ligne TDR (1.5m), 1996-2019</a:t>
            </a:r>
          </a:p>
          <a:p>
            <a:pPr lvl="1"/>
            <a:r>
              <a:rPr lang="fr-FR" dirty="0">
                <a:solidFill>
                  <a:srgbClr val="002060"/>
                </a:solidFill>
              </a:rPr>
              <a:t>- Sondes CS655 (1.5m), depuis 2014.</a:t>
            </a:r>
          </a:p>
          <a:p>
            <a:pPr marL="342900" indent="-342900">
              <a:buFont typeface="+mj-lt"/>
              <a:buAutoNum type="arabicPeriod"/>
            </a:pPr>
            <a:r>
              <a:rPr lang="fr-FR" dirty="0">
                <a:solidFill>
                  <a:srgbClr val="002060"/>
                </a:solidFill>
              </a:rPr>
              <a:t>Piézométrie : 2012-2016</a:t>
            </a:r>
          </a:p>
          <a:p>
            <a:pPr marL="342900" indent="-342900">
              <a:buFont typeface="+mj-lt"/>
              <a:buAutoNum type="arabicPeriod"/>
            </a:pPr>
            <a:r>
              <a:rPr lang="fr-FR" dirty="0">
                <a:solidFill>
                  <a:srgbClr val="002060"/>
                </a:solidFill>
              </a:rPr>
              <a:t>Géophysique (ERT): 2011-2016</a:t>
            </a:r>
          </a:p>
          <a:p>
            <a:endParaRPr lang="fr-FR" dirty="0">
              <a:solidFill>
                <a:srgbClr val="002060"/>
              </a:solidFill>
            </a:endParaRPr>
          </a:p>
        </p:txBody>
      </p:sp>
    </p:spTree>
    <p:extLst>
      <p:ext uri="{BB962C8B-B14F-4D97-AF65-F5344CB8AC3E}">
        <p14:creationId xmlns:p14="http://schemas.microsoft.com/office/powerpoint/2010/main" val="39035068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1785104"/>
          </a:xfrm>
          <a:prstGeom prst="rect">
            <a:avLst/>
          </a:prstGeom>
          <a:solidFill>
            <a:schemeClr val="tx2">
              <a:lumMod val="20000"/>
              <a:lumOff val="80000"/>
            </a:schemeClr>
          </a:solidFill>
        </p:spPr>
        <p:txBody>
          <a:bodyPr wrap="square">
            <a:spAutoFit/>
          </a:bodyPr>
          <a:lstStyle/>
          <a:p>
            <a:r>
              <a:rPr lang="fr-FR" sz="2200" b="1" i="1" dirty="0">
                <a:solidFill>
                  <a:srgbClr val="542805"/>
                </a:solidFill>
              </a:rPr>
              <a:t>Limites actuelles du fonctionnement du site :</a:t>
            </a:r>
          </a:p>
          <a:p>
            <a:r>
              <a:rPr lang="fr-FR" sz="2200" dirty="0">
                <a:solidFill>
                  <a:srgbClr val="542805"/>
                </a:solidFill>
              </a:rPr>
              <a:t>    Ressources humaines</a:t>
            </a:r>
          </a:p>
          <a:p>
            <a:r>
              <a:rPr lang="fr-FR" sz="2200" dirty="0">
                <a:solidFill>
                  <a:srgbClr val="542805"/>
                </a:solidFill>
              </a:rPr>
              <a:t>    Financement dépendant fortement des subventions et réussites aux appels à projet</a:t>
            </a:r>
          </a:p>
          <a:p>
            <a:r>
              <a:rPr lang="fr-FR" sz="2200" dirty="0">
                <a:solidFill>
                  <a:srgbClr val="542805"/>
                </a:solidFill>
              </a:rPr>
              <a:t>    Eloignement géographique par rapport aux laboratoires (plus de 1h30 d’</a:t>
            </a:r>
            <a:r>
              <a:rPr lang="fr-FR" sz="2200" dirty="0" err="1">
                <a:solidFill>
                  <a:srgbClr val="542805"/>
                </a:solidFill>
              </a:rPr>
              <a:t>Inrae</a:t>
            </a:r>
            <a:r>
              <a:rPr lang="fr-FR" sz="2200" dirty="0">
                <a:solidFill>
                  <a:srgbClr val="542805"/>
                </a:solidFill>
              </a:rPr>
              <a:t> d’Antony)</a:t>
            </a:r>
          </a:p>
          <a:p>
            <a:r>
              <a:rPr lang="fr-FR" sz="2200" dirty="0">
                <a:solidFill>
                  <a:srgbClr val="542805"/>
                </a:solidFill>
              </a:rPr>
              <a:t>    Exploitation des chroniques longues –&gt; Valorisation</a:t>
            </a:r>
            <a:endParaRPr lang="fr-FR" sz="2200" dirty="0">
              <a:solidFill>
                <a:srgbClr val="77933C"/>
              </a:solidFill>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990050"/>
            <a:ext cx="10981144" cy="1446550"/>
          </a:xfrm>
          <a:prstGeom prst="rect">
            <a:avLst/>
          </a:prstGeom>
          <a:solidFill>
            <a:schemeClr val="tx2">
              <a:lumMod val="20000"/>
              <a:lumOff val="80000"/>
            </a:schemeClr>
          </a:solidFill>
        </p:spPr>
        <p:txBody>
          <a:bodyPr wrap="square">
            <a:spAutoFit/>
          </a:bodyPr>
          <a:lstStyle/>
          <a:p>
            <a:r>
              <a:rPr lang="fr-FR" sz="2200" b="1" i="1" dirty="0">
                <a:solidFill>
                  <a:srgbClr val="542805"/>
                </a:solidFill>
              </a:rPr>
              <a:t>Attentes vis-à-vis du réseau </a:t>
            </a:r>
            <a:r>
              <a:rPr lang="fr-FR" sz="2200" b="1" i="1" dirty="0" err="1">
                <a:solidFill>
                  <a:srgbClr val="542805"/>
                </a:solidFill>
              </a:rPr>
              <a:t>lysimétrique</a:t>
            </a:r>
            <a:r>
              <a:rPr lang="fr-FR" sz="2200" b="1" i="1" dirty="0">
                <a:solidFill>
                  <a:srgbClr val="542805"/>
                </a:solidFill>
              </a:rPr>
              <a:t> :</a:t>
            </a:r>
          </a:p>
          <a:p>
            <a:r>
              <a:rPr lang="fr-FR" sz="2200" b="1" i="1" dirty="0">
                <a:solidFill>
                  <a:srgbClr val="542805"/>
                </a:solidFill>
              </a:rPr>
              <a:t>     </a:t>
            </a:r>
            <a:r>
              <a:rPr lang="fr-FR" sz="2200" dirty="0">
                <a:solidFill>
                  <a:srgbClr val="542805"/>
                </a:solidFill>
              </a:rPr>
              <a:t>Comparaison et complémentarité entre une parcelle drainée et un </a:t>
            </a:r>
            <a:r>
              <a:rPr lang="fr-FR" sz="2200" dirty="0" err="1">
                <a:solidFill>
                  <a:srgbClr val="542805"/>
                </a:solidFill>
              </a:rPr>
              <a:t>lysimètre</a:t>
            </a:r>
            <a:endParaRPr lang="fr-FR" sz="2200" dirty="0">
              <a:solidFill>
                <a:srgbClr val="542805"/>
              </a:solidFill>
            </a:endParaRPr>
          </a:p>
          <a:p>
            <a:r>
              <a:rPr lang="fr-FR" sz="2200" dirty="0">
                <a:solidFill>
                  <a:srgbClr val="542805"/>
                </a:solidFill>
              </a:rPr>
              <a:t>     Est-ce qu’on peut considérer le drainage agricole comme un </a:t>
            </a:r>
            <a:r>
              <a:rPr lang="fr-FR" sz="2200" dirty="0" err="1">
                <a:solidFill>
                  <a:srgbClr val="542805"/>
                </a:solidFill>
              </a:rPr>
              <a:t>lysimètre</a:t>
            </a:r>
            <a:r>
              <a:rPr lang="fr-FR" sz="2200" dirty="0">
                <a:solidFill>
                  <a:srgbClr val="542805"/>
                </a:solidFill>
              </a:rPr>
              <a:t> géant ?	      </a:t>
            </a:r>
          </a:p>
          <a:p>
            <a:r>
              <a:rPr lang="fr-FR" sz="2200" dirty="0">
                <a:solidFill>
                  <a:srgbClr val="542805"/>
                </a:solidFill>
              </a:rPr>
              <a:t>     Développement de sondes/équipements </a:t>
            </a:r>
            <a:r>
              <a:rPr lang="fr-FR" sz="2200" dirty="0" err="1">
                <a:solidFill>
                  <a:srgbClr val="542805"/>
                </a:solidFill>
              </a:rPr>
              <a:t>lowCost</a:t>
            </a:r>
            <a:endParaRPr lang="fr-FR" sz="2200" dirty="0">
              <a:solidFill>
                <a:srgbClr val="542805"/>
              </a:solidFill>
            </a:endParaRP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Station expérimentale GISFI</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6" name="Picture 7" descr="logo_gisfi">
            <a:extLst>
              <a:ext uri="{FF2B5EF4-FFF2-40B4-BE49-F238E27FC236}">
                <a16:creationId xmlns:a16="http://schemas.microsoft.com/office/drawing/2014/main" id="{04551C04-7C90-5929-45DF-6AE8267019D2}"/>
              </a:ext>
            </a:extLst>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0442269" y="6345360"/>
            <a:ext cx="1609629" cy="46954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3174404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1"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1"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190521" y="1071306"/>
            <a:ext cx="5069456" cy="4524315"/>
          </a:xfrm>
          <a:prstGeom prst="rect">
            <a:avLst/>
          </a:prstGeom>
          <a:noFill/>
          <a:ln>
            <a:solidFill>
              <a:schemeClr val="accent1"/>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Intervenants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Danièle Valdés (responsable, Sorbonne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Univ</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Observatoire des Espaces naturels des Hauts de France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Partenaires : </a:t>
            </a:r>
          </a:p>
          <a:p>
            <a:pPr marL="357188" marR="0" lvl="0" indent="-357188"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UMR METIS (Sorbonne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Univ</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UMR GEOPS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Univ</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Paris Saclay), INERIS,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Cerema</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UMR LPG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Univ</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du Mans), UMR M2C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Univ</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Rouen)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Nom du/des site(s)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Carrière souterraine de Saint Martin le Nœud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Dépt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60)</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Source de financement et Pérennité :</a:t>
            </a:r>
          </a:p>
          <a:p>
            <a:pPr marL="269875"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Projets de recherche (Région IDF, EC2CO, IPSL, ED GRNE, …)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SNO Karst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Personnels scientifiques/techniques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Chercheurs /Enseignants-chercheurs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Doctorants/</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PostDoctorants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/stagiaires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1 AI (25%): terrain + Base de données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2 Tech + 1 IE (5% chacun): Chimie</a:t>
            </a:r>
          </a:p>
        </p:txBody>
      </p:sp>
      <p:sp>
        <p:nvSpPr>
          <p:cNvPr id="8" name="ZoneTexte 7">
            <a:extLst>
              <a:ext uri="{FF2B5EF4-FFF2-40B4-BE49-F238E27FC236}">
                <a16:creationId xmlns:a16="http://schemas.microsoft.com/office/drawing/2014/main" id="{85C25446-2069-4A7D-B01F-7FA233335F6F}"/>
              </a:ext>
            </a:extLst>
          </p:cNvPr>
          <p:cNvSpPr txBox="1"/>
          <p:nvPr/>
        </p:nvSpPr>
        <p:spPr>
          <a:xfrm>
            <a:off x="6163735" y="442708"/>
            <a:ext cx="578519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prstClr val="black"/>
                </a:solidFill>
                <a:effectLst/>
                <a:uLnTx/>
                <a:uFillTx/>
                <a:latin typeface="Calibri" panose="020F0502020204030204"/>
                <a:ea typeface="+mn-ea"/>
                <a:cs typeface="+mn-cs"/>
              </a:rPr>
              <a:t> Contact Mail : daniele.valdes_lao@sorbonne-universite.fr</a:t>
            </a: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Carrière souterraine de Saint Martin le Nœud</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grpSp>
        <p:nvGrpSpPr>
          <p:cNvPr id="13" name="Groupe 12"/>
          <p:cNvGrpSpPr/>
          <p:nvPr/>
        </p:nvGrpSpPr>
        <p:grpSpPr>
          <a:xfrm>
            <a:off x="7750862" y="837376"/>
            <a:ext cx="2976631" cy="2626635"/>
            <a:chOff x="4128505" y="568768"/>
            <a:chExt cx="3040912" cy="2938187"/>
          </a:xfrm>
        </p:grpSpPr>
        <p:sp>
          <p:nvSpPr>
            <p:cNvPr id="14" name="Rectangle 25"/>
            <p:cNvSpPr/>
            <p:nvPr/>
          </p:nvSpPr>
          <p:spPr>
            <a:xfrm>
              <a:off x="4213919" y="928084"/>
              <a:ext cx="2700586" cy="2575642"/>
            </a:xfrm>
            <a:custGeom>
              <a:avLst/>
              <a:gdLst>
                <a:gd name="connsiteX0" fmla="*/ 0 w 3096344"/>
                <a:gd name="connsiteY0" fmla="*/ 0 h 3168193"/>
                <a:gd name="connsiteX1" fmla="*/ 3096344 w 3096344"/>
                <a:gd name="connsiteY1" fmla="*/ 0 h 3168193"/>
                <a:gd name="connsiteX2" fmla="*/ 3096344 w 3096344"/>
                <a:gd name="connsiteY2" fmla="*/ 3168193 h 3168193"/>
                <a:gd name="connsiteX3" fmla="*/ 0 w 3096344"/>
                <a:gd name="connsiteY3" fmla="*/ 3168193 h 3168193"/>
                <a:gd name="connsiteX4" fmla="*/ 0 w 3096344"/>
                <a:gd name="connsiteY4" fmla="*/ 0 h 3168193"/>
                <a:gd name="connsiteX0" fmla="*/ 0 w 3096344"/>
                <a:gd name="connsiteY0" fmla="*/ 5652 h 3173845"/>
                <a:gd name="connsiteX1" fmla="*/ 3096344 w 3096344"/>
                <a:gd name="connsiteY1" fmla="*/ 5652 h 3173845"/>
                <a:gd name="connsiteX2" fmla="*/ 3077327 w 3096344"/>
                <a:gd name="connsiteY2" fmla="*/ 0 h 3173845"/>
                <a:gd name="connsiteX3" fmla="*/ 3096344 w 3096344"/>
                <a:gd name="connsiteY3" fmla="*/ 3173845 h 3173845"/>
                <a:gd name="connsiteX4" fmla="*/ 0 w 3096344"/>
                <a:gd name="connsiteY4" fmla="*/ 3173845 h 3173845"/>
                <a:gd name="connsiteX5" fmla="*/ 0 w 3096344"/>
                <a:gd name="connsiteY5" fmla="*/ 5652 h 3173845"/>
                <a:gd name="connsiteX0" fmla="*/ 0 w 3096344"/>
                <a:gd name="connsiteY0" fmla="*/ 0 h 3168193"/>
                <a:gd name="connsiteX1" fmla="*/ 3096344 w 3096344"/>
                <a:gd name="connsiteY1" fmla="*/ 0 h 3168193"/>
                <a:gd name="connsiteX2" fmla="*/ 3089202 w 3096344"/>
                <a:gd name="connsiteY2" fmla="*/ 528737 h 3168193"/>
                <a:gd name="connsiteX3" fmla="*/ 3096344 w 3096344"/>
                <a:gd name="connsiteY3" fmla="*/ 3168193 h 3168193"/>
                <a:gd name="connsiteX4" fmla="*/ 0 w 3096344"/>
                <a:gd name="connsiteY4" fmla="*/ 3168193 h 3168193"/>
                <a:gd name="connsiteX5" fmla="*/ 0 w 3096344"/>
                <a:gd name="connsiteY5" fmla="*/ 0 h 3168193"/>
                <a:gd name="connsiteX0" fmla="*/ 0 w 3096344"/>
                <a:gd name="connsiteY0" fmla="*/ 0 h 3168193"/>
                <a:gd name="connsiteX1" fmla="*/ 1885061 w 3096344"/>
                <a:gd name="connsiteY1" fmla="*/ 261257 h 3168193"/>
                <a:gd name="connsiteX2" fmla="*/ 3089202 w 3096344"/>
                <a:gd name="connsiteY2" fmla="*/ 528737 h 3168193"/>
                <a:gd name="connsiteX3" fmla="*/ 3096344 w 3096344"/>
                <a:gd name="connsiteY3" fmla="*/ 3168193 h 3168193"/>
                <a:gd name="connsiteX4" fmla="*/ 0 w 3096344"/>
                <a:gd name="connsiteY4" fmla="*/ 3168193 h 3168193"/>
                <a:gd name="connsiteX5" fmla="*/ 0 w 3096344"/>
                <a:gd name="connsiteY5" fmla="*/ 0 h 31681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096344" h="3168193">
                  <a:moveTo>
                    <a:pt x="0" y="0"/>
                  </a:moveTo>
                  <a:lnTo>
                    <a:pt x="1885061" y="261257"/>
                  </a:lnTo>
                  <a:cubicBezTo>
                    <a:pt x="1882680" y="437503"/>
                    <a:pt x="3091583" y="352491"/>
                    <a:pt x="3089202" y="528737"/>
                  </a:cubicBezTo>
                  <a:cubicBezTo>
                    <a:pt x="3091583" y="1408556"/>
                    <a:pt x="3093963" y="2288374"/>
                    <a:pt x="3096344" y="3168193"/>
                  </a:cubicBezTo>
                  <a:lnTo>
                    <a:pt x="0" y="3168193"/>
                  </a:lnTo>
                  <a:lnTo>
                    <a:pt x="0" y="0"/>
                  </a:lnTo>
                  <a:close/>
                </a:path>
              </a:pathLst>
            </a:cu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7" name="Connecteur droit 16"/>
            <p:cNvCxnSpPr>
              <a:stCxn id="197" idx="1"/>
              <a:endCxn id="210" idx="3"/>
            </p:cNvCxnSpPr>
            <p:nvPr/>
          </p:nvCxnSpPr>
          <p:spPr>
            <a:xfrm flipH="1" flipV="1">
              <a:off x="4708125" y="978851"/>
              <a:ext cx="2199811" cy="3569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Connecteur droit 17"/>
            <p:cNvCxnSpPr>
              <a:stCxn id="203" idx="1"/>
              <a:endCxn id="209" idx="3"/>
            </p:cNvCxnSpPr>
            <p:nvPr/>
          </p:nvCxnSpPr>
          <p:spPr>
            <a:xfrm>
              <a:off x="4212871" y="1247942"/>
              <a:ext cx="1502903" cy="7277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Connecteur droit 18"/>
            <p:cNvCxnSpPr/>
            <p:nvPr/>
          </p:nvCxnSpPr>
          <p:spPr>
            <a:xfrm>
              <a:off x="4213919" y="1559640"/>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 name="Connecteur droit 19"/>
            <p:cNvCxnSpPr/>
            <p:nvPr/>
          </p:nvCxnSpPr>
          <p:spPr>
            <a:xfrm>
              <a:off x="4213517" y="1683536"/>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1" name="Connecteur droit 20"/>
            <p:cNvCxnSpPr/>
            <p:nvPr/>
          </p:nvCxnSpPr>
          <p:spPr>
            <a:xfrm>
              <a:off x="4215175" y="1807432"/>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2" name="Connecteur droit 21"/>
            <p:cNvCxnSpPr/>
            <p:nvPr/>
          </p:nvCxnSpPr>
          <p:spPr>
            <a:xfrm>
              <a:off x="4215912" y="1931329"/>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3" name="Connecteur droit 22"/>
            <p:cNvCxnSpPr/>
            <p:nvPr/>
          </p:nvCxnSpPr>
          <p:spPr>
            <a:xfrm>
              <a:off x="4217242" y="2049030"/>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4" name="Connecteur droit 23"/>
            <p:cNvCxnSpPr/>
            <p:nvPr/>
          </p:nvCxnSpPr>
          <p:spPr>
            <a:xfrm>
              <a:off x="4216840" y="2172927"/>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5" name="Connecteur droit 24"/>
            <p:cNvCxnSpPr/>
            <p:nvPr/>
          </p:nvCxnSpPr>
          <p:spPr>
            <a:xfrm>
              <a:off x="4215533" y="2294060"/>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6" name="Connecteur droit 25"/>
            <p:cNvCxnSpPr/>
            <p:nvPr/>
          </p:nvCxnSpPr>
          <p:spPr>
            <a:xfrm>
              <a:off x="4216271" y="2415193"/>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7" name="Connecteur droit 26"/>
            <p:cNvCxnSpPr/>
            <p:nvPr/>
          </p:nvCxnSpPr>
          <p:spPr>
            <a:xfrm>
              <a:off x="4215912" y="1442559"/>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8" name="Connecteur droit 27"/>
            <p:cNvCxnSpPr/>
            <p:nvPr/>
          </p:nvCxnSpPr>
          <p:spPr>
            <a:xfrm>
              <a:off x="4445959" y="144255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9" name="Connecteur droit 28"/>
            <p:cNvCxnSpPr/>
            <p:nvPr/>
          </p:nvCxnSpPr>
          <p:spPr>
            <a:xfrm>
              <a:off x="4578880" y="156335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0" name="Connecteur droit 29"/>
            <p:cNvCxnSpPr/>
            <p:nvPr/>
          </p:nvCxnSpPr>
          <p:spPr>
            <a:xfrm>
              <a:off x="4711801" y="168725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1" name="Connecteur droit 30"/>
            <p:cNvCxnSpPr/>
            <p:nvPr/>
          </p:nvCxnSpPr>
          <p:spPr>
            <a:xfrm>
              <a:off x="4844722" y="181115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2" name="Connecteur droit 31"/>
            <p:cNvCxnSpPr/>
            <p:nvPr/>
          </p:nvCxnSpPr>
          <p:spPr>
            <a:xfrm>
              <a:off x="4741528" y="143759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3" name="Connecteur droit 32"/>
            <p:cNvCxnSpPr/>
            <p:nvPr/>
          </p:nvCxnSpPr>
          <p:spPr>
            <a:xfrm>
              <a:off x="4874449" y="156149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4" name="Connecteur droit 33"/>
            <p:cNvCxnSpPr/>
            <p:nvPr/>
          </p:nvCxnSpPr>
          <p:spPr>
            <a:xfrm>
              <a:off x="5007370" y="168539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5" name="Connecteur droit 34"/>
            <p:cNvCxnSpPr/>
            <p:nvPr/>
          </p:nvCxnSpPr>
          <p:spPr>
            <a:xfrm>
              <a:off x="5140291" y="180928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6" name="Connecteur droit 35"/>
            <p:cNvCxnSpPr/>
            <p:nvPr/>
          </p:nvCxnSpPr>
          <p:spPr>
            <a:xfrm>
              <a:off x="5047751" y="144289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7" name="Connecteur droit 36"/>
            <p:cNvCxnSpPr/>
            <p:nvPr/>
          </p:nvCxnSpPr>
          <p:spPr>
            <a:xfrm>
              <a:off x="5180673" y="156302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8" name="Connecteur droit 37"/>
            <p:cNvCxnSpPr/>
            <p:nvPr/>
          </p:nvCxnSpPr>
          <p:spPr>
            <a:xfrm>
              <a:off x="5313594" y="168673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39" name="Connecteur droit 38"/>
            <p:cNvCxnSpPr/>
            <p:nvPr/>
          </p:nvCxnSpPr>
          <p:spPr>
            <a:xfrm>
              <a:off x="5446515" y="181063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0" name="Connecteur droit 39"/>
            <p:cNvCxnSpPr/>
            <p:nvPr/>
          </p:nvCxnSpPr>
          <p:spPr>
            <a:xfrm>
              <a:off x="5343320" y="1440696"/>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1" name="Connecteur droit 40"/>
            <p:cNvCxnSpPr/>
            <p:nvPr/>
          </p:nvCxnSpPr>
          <p:spPr>
            <a:xfrm>
              <a:off x="5476241" y="156459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2" name="Connecteur droit 41"/>
            <p:cNvCxnSpPr/>
            <p:nvPr/>
          </p:nvCxnSpPr>
          <p:spPr>
            <a:xfrm>
              <a:off x="5609162" y="168505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3" name="Connecteur droit 42"/>
            <p:cNvCxnSpPr/>
            <p:nvPr/>
          </p:nvCxnSpPr>
          <p:spPr>
            <a:xfrm>
              <a:off x="5742084" y="180895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4" name="Connecteur droit 43"/>
            <p:cNvCxnSpPr/>
            <p:nvPr/>
          </p:nvCxnSpPr>
          <p:spPr>
            <a:xfrm>
              <a:off x="5662217" y="144504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5" name="Connecteur droit 44"/>
            <p:cNvCxnSpPr/>
            <p:nvPr/>
          </p:nvCxnSpPr>
          <p:spPr>
            <a:xfrm>
              <a:off x="5795139" y="156326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6" name="Connecteur droit 45"/>
            <p:cNvCxnSpPr/>
            <p:nvPr/>
          </p:nvCxnSpPr>
          <p:spPr>
            <a:xfrm>
              <a:off x="5928060" y="1686976"/>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7" name="Connecteur droit 46"/>
            <p:cNvCxnSpPr/>
            <p:nvPr/>
          </p:nvCxnSpPr>
          <p:spPr>
            <a:xfrm>
              <a:off x="6060981" y="180810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8" name="Connecteur droit 47"/>
            <p:cNvCxnSpPr/>
            <p:nvPr/>
          </p:nvCxnSpPr>
          <p:spPr>
            <a:xfrm>
              <a:off x="5957786" y="144351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49" name="Connecteur droit 48"/>
            <p:cNvCxnSpPr/>
            <p:nvPr/>
          </p:nvCxnSpPr>
          <p:spPr>
            <a:xfrm>
              <a:off x="6090707" y="156139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0" name="Connecteur droit 49"/>
            <p:cNvCxnSpPr/>
            <p:nvPr/>
          </p:nvCxnSpPr>
          <p:spPr>
            <a:xfrm>
              <a:off x="6223628" y="168529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1" name="Connecteur droit 50"/>
            <p:cNvCxnSpPr/>
            <p:nvPr/>
          </p:nvCxnSpPr>
          <p:spPr>
            <a:xfrm>
              <a:off x="6356550" y="180900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2" name="Connecteur droit 51"/>
            <p:cNvCxnSpPr/>
            <p:nvPr/>
          </p:nvCxnSpPr>
          <p:spPr>
            <a:xfrm>
              <a:off x="4286858" y="156335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3" name="Connecteur droit 52"/>
            <p:cNvCxnSpPr/>
            <p:nvPr/>
          </p:nvCxnSpPr>
          <p:spPr>
            <a:xfrm>
              <a:off x="4419779" y="168415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4" name="Connecteur droit 53"/>
            <p:cNvCxnSpPr/>
            <p:nvPr/>
          </p:nvCxnSpPr>
          <p:spPr>
            <a:xfrm>
              <a:off x="4552700" y="181063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5" name="Connecteur droit 54"/>
            <p:cNvCxnSpPr/>
            <p:nvPr/>
          </p:nvCxnSpPr>
          <p:spPr>
            <a:xfrm>
              <a:off x="6270563" y="144222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6" name="Connecteur droit 55"/>
            <p:cNvCxnSpPr/>
            <p:nvPr/>
          </p:nvCxnSpPr>
          <p:spPr>
            <a:xfrm>
              <a:off x="6403484" y="156302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7" name="Connecteur droit 56"/>
            <p:cNvCxnSpPr/>
            <p:nvPr/>
          </p:nvCxnSpPr>
          <p:spPr>
            <a:xfrm>
              <a:off x="6536405" y="1686920"/>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8" name="Connecteur droit 57"/>
            <p:cNvCxnSpPr/>
            <p:nvPr/>
          </p:nvCxnSpPr>
          <p:spPr>
            <a:xfrm>
              <a:off x="6669326" y="181081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59" name="Connecteur droit 58"/>
            <p:cNvCxnSpPr/>
            <p:nvPr/>
          </p:nvCxnSpPr>
          <p:spPr>
            <a:xfrm>
              <a:off x="6563467" y="144222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0" name="Connecteur droit 59"/>
            <p:cNvCxnSpPr/>
            <p:nvPr/>
          </p:nvCxnSpPr>
          <p:spPr>
            <a:xfrm>
              <a:off x="6696388" y="156302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1" name="Connecteur droit 60"/>
            <p:cNvCxnSpPr/>
            <p:nvPr/>
          </p:nvCxnSpPr>
          <p:spPr>
            <a:xfrm>
              <a:off x="6829309" y="168950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2" name="Connecteur droit 61"/>
            <p:cNvCxnSpPr/>
            <p:nvPr/>
          </p:nvCxnSpPr>
          <p:spPr>
            <a:xfrm>
              <a:off x="4288616" y="180895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3" name="Connecteur droit 62"/>
            <p:cNvCxnSpPr/>
            <p:nvPr/>
          </p:nvCxnSpPr>
          <p:spPr>
            <a:xfrm>
              <a:off x="6829309" y="144431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4" name="Connecteur droit 63"/>
            <p:cNvCxnSpPr/>
            <p:nvPr/>
          </p:nvCxnSpPr>
          <p:spPr>
            <a:xfrm>
              <a:off x="4420541" y="193602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5" name="Connecteur droit 64"/>
            <p:cNvCxnSpPr/>
            <p:nvPr/>
          </p:nvCxnSpPr>
          <p:spPr>
            <a:xfrm>
              <a:off x="4553462" y="2046901"/>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6" name="Connecteur droit 65"/>
            <p:cNvCxnSpPr/>
            <p:nvPr/>
          </p:nvCxnSpPr>
          <p:spPr>
            <a:xfrm>
              <a:off x="4686383" y="217796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7" name="Connecteur droit 66"/>
            <p:cNvCxnSpPr/>
            <p:nvPr/>
          </p:nvCxnSpPr>
          <p:spPr>
            <a:xfrm>
              <a:off x="4816340" y="229909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8" name="Connecteur droit 67"/>
            <p:cNvCxnSpPr/>
            <p:nvPr/>
          </p:nvCxnSpPr>
          <p:spPr>
            <a:xfrm>
              <a:off x="4716110" y="193106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69" name="Connecteur droit 68"/>
            <p:cNvCxnSpPr/>
            <p:nvPr/>
          </p:nvCxnSpPr>
          <p:spPr>
            <a:xfrm>
              <a:off x="4849031" y="2047074"/>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0" name="Connecteur droit 69"/>
            <p:cNvCxnSpPr/>
            <p:nvPr/>
          </p:nvCxnSpPr>
          <p:spPr>
            <a:xfrm>
              <a:off x="4981952" y="217609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1" name="Connecteur droit 70"/>
            <p:cNvCxnSpPr/>
            <p:nvPr/>
          </p:nvCxnSpPr>
          <p:spPr>
            <a:xfrm>
              <a:off x="5111909" y="229723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2" name="Connecteur droit 71"/>
            <p:cNvCxnSpPr/>
            <p:nvPr/>
          </p:nvCxnSpPr>
          <p:spPr>
            <a:xfrm>
              <a:off x="5022333" y="193378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3" name="Connecteur droit 72"/>
            <p:cNvCxnSpPr/>
            <p:nvPr/>
          </p:nvCxnSpPr>
          <p:spPr>
            <a:xfrm>
              <a:off x="5155254" y="2046567"/>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4" name="Connecteur droit 73"/>
            <p:cNvCxnSpPr/>
            <p:nvPr/>
          </p:nvCxnSpPr>
          <p:spPr>
            <a:xfrm>
              <a:off x="5288175" y="217744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5" name="Connecteur droit 74"/>
            <p:cNvCxnSpPr/>
            <p:nvPr/>
          </p:nvCxnSpPr>
          <p:spPr>
            <a:xfrm>
              <a:off x="5418132" y="229857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6" name="Connecteur droit 75"/>
            <p:cNvCxnSpPr/>
            <p:nvPr/>
          </p:nvCxnSpPr>
          <p:spPr>
            <a:xfrm>
              <a:off x="5317902" y="1934166"/>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7" name="Connecteur droit 76"/>
            <p:cNvCxnSpPr/>
            <p:nvPr/>
          </p:nvCxnSpPr>
          <p:spPr>
            <a:xfrm>
              <a:off x="5450823" y="2048135"/>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8" name="Connecteur droit 77"/>
            <p:cNvCxnSpPr/>
            <p:nvPr/>
          </p:nvCxnSpPr>
          <p:spPr>
            <a:xfrm>
              <a:off x="5583744" y="217576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79" name="Connecteur droit 78"/>
            <p:cNvCxnSpPr/>
            <p:nvPr/>
          </p:nvCxnSpPr>
          <p:spPr>
            <a:xfrm>
              <a:off x="5713701" y="229689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0" name="Connecteur droit 79"/>
            <p:cNvCxnSpPr/>
            <p:nvPr/>
          </p:nvCxnSpPr>
          <p:spPr>
            <a:xfrm>
              <a:off x="5636799" y="1933896"/>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1" name="Connecteur droit 80"/>
            <p:cNvCxnSpPr/>
            <p:nvPr/>
          </p:nvCxnSpPr>
          <p:spPr>
            <a:xfrm>
              <a:off x="5769720" y="2046805"/>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2" name="Connecteur droit 81"/>
            <p:cNvCxnSpPr/>
            <p:nvPr/>
          </p:nvCxnSpPr>
          <p:spPr>
            <a:xfrm>
              <a:off x="5902642" y="217768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3" name="Connecteur droit 82"/>
            <p:cNvCxnSpPr/>
            <p:nvPr/>
          </p:nvCxnSpPr>
          <p:spPr>
            <a:xfrm>
              <a:off x="6032598" y="229605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4" name="Connecteur droit 83"/>
            <p:cNvCxnSpPr/>
            <p:nvPr/>
          </p:nvCxnSpPr>
          <p:spPr>
            <a:xfrm>
              <a:off x="5932368" y="1931246"/>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5" name="Connecteur droit 84"/>
            <p:cNvCxnSpPr/>
            <p:nvPr/>
          </p:nvCxnSpPr>
          <p:spPr>
            <a:xfrm>
              <a:off x="6065289" y="2044941"/>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6" name="Connecteur droit 85"/>
            <p:cNvCxnSpPr/>
            <p:nvPr/>
          </p:nvCxnSpPr>
          <p:spPr>
            <a:xfrm>
              <a:off x="6198210" y="217600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7" name="Connecteur droit 86"/>
            <p:cNvCxnSpPr/>
            <p:nvPr/>
          </p:nvCxnSpPr>
          <p:spPr>
            <a:xfrm>
              <a:off x="6328167" y="229695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8" name="Connecteur droit 87"/>
            <p:cNvCxnSpPr/>
            <p:nvPr/>
          </p:nvCxnSpPr>
          <p:spPr>
            <a:xfrm>
              <a:off x="4261440" y="2046901"/>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89" name="Connecteur droit 88"/>
            <p:cNvCxnSpPr/>
            <p:nvPr/>
          </p:nvCxnSpPr>
          <p:spPr>
            <a:xfrm>
              <a:off x="4394361" y="217486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0" name="Connecteur droit 89"/>
            <p:cNvCxnSpPr/>
            <p:nvPr/>
          </p:nvCxnSpPr>
          <p:spPr>
            <a:xfrm>
              <a:off x="4524317" y="229857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1" name="Connecteur droit 90"/>
            <p:cNvCxnSpPr/>
            <p:nvPr/>
          </p:nvCxnSpPr>
          <p:spPr>
            <a:xfrm>
              <a:off x="6245144" y="193365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2" name="Connecteur droit 91"/>
            <p:cNvCxnSpPr/>
            <p:nvPr/>
          </p:nvCxnSpPr>
          <p:spPr>
            <a:xfrm>
              <a:off x="6378065" y="2046567"/>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3" name="Connecteur droit 92"/>
            <p:cNvCxnSpPr/>
            <p:nvPr/>
          </p:nvCxnSpPr>
          <p:spPr>
            <a:xfrm>
              <a:off x="6510987" y="217762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4" name="Connecteur droit 93"/>
            <p:cNvCxnSpPr/>
            <p:nvPr/>
          </p:nvCxnSpPr>
          <p:spPr>
            <a:xfrm>
              <a:off x="6640943" y="229876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5" name="Connecteur droit 94"/>
            <p:cNvCxnSpPr/>
            <p:nvPr/>
          </p:nvCxnSpPr>
          <p:spPr>
            <a:xfrm>
              <a:off x="6538049" y="193311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6" name="Connecteur droit 95"/>
            <p:cNvCxnSpPr/>
            <p:nvPr/>
          </p:nvCxnSpPr>
          <p:spPr>
            <a:xfrm>
              <a:off x="6670970" y="2046567"/>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7" name="Connecteur droit 96"/>
            <p:cNvCxnSpPr/>
            <p:nvPr/>
          </p:nvCxnSpPr>
          <p:spPr>
            <a:xfrm>
              <a:off x="6803891" y="218020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8" name="Connecteur droit 97"/>
            <p:cNvCxnSpPr/>
            <p:nvPr/>
          </p:nvCxnSpPr>
          <p:spPr>
            <a:xfrm>
              <a:off x="4260233" y="229689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99" name="Connecteur droit 98"/>
            <p:cNvCxnSpPr/>
            <p:nvPr/>
          </p:nvCxnSpPr>
          <p:spPr>
            <a:xfrm>
              <a:off x="6803891" y="193520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0" name="Connecteur droit 99"/>
            <p:cNvCxnSpPr/>
            <p:nvPr/>
          </p:nvCxnSpPr>
          <p:spPr>
            <a:xfrm>
              <a:off x="4217934" y="2535229"/>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1" name="Connecteur droit 100"/>
            <p:cNvCxnSpPr/>
            <p:nvPr/>
          </p:nvCxnSpPr>
          <p:spPr>
            <a:xfrm>
              <a:off x="4218672" y="2659125"/>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2" name="Connecteur droit 101"/>
            <p:cNvCxnSpPr/>
            <p:nvPr/>
          </p:nvCxnSpPr>
          <p:spPr>
            <a:xfrm>
              <a:off x="4220002" y="2776827"/>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3" name="Connecteur droit 102"/>
            <p:cNvCxnSpPr/>
            <p:nvPr/>
          </p:nvCxnSpPr>
          <p:spPr>
            <a:xfrm>
              <a:off x="4219600" y="2900723"/>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4" name="Connecteur droit 103"/>
            <p:cNvCxnSpPr/>
            <p:nvPr/>
          </p:nvCxnSpPr>
          <p:spPr>
            <a:xfrm>
              <a:off x="4221257" y="3021857"/>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5" name="Connecteur droit 104"/>
            <p:cNvCxnSpPr/>
            <p:nvPr/>
          </p:nvCxnSpPr>
          <p:spPr>
            <a:xfrm>
              <a:off x="4221995" y="3142990"/>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6" name="Connecteur droit 105"/>
            <p:cNvCxnSpPr/>
            <p:nvPr/>
          </p:nvCxnSpPr>
          <p:spPr>
            <a:xfrm>
              <a:off x="4714561" y="241505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7" name="Connecteur droit 106"/>
            <p:cNvCxnSpPr/>
            <p:nvPr/>
          </p:nvCxnSpPr>
          <p:spPr>
            <a:xfrm>
              <a:off x="4847482" y="253894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8" name="Connecteur droit 107"/>
            <p:cNvCxnSpPr/>
            <p:nvPr/>
          </p:nvCxnSpPr>
          <p:spPr>
            <a:xfrm>
              <a:off x="5010130" y="241318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9" name="Connecteur droit 108"/>
            <p:cNvCxnSpPr/>
            <p:nvPr/>
          </p:nvCxnSpPr>
          <p:spPr>
            <a:xfrm>
              <a:off x="5143051" y="253708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0" name="Connecteur droit 109"/>
            <p:cNvCxnSpPr/>
            <p:nvPr/>
          </p:nvCxnSpPr>
          <p:spPr>
            <a:xfrm>
              <a:off x="5316353" y="241453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1" name="Connecteur droit 110"/>
            <p:cNvCxnSpPr/>
            <p:nvPr/>
          </p:nvCxnSpPr>
          <p:spPr>
            <a:xfrm>
              <a:off x="5449274" y="253843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2" name="Connecteur droit 111"/>
            <p:cNvCxnSpPr/>
            <p:nvPr/>
          </p:nvCxnSpPr>
          <p:spPr>
            <a:xfrm>
              <a:off x="5611922" y="241285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3" name="Connecteur droit 112"/>
            <p:cNvCxnSpPr/>
            <p:nvPr/>
          </p:nvCxnSpPr>
          <p:spPr>
            <a:xfrm>
              <a:off x="5744843" y="2536750"/>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4" name="Connecteur droit 113"/>
            <p:cNvCxnSpPr/>
            <p:nvPr/>
          </p:nvCxnSpPr>
          <p:spPr>
            <a:xfrm>
              <a:off x="5930819" y="241477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5" name="Connecteur droit 114"/>
            <p:cNvCxnSpPr/>
            <p:nvPr/>
          </p:nvCxnSpPr>
          <p:spPr>
            <a:xfrm>
              <a:off x="6063740" y="253590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6" name="Connecteur droit 115"/>
            <p:cNvCxnSpPr/>
            <p:nvPr/>
          </p:nvCxnSpPr>
          <p:spPr>
            <a:xfrm>
              <a:off x="6226388" y="241309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7" name="Connecteur droit 116"/>
            <p:cNvCxnSpPr/>
            <p:nvPr/>
          </p:nvCxnSpPr>
          <p:spPr>
            <a:xfrm>
              <a:off x="6359309" y="253680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8" name="Connecteur droit 117"/>
            <p:cNvCxnSpPr/>
            <p:nvPr/>
          </p:nvCxnSpPr>
          <p:spPr>
            <a:xfrm>
              <a:off x="4422538" y="241195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19" name="Connecteur droit 118"/>
            <p:cNvCxnSpPr/>
            <p:nvPr/>
          </p:nvCxnSpPr>
          <p:spPr>
            <a:xfrm>
              <a:off x="4555459" y="253843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0" name="Connecteur droit 119"/>
            <p:cNvCxnSpPr/>
            <p:nvPr/>
          </p:nvCxnSpPr>
          <p:spPr>
            <a:xfrm>
              <a:off x="6539164" y="241471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1" name="Connecteur droit 120"/>
            <p:cNvCxnSpPr/>
            <p:nvPr/>
          </p:nvCxnSpPr>
          <p:spPr>
            <a:xfrm>
              <a:off x="6672085" y="253861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2" name="Connecteur droit 121"/>
            <p:cNvCxnSpPr/>
            <p:nvPr/>
          </p:nvCxnSpPr>
          <p:spPr>
            <a:xfrm>
              <a:off x="6832069" y="241729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3" name="Connecteur droit 122"/>
            <p:cNvCxnSpPr/>
            <p:nvPr/>
          </p:nvCxnSpPr>
          <p:spPr>
            <a:xfrm>
              <a:off x="4291376" y="2536750"/>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4" name="Connecteur droit 123"/>
            <p:cNvCxnSpPr/>
            <p:nvPr/>
          </p:nvCxnSpPr>
          <p:spPr>
            <a:xfrm>
              <a:off x="4423301" y="2663826"/>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5" name="Connecteur droit 124"/>
            <p:cNvCxnSpPr/>
            <p:nvPr/>
          </p:nvCxnSpPr>
          <p:spPr>
            <a:xfrm>
              <a:off x="4556222" y="2774698"/>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6" name="Connecteur droit 125"/>
            <p:cNvCxnSpPr/>
            <p:nvPr/>
          </p:nvCxnSpPr>
          <p:spPr>
            <a:xfrm>
              <a:off x="4689143" y="290575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7" name="Connecteur droit 126"/>
            <p:cNvCxnSpPr/>
            <p:nvPr/>
          </p:nvCxnSpPr>
          <p:spPr>
            <a:xfrm>
              <a:off x="4822064" y="302689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8" name="Connecteur droit 127"/>
            <p:cNvCxnSpPr/>
            <p:nvPr/>
          </p:nvCxnSpPr>
          <p:spPr>
            <a:xfrm>
              <a:off x="4718869" y="265886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29" name="Connecteur droit 128"/>
            <p:cNvCxnSpPr/>
            <p:nvPr/>
          </p:nvCxnSpPr>
          <p:spPr>
            <a:xfrm>
              <a:off x="4851791" y="2774871"/>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0" name="Connecteur droit 129"/>
            <p:cNvCxnSpPr/>
            <p:nvPr/>
          </p:nvCxnSpPr>
          <p:spPr>
            <a:xfrm>
              <a:off x="4984712" y="290389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1" name="Connecteur droit 130"/>
            <p:cNvCxnSpPr/>
            <p:nvPr/>
          </p:nvCxnSpPr>
          <p:spPr>
            <a:xfrm>
              <a:off x="5117633" y="302502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2" name="Connecteur droit 131"/>
            <p:cNvCxnSpPr/>
            <p:nvPr/>
          </p:nvCxnSpPr>
          <p:spPr>
            <a:xfrm>
              <a:off x="5025093" y="266157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3" name="Connecteur droit 132"/>
            <p:cNvCxnSpPr/>
            <p:nvPr/>
          </p:nvCxnSpPr>
          <p:spPr>
            <a:xfrm>
              <a:off x="5158014" y="2774364"/>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4" name="Connecteur droit 133"/>
            <p:cNvCxnSpPr/>
            <p:nvPr/>
          </p:nvCxnSpPr>
          <p:spPr>
            <a:xfrm>
              <a:off x="5290935" y="290524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Connecteur droit 134"/>
            <p:cNvCxnSpPr/>
            <p:nvPr/>
          </p:nvCxnSpPr>
          <p:spPr>
            <a:xfrm>
              <a:off x="5423856" y="302637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6" name="Connecteur droit 135"/>
            <p:cNvCxnSpPr/>
            <p:nvPr/>
          </p:nvCxnSpPr>
          <p:spPr>
            <a:xfrm>
              <a:off x="5320662" y="266196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Connecteur droit 136"/>
            <p:cNvCxnSpPr/>
            <p:nvPr/>
          </p:nvCxnSpPr>
          <p:spPr>
            <a:xfrm>
              <a:off x="5453583" y="2775932"/>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Connecteur droit 137"/>
            <p:cNvCxnSpPr/>
            <p:nvPr/>
          </p:nvCxnSpPr>
          <p:spPr>
            <a:xfrm>
              <a:off x="5586504" y="290356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9" name="Connecteur droit 138"/>
            <p:cNvCxnSpPr/>
            <p:nvPr/>
          </p:nvCxnSpPr>
          <p:spPr>
            <a:xfrm>
              <a:off x="5719425" y="302469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0" name="Connecteur droit 139"/>
            <p:cNvCxnSpPr/>
            <p:nvPr/>
          </p:nvCxnSpPr>
          <p:spPr>
            <a:xfrm>
              <a:off x="5639559" y="266169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1" name="Connecteur droit 140"/>
            <p:cNvCxnSpPr/>
            <p:nvPr/>
          </p:nvCxnSpPr>
          <p:spPr>
            <a:xfrm>
              <a:off x="5772480" y="2774601"/>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2" name="Connecteur droit 141"/>
            <p:cNvCxnSpPr/>
            <p:nvPr/>
          </p:nvCxnSpPr>
          <p:spPr>
            <a:xfrm>
              <a:off x="5905401" y="290547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3" name="Connecteur droit 142"/>
            <p:cNvCxnSpPr/>
            <p:nvPr/>
          </p:nvCxnSpPr>
          <p:spPr>
            <a:xfrm>
              <a:off x="6038322" y="302384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4" name="Connecteur droit 143"/>
            <p:cNvCxnSpPr/>
            <p:nvPr/>
          </p:nvCxnSpPr>
          <p:spPr>
            <a:xfrm>
              <a:off x="5935128" y="265904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5" name="Connecteur droit 144"/>
            <p:cNvCxnSpPr/>
            <p:nvPr/>
          </p:nvCxnSpPr>
          <p:spPr>
            <a:xfrm>
              <a:off x="6068049" y="2772738"/>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6" name="Connecteur droit 145"/>
            <p:cNvCxnSpPr/>
            <p:nvPr/>
          </p:nvCxnSpPr>
          <p:spPr>
            <a:xfrm>
              <a:off x="6200970" y="290379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7" name="Connecteur droit 146"/>
            <p:cNvCxnSpPr/>
            <p:nvPr/>
          </p:nvCxnSpPr>
          <p:spPr>
            <a:xfrm>
              <a:off x="6333891" y="302474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8" name="Connecteur droit 147"/>
            <p:cNvCxnSpPr/>
            <p:nvPr/>
          </p:nvCxnSpPr>
          <p:spPr>
            <a:xfrm>
              <a:off x="4264199" y="2774698"/>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49" name="Connecteur droit 148"/>
            <p:cNvCxnSpPr/>
            <p:nvPr/>
          </p:nvCxnSpPr>
          <p:spPr>
            <a:xfrm>
              <a:off x="4397120" y="290266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0" name="Connecteur droit 149"/>
            <p:cNvCxnSpPr/>
            <p:nvPr/>
          </p:nvCxnSpPr>
          <p:spPr>
            <a:xfrm>
              <a:off x="4530041" y="302637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1" name="Connecteur droit 150"/>
            <p:cNvCxnSpPr/>
            <p:nvPr/>
          </p:nvCxnSpPr>
          <p:spPr>
            <a:xfrm>
              <a:off x="6247904" y="266145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2" name="Connecteur droit 151"/>
            <p:cNvCxnSpPr/>
            <p:nvPr/>
          </p:nvCxnSpPr>
          <p:spPr>
            <a:xfrm>
              <a:off x="6380825" y="2774364"/>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3" name="Connecteur droit 152"/>
            <p:cNvCxnSpPr/>
            <p:nvPr/>
          </p:nvCxnSpPr>
          <p:spPr>
            <a:xfrm>
              <a:off x="6513746" y="290542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4" name="Connecteur droit 153"/>
            <p:cNvCxnSpPr/>
            <p:nvPr/>
          </p:nvCxnSpPr>
          <p:spPr>
            <a:xfrm>
              <a:off x="6646667" y="302655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5" name="Connecteur droit 154"/>
            <p:cNvCxnSpPr/>
            <p:nvPr/>
          </p:nvCxnSpPr>
          <p:spPr>
            <a:xfrm>
              <a:off x="6540808" y="266091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6" name="Connecteur droit 155"/>
            <p:cNvCxnSpPr/>
            <p:nvPr/>
          </p:nvCxnSpPr>
          <p:spPr>
            <a:xfrm>
              <a:off x="6673729" y="2774364"/>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7" name="Connecteur droit 156"/>
            <p:cNvCxnSpPr/>
            <p:nvPr/>
          </p:nvCxnSpPr>
          <p:spPr>
            <a:xfrm>
              <a:off x="6806650" y="290800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8" name="Connecteur droit 157"/>
            <p:cNvCxnSpPr/>
            <p:nvPr/>
          </p:nvCxnSpPr>
          <p:spPr>
            <a:xfrm>
              <a:off x="4265958" y="302469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59" name="Connecteur droit 158"/>
            <p:cNvCxnSpPr/>
            <p:nvPr/>
          </p:nvCxnSpPr>
          <p:spPr>
            <a:xfrm>
              <a:off x="6806650" y="266300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0" name="Connecteur droit 159"/>
            <p:cNvCxnSpPr/>
            <p:nvPr/>
          </p:nvCxnSpPr>
          <p:spPr>
            <a:xfrm>
              <a:off x="4216679" y="3258696"/>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1" name="Connecteur droit 160"/>
            <p:cNvCxnSpPr/>
            <p:nvPr/>
          </p:nvCxnSpPr>
          <p:spPr>
            <a:xfrm>
              <a:off x="4216277" y="3382593"/>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2" name="Connecteur droit 161"/>
            <p:cNvCxnSpPr/>
            <p:nvPr/>
          </p:nvCxnSpPr>
          <p:spPr>
            <a:xfrm>
              <a:off x="4419978" y="314569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3" name="Connecteur droit 162"/>
            <p:cNvCxnSpPr/>
            <p:nvPr/>
          </p:nvCxnSpPr>
          <p:spPr>
            <a:xfrm>
              <a:off x="4552899" y="3256567"/>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4" name="Connecteur droit 163"/>
            <p:cNvCxnSpPr/>
            <p:nvPr/>
          </p:nvCxnSpPr>
          <p:spPr>
            <a:xfrm>
              <a:off x="4685820" y="338762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5" name="Connecteur droit 164"/>
            <p:cNvCxnSpPr/>
            <p:nvPr/>
          </p:nvCxnSpPr>
          <p:spPr>
            <a:xfrm>
              <a:off x="4715546" y="314073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6" name="Connecteur droit 165"/>
            <p:cNvCxnSpPr/>
            <p:nvPr/>
          </p:nvCxnSpPr>
          <p:spPr>
            <a:xfrm>
              <a:off x="4848468" y="3256740"/>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7" name="Connecteur droit 166"/>
            <p:cNvCxnSpPr/>
            <p:nvPr/>
          </p:nvCxnSpPr>
          <p:spPr>
            <a:xfrm>
              <a:off x="4981389" y="338576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8" name="Connecteur droit 167"/>
            <p:cNvCxnSpPr/>
            <p:nvPr/>
          </p:nvCxnSpPr>
          <p:spPr>
            <a:xfrm>
              <a:off x="5021770" y="314344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69" name="Connecteur droit 168"/>
            <p:cNvCxnSpPr/>
            <p:nvPr/>
          </p:nvCxnSpPr>
          <p:spPr>
            <a:xfrm>
              <a:off x="5154691" y="3256233"/>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0" name="Connecteur droit 169"/>
            <p:cNvCxnSpPr/>
            <p:nvPr/>
          </p:nvCxnSpPr>
          <p:spPr>
            <a:xfrm>
              <a:off x="5287612" y="3387111"/>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1" name="Connecteur droit 170"/>
            <p:cNvCxnSpPr/>
            <p:nvPr/>
          </p:nvCxnSpPr>
          <p:spPr>
            <a:xfrm>
              <a:off x="5317339" y="314383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2" name="Connecteur droit 171"/>
            <p:cNvCxnSpPr/>
            <p:nvPr/>
          </p:nvCxnSpPr>
          <p:spPr>
            <a:xfrm>
              <a:off x="5450260" y="3257801"/>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3" name="Connecteur droit 172"/>
            <p:cNvCxnSpPr/>
            <p:nvPr/>
          </p:nvCxnSpPr>
          <p:spPr>
            <a:xfrm>
              <a:off x="5583181" y="3385430"/>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4" name="Connecteur droit 173"/>
            <p:cNvCxnSpPr/>
            <p:nvPr/>
          </p:nvCxnSpPr>
          <p:spPr>
            <a:xfrm>
              <a:off x="5636236" y="314356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5" name="Connecteur droit 174"/>
            <p:cNvCxnSpPr/>
            <p:nvPr/>
          </p:nvCxnSpPr>
          <p:spPr>
            <a:xfrm>
              <a:off x="5769157" y="3256470"/>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6" name="Connecteur droit 175"/>
            <p:cNvCxnSpPr/>
            <p:nvPr/>
          </p:nvCxnSpPr>
          <p:spPr>
            <a:xfrm>
              <a:off x="5902078" y="338734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7" name="Connecteur droit 176"/>
            <p:cNvCxnSpPr/>
            <p:nvPr/>
          </p:nvCxnSpPr>
          <p:spPr>
            <a:xfrm>
              <a:off x="5931805" y="3140912"/>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8" name="Connecteur droit 177"/>
            <p:cNvCxnSpPr/>
            <p:nvPr/>
          </p:nvCxnSpPr>
          <p:spPr>
            <a:xfrm>
              <a:off x="6064726" y="3254607"/>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79" name="Connecteur droit 178"/>
            <p:cNvCxnSpPr/>
            <p:nvPr/>
          </p:nvCxnSpPr>
          <p:spPr>
            <a:xfrm>
              <a:off x="6197647" y="3385667"/>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0" name="Connecteur droit 179"/>
            <p:cNvCxnSpPr/>
            <p:nvPr/>
          </p:nvCxnSpPr>
          <p:spPr>
            <a:xfrm>
              <a:off x="4260876" y="3256567"/>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1" name="Connecteur droit 180"/>
            <p:cNvCxnSpPr/>
            <p:nvPr/>
          </p:nvCxnSpPr>
          <p:spPr>
            <a:xfrm>
              <a:off x="4393797" y="3384530"/>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2" name="Connecteur droit 181"/>
            <p:cNvCxnSpPr/>
            <p:nvPr/>
          </p:nvCxnSpPr>
          <p:spPr>
            <a:xfrm>
              <a:off x="6244581" y="314332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3" name="Connecteur droit 182"/>
            <p:cNvCxnSpPr/>
            <p:nvPr/>
          </p:nvCxnSpPr>
          <p:spPr>
            <a:xfrm>
              <a:off x="6377502" y="3256233"/>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4" name="Connecteur droit 183"/>
            <p:cNvCxnSpPr/>
            <p:nvPr/>
          </p:nvCxnSpPr>
          <p:spPr>
            <a:xfrm>
              <a:off x="6510423" y="338729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5" name="Connecteur droit 184"/>
            <p:cNvCxnSpPr/>
            <p:nvPr/>
          </p:nvCxnSpPr>
          <p:spPr>
            <a:xfrm>
              <a:off x="6537485" y="3142780"/>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6" name="Connecteur droit 185"/>
            <p:cNvCxnSpPr/>
            <p:nvPr/>
          </p:nvCxnSpPr>
          <p:spPr>
            <a:xfrm>
              <a:off x="6670406" y="3256233"/>
              <a:ext cx="0" cy="128789"/>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7" name="Connecteur droit 186"/>
            <p:cNvCxnSpPr/>
            <p:nvPr/>
          </p:nvCxnSpPr>
          <p:spPr>
            <a:xfrm>
              <a:off x="6803327" y="338987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8" name="Connecteur droit 187"/>
            <p:cNvCxnSpPr/>
            <p:nvPr/>
          </p:nvCxnSpPr>
          <p:spPr>
            <a:xfrm>
              <a:off x="6803327" y="314487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89" name="Connecteur droit 188"/>
            <p:cNvCxnSpPr/>
            <p:nvPr/>
          </p:nvCxnSpPr>
          <p:spPr>
            <a:xfrm>
              <a:off x="4578880" y="1327629"/>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0" name="Connecteur droit 189"/>
            <p:cNvCxnSpPr/>
            <p:nvPr/>
          </p:nvCxnSpPr>
          <p:spPr>
            <a:xfrm>
              <a:off x="5180673" y="132796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1" name="Connecteur droit 190"/>
            <p:cNvCxnSpPr/>
            <p:nvPr/>
          </p:nvCxnSpPr>
          <p:spPr>
            <a:xfrm>
              <a:off x="5476241" y="132576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2" name="Connecteur droit 191"/>
            <p:cNvCxnSpPr/>
            <p:nvPr/>
          </p:nvCxnSpPr>
          <p:spPr>
            <a:xfrm>
              <a:off x="5795139" y="1330113"/>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3" name="Connecteur droit 192"/>
            <p:cNvCxnSpPr/>
            <p:nvPr/>
          </p:nvCxnSpPr>
          <p:spPr>
            <a:xfrm>
              <a:off x="6090707" y="1328584"/>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4" name="Connecteur droit 193"/>
            <p:cNvCxnSpPr/>
            <p:nvPr/>
          </p:nvCxnSpPr>
          <p:spPr>
            <a:xfrm>
              <a:off x="6403484" y="132729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5" name="Connecteur droit 194"/>
            <p:cNvCxnSpPr/>
            <p:nvPr/>
          </p:nvCxnSpPr>
          <p:spPr>
            <a:xfrm>
              <a:off x="6696388" y="1327295"/>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96" name="Connecteur droit 195"/>
            <p:cNvCxnSpPr/>
            <p:nvPr/>
          </p:nvCxnSpPr>
          <p:spPr>
            <a:xfrm>
              <a:off x="4209613" y="1325765"/>
              <a:ext cx="2689546" cy="0"/>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97" name="Rectangle 37"/>
            <p:cNvSpPr/>
            <p:nvPr/>
          </p:nvSpPr>
          <p:spPr>
            <a:xfrm rot="628095">
              <a:off x="4168525" y="1055847"/>
              <a:ext cx="2778373" cy="151211"/>
            </a:xfrm>
            <a:custGeom>
              <a:avLst/>
              <a:gdLst>
                <a:gd name="connsiteX0" fmla="*/ 0 w 3152106"/>
                <a:gd name="connsiteY0" fmla="*/ 0 h 166139"/>
                <a:gd name="connsiteX1" fmla="*/ 3152106 w 3152106"/>
                <a:gd name="connsiteY1" fmla="*/ 0 h 166139"/>
                <a:gd name="connsiteX2" fmla="*/ 3152106 w 3152106"/>
                <a:gd name="connsiteY2" fmla="*/ 166139 h 166139"/>
                <a:gd name="connsiteX3" fmla="*/ 0 w 3152106"/>
                <a:gd name="connsiteY3" fmla="*/ 166139 h 166139"/>
                <a:gd name="connsiteX4" fmla="*/ 0 w 3152106"/>
                <a:gd name="connsiteY4" fmla="*/ 0 h 166139"/>
                <a:gd name="connsiteX0" fmla="*/ 0 w 3152106"/>
                <a:gd name="connsiteY0" fmla="*/ 548 h 166687"/>
                <a:gd name="connsiteX1" fmla="*/ 3114810 w 3152106"/>
                <a:gd name="connsiteY1" fmla="*/ 0 h 166687"/>
                <a:gd name="connsiteX2" fmla="*/ 3152106 w 3152106"/>
                <a:gd name="connsiteY2" fmla="*/ 166687 h 166687"/>
                <a:gd name="connsiteX3" fmla="*/ 0 w 3152106"/>
                <a:gd name="connsiteY3" fmla="*/ 166687 h 166687"/>
                <a:gd name="connsiteX4" fmla="*/ 0 w 3152106"/>
                <a:gd name="connsiteY4" fmla="*/ 548 h 166687"/>
                <a:gd name="connsiteX0" fmla="*/ 0 w 3196595"/>
                <a:gd name="connsiteY0" fmla="*/ 1329 h 166687"/>
                <a:gd name="connsiteX1" fmla="*/ 3159299 w 3196595"/>
                <a:gd name="connsiteY1" fmla="*/ 0 h 166687"/>
                <a:gd name="connsiteX2" fmla="*/ 3196595 w 3196595"/>
                <a:gd name="connsiteY2" fmla="*/ 166687 h 166687"/>
                <a:gd name="connsiteX3" fmla="*/ 44489 w 3196595"/>
                <a:gd name="connsiteY3" fmla="*/ 166687 h 166687"/>
                <a:gd name="connsiteX4" fmla="*/ 0 w 3196595"/>
                <a:gd name="connsiteY4" fmla="*/ 1329 h 166687"/>
                <a:gd name="connsiteX0" fmla="*/ 0 w 3195656"/>
                <a:gd name="connsiteY0" fmla="*/ 0 h 180409"/>
                <a:gd name="connsiteX1" fmla="*/ 3158360 w 3195656"/>
                <a:gd name="connsiteY1" fmla="*/ 13722 h 180409"/>
                <a:gd name="connsiteX2" fmla="*/ 3195656 w 3195656"/>
                <a:gd name="connsiteY2" fmla="*/ 180409 h 180409"/>
                <a:gd name="connsiteX3" fmla="*/ 43550 w 3195656"/>
                <a:gd name="connsiteY3" fmla="*/ 180409 h 180409"/>
                <a:gd name="connsiteX4" fmla="*/ 0 w 3195656"/>
                <a:gd name="connsiteY4" fmla="*/ 0 h 180409"/>
                <a:gd name="connsiteX0" fmla="*/ 0 w 3185530"/>
                <a:gd name="connsiteY0" fmla="*/ 0 h 185999"/>
                <a:gd name="connsiteX1" fmla="*/ 3148234 w 3185530"/>
                <a:gd name="connsiteY1" fmla="*/ 19312 h 185999"/>
                <a:gd name="connsiteX2" fmla="*/ 3185530 w 3185530"/>
                <a:gd name="connsiteY2" fmla="*/ 185999 h 185999"/>
                <a:gd name="connsiteX3" fmla="*/ 33424 w 3185530"/>
                <a:gd name="connsiteY3" fmla="*/ 185999 h 185999"/>
                <a:gd name="connsiteX4" fmla="*/ 0 w 3185530"/>
                <a:gd name="connsiteY4" fmla="*/ 0 h 185999"/>
                <a:gd name="connsiteX0" fmla="*/ 0 w 3185530"/>
                <a:gd name="connsiteY0" fmla="*/ 0 h 185999"/>
                <a:gd name="connsiteX1" fmla="*/ 3154394 w 3185530"/>
                <a:gd name="connsiteY1" fmla="*/ 13330 h 185999"/>
                <a:gd name="connsiteX2" fmla="*/ 3185530 w 3185530"/>
                <a:gd name="connsiteY2" fmla="*/ 185999 h 185999"/>
                <a:gd name="connsiteX3" fmla="*/ 33424 w 3185530"/>
                <a:gd name="connsiteY3" fmla="*/ 185999 h 185999"/>
                <a:gd name="connsiteX4" fmla="*/ 0 w 3185530"/>
                <a:gd name="connsiteY4" fmla="*/ 0 h 185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85530" h="185999">
                  <a:moveTo>
                    <a:pt x="0" y="0"/>
                  </a:moveTo>
                  <a:lnTo>
                    <a:pt x="3154394" y="13330"/>
                  </a:lnTo>
                  <a:lnTo>
                    <a:pt x="3185530" y="185999"/>
                  </a:lnTo>
                  <a:lnTo>
                    <a:pt x="33424" y="185999"/>
                  </a:lnTo>
                  <a:lnTo>
                    <a:pt x="0" y="0"/>
                  </a:lnTo>
                  <a:close/>
                </a:path>
              </a:pathLst>
            </a:custGeom>
            <a:solidFill>
              <a:srgbClr val="F4834A"/>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98" name="Picture 2"/>
            <p:cNvPicPr>
              <a:picLocks noChangeAspect="1" noChangeArrowheads="1"/>
            </p:cNvPicPr>
            <p:nvPr/>
          </p:nvPicPr>
          <p:blipFill>
            <a:blip r:embed="rId4" cstate="print">
              <a:clrChange>
                <a:clrFrom>
                  <a:srgbClr val="FFFFFF"/>
                </a:clrFrom>
                <a:clrTo>
                  <a:srgbClr val="FFFFFF">
                    <a:alpha val="0"/>
                  </a:srgbClr>
                </a:clrTo>
              </a:clrChange>
            </a:blip>
            <a:srcRect l="12500" t="9327" r="12500" b="6731"/>
            <a:stretch>
              <a:fillRect/>
            </a:stretch>
          </p:blipFill>
          <p:spPr bwMode="auto">
            <a:xfrm>
              <a:off x="4719073" y="570505"/>
              <a:ext cx="237664" cy="484394"/>
            </a:xfrm>
            <a:prstGeom prst="rect">
              <a:avLst/>
            </a:prstGeom>
            <a:noFill/>
            <a:ln w="9525">
              <a:noFill/>
              <a:miter lim="800000"/>
              <a:headEnd/>
              <a:tailEnd/>
            </a:ln>
            <a:effectLst/>
          </p:spPr>
        </p:pic>
        <p:pic>
          <p:nvPicPr>
            <p:cNvPr id="199" name="Picture 2"/>
            <p:cNvPicPr>
              <a:picLocks noChangeAspect="1" noChangeArrowheads="1"/>
            </p:cNvPicPr>
            <p:nvPr/>
          </p:nvPicPr>
          <p:blipFill>
            <a:blip r:embed="rId4" cstate="print">
              <a:clrChange>
                <a:clrFrom>
                  <a:srgbClr val="FFFFFF"/>
                </a:clrFrom>
                <a:clrTo>
                  <a:srgbClr val="FFFFFF">
                    <a:alpha val="0"/>
                  </a:srgbClr>
                </a:clrTo>
              </a:clrChange>
            </a:blip>
            <a:srcRect l="12500" t="9327" r="12500" b="6731"/>
            <a:stretch>
              <a:fillRect/>
            </a:stretch>
          </p:blipFill>
          <p:spPr bwMode="auto">
            <a:xfrm>
              <a:off x="5006365" y="568768"/>
              <a:ext cx="237664" cy="484394"/>
            </a:xfrm>
            <a:prstGeom prst="rect">
              <a:avLst/>
            </a:prstGeom>
            <a:noFill/>
            <a:ln w="9525">
              <a:noFill/>
              <a:miter lim="800000"/>
              <a:headEnd/>
              <a:tailEnd/>
            </a:ln>
            <a:effectLst/>
          </p:spPr>
        </p:pic>
        <p:pic>
          <p:nvPicPr>
            <p:cNvPr id="200" name="Picture 2"/>
            <p:cNvPicPr>
              <a:picLocks noChangeAspect="1" noChangeArrowheads="1"/>
            </p:cNvPicPr>
            <p:nvPr/>
          </p:nvPicPr>
          <p:blipFill>
            <a:blip r:embed="rId4" cstate="print">
              <a:clrChange>
                <a:clrFrom>
                  <a:srgbClr val="FFFFFF"/>
                </a:clrFrom>
                <a:clrTo>
                  <a:srgbClr val="FFFFFF">
                    <a:alpha val="0"/>
                  </a:srgbClr>
                </a:clrTo>
              </a:clrChange>
            </a:blip>
            <a:srcRect l="12500" t="9327" r="12500" b="6731"/>
            <a:stretch>
              <a:fillRect/>
            </a:stretch>
          </p:blipFill>
          <p:spPr bwMode="auto">
            <a:xfrm>
              <a:off x="5792007" y="708577"/>
              <a:ext cx="237664" cy="484394"/>
            </a:xfrm>
            <a:prstGeom prst="rect">
              <a:avLst/>
            </a:prstGeom>
            <a:noFill/>
            <a:ln w="9525">
              <a:noFill/>
              <a:miter lim="800000"/>
              <a:headEnd/>
              <a:tailEnd/>
            </a:ln>
            <a:effectLst/>
          </p:spPr>
        </p:pic>
        <p:pic>
          <p:nvPicPr>
            <p:cNvPr id="201" name="Picture 2"/>
            <p:cNvPicPr>
              <a:picLocks noChangeAspect="1" noChangeArrowheads="1"/>
            </p:cNvPicPr>
            <p:nvPr/>
          </p:nvPicPr>
          <p:blipFill>
            <a:blip r:embed="rId4" cstate="print">
              <a:clrChange>
                <a:clrFrom>
                  <a:srgbClr val="FFFFFF"/>
                </a:clrFrom>
                <a:clrTo>
                  <a:srgbClr val="FFFFFF">
                    <a:alpha val="0"/>
                  </a:srgbClr>
                </a:clrTo>
              </a:clrChange>
            </a:blip>
            <a:srcRect l="12500" t="9327" r="12500" b="6731"/>
            <a:stretch>
              <a:fillRect/>
            </a:stretch>
          </p:blipFill>
          <p:spPr bwMode="auto">
            <a:xfrm>
              <a:off x="6005756" y="775714"/>
              <a:ext cx="237664" cy="484394"/>
            </a:xfrm>
            <a:prstGeom prst="rect">
              <a:avLst/>
            </a:prstGeom>
            <a:noFill/>
            <a:ln w="9525">
              <a:noFill/>
              <a:miter lim="800000"/>
              <a:headEnd/>
              <a:tailEnd/>
            </a:ln>
            <a:effectLst/>
          </p:spPr>
        </p:pic>
        <p:pic>
          <p:nvPicPr>
            <p:cNvPr id="202" name="Picture 2"/>
            <p:cNvPicPr>
              <a:picLocks noChangeAspect="1" noChangeArrowheads="1"/>
            </p:cNvPicPr>
            <p:nvPr/>
          </p:nvPicPr>
          <p:blipFill>
            <a:blip r:embed="rId4" cstate="print">
              <a:clrChange>
                <a:clrFrom>
                  <a:srgbClr val="FFFFFF"/>
                </a:clrFrom>
                <a:clrTo>
                  <a:srgbClr val="FFFFFF">
                    <a:alpha val="0"/>
                  </a:srgbClr>
                </a:clrTo>
              </a:clrChange>
            </a:blip>
            <a:srcRect l="12500" t="9327" r="12500" b="6731"/>
            <a:stretch>
              <a:fillRect/>
            </a:stretch>
          </p:blipFill>
          <p:spPr bwMode="auto">
            <a:xfrm>
              <a:off x="6237718" y="782545"/>
              <a:ext cx="237664" cy="484394"/>
            </a:xfrm>
            <a:prstGeom prst="rect">
              <a:avLst/>
            </a:prstGeom>
            <a:noFill/>
            <a:ln w="9525">
              <a:noFill/>
              <a:miter lim="800000"/>
              <a:headEnd/>
              <a:tailEnd/>
            </a:ln>
            <a:effectLst/>
          </p:spPr>
        </p:pic>
        <p:sp>
          <p:nvSpPr>
            <p:cNvPr id="203" name="Forme libre 202"/>
            <p:cNvSpPr/>
            <p:nvPr/>
          </p:nvSpPr>
          <p:spPr>
            <a:xfrm rot="663636">
              <a:off x="4147420" y="1085545"/>
              <a:ext cx="2181872" cy="527876"/>
            </a:xfrm>
            <a:custGeom>
              <a:avLst/>
              <a:gdLst>
                <a:gd name="connsiteX0" fmla="*/ 183104 w 2752498"/>
                <a:gd name="connsiteY0" fmla="*/ 45396 h 510625"/>
                <a:gd name="connsiteX1" fmla="*/ 183104 w 2752498"/>
                <a:gd name="connsiteY1" fmla="*/ 364483 h 510625"/>
                <a:gd name="connsiteX2" fmla="*/ 230729 w 2752498"/>
                <a:gd name="connsiteY2" fmla="*/ 502596 h 510625"/>
                <a:gd name="connsiteX3" fmla="*/ 435517 w 2752498"/>
                <a:gd name="connsiteY3" fmla="*/ 474021 h 510625"/>
                <a:gd name="connsiteX4" fmla="*/ 668879 w 2752498"/>
                <a:gd name="connsiteY4" fmla="*/ 307333 h 510625"/>
                <a:gd name="connsiteX5" fmla="*/ 935579 w 2752498"/>
                <a:gd name="connsiteY5" fmla="*/ 464496 h 510625"/>
                <a:gd name="connsiteX6" fmla="*/ 1259429 w 2752498"/>
                <a:gd name="connsiteY6" fmla="*/ 283521 h 510625"/>
                <a:gd name="connsiteX7" fmla="*/ 1688054 w 2752498"/>
                <a:gd name="connsiteY7" fmla="*/ 378771 h 510625"/>
                <a:gd name="connsiteX8" fmla="*/ 1926179 w 2752498"/>
                <a:gd name="connsiteY8" fmla="*/ 135883 h 510625"/>
                <a:gd name="connsiteX9" fmla="*/ 2335754 w 2752498"/>
                <a:gd name="connsiteY9" fmla="*/ 150171 h 510625"/>
                <a:gd name="connsiteX10" fmla="*/ 2631029 w 2752498"/>
                <a:gd name="connsiteY10" fmla="*/ 12058 h 510625"/>
                <a:gd name="connsiteX11" fmla="*/ 183104 w 2752498"/>
                <a:gd name="connsiteY11" fmla="*/ 45396 h 510625"/>
                <a:gd name="connsiteX0" fmla="*/ 9840 w 2579234"/>
                <a:gd name="connsiteY0" fmla="*/ 136821 h 602050"/>
                <a:gd name="connsiteX1" fmla="*/ 9840 w 2579234"/>
                <a:gd name="connsiteY1" fmla="*/ 455908 h 602050"/>
                <a:gd name="connsiteX2" fmla="*/ 57465 w 2579234"/>
                <a:gd name="connsiteY2" fmla="*/ 594021 h 602050"/>
                <a:gd name="connsiteX3" fmla="*/ 262253 w 2579234"/>
                <a:gd name="connsiteY3" fmla="*/ 565446 h 602050"/>
                <a:gd name="connsiteX4" fmla="*/ 495615 w 2579234"/>
                <a:gd name="connsiteY4" fmla="*/ 398758 h 602050"/>
                <a:gd name="connsiteX5" fmla="*/ 762315 w 2579234"/>
                <a:gd name="connsiteY5" fmla="*/ 555921 h 602050"/>
                <a:gd name="connsiteX6" fmla="*/ 1086165 w 2579234"/>
                <a:gd name="connsiteY6" fmla="*/ 374946 h 602050"/>
                <a:gd name="connsiteX7" fmla="*/ 1514790 w 2579234"/>
                <a:gd name="connsiteY7" fmla="*/ 470196 h 602050"/>
                <a:gd name="connsiteX8" fmla="*/ 1752915 w 2579234"/>
                <a:gd name="connsiteY8" fmla="*/ 227308 h 602050"/>
                <a:gd name="connsiteX9" fmla="*/ 2162490 w 2579234"/>
                <a:gd name="connsiteY9" fmla="*/ 241596 h 602050"/>
                <a:gd name="connsiteX10" fmla="*/ 2457765 w 2579234"/>
                <a:gd name="connsiteY10" fmla="*/ 103483 h 602050"/>
                <a:gd name="connsiteX11" fmla="*/ 9840 w 2579234"/>
                <a:gd name="connsiteY11" fmla="*/ 136821 h 602050"/>
                <a:gd name="connsiteX0" fmla="*/ 4344 w 2573738"/>
                <a:gd name="connsiteY0" fmla="*/ 36139 h 501368"/>
                <a:gd name="connsiteX1" fmla="*/ 4344 w 2573738"/>
                <a:gd name="connsiteY1" fmla="*/ 355226 h 501368"/>
                <a:gd name="connsiteX2" fmla="*/ 51969 w 2573738"/>
                <a:gd name="connsiteY2" fmla="*/ 493339 h 501368"/>
                <a:gd name="connsiteX3" fmla="*/ 256757 w 2573738"/>
                <a:gd name="connsiteY3" fmla="*/ 464764 h 501368"/>
                <a:gd name="connsiteX4" fmla="*/ 490119 w 2573738"/>
                <a:gd name="connsiteY4" fmla="*/ 298076 h 501368"/>
                <a:gd name="connsiteX5" fmla="*/ 756819 w 2573738"/>
                <a:gd name="connsiteY5" fmla="*/ 455239 h 501368"/>
                <a:gd name="connsiteX6" fmla="*/ 1080669 w 2573738"/>
                <a:gd name="connsiteY6" fmla="*/ 274264 h 501368"/>
                <a:gd name="connsiteX7" fmla="*/ 1509294 w 2573738"/>
                <a:gd name="connsiteY7" fmla="*/ 369514 h 501368"/>
                <a:gd name="connsiteX8" fmla="*/ 1747419 w 2573738"/>
                <a:gd name="connsiteY8" fmla="*/ 126626 h 501368"/>
                <a:gd name="connsiteX9" fmla="*/ 2156994 w 2573738"/>
                <a:gd name="connsiteY9" fmla="*/ 140914 h 501368"/>
                <a:gd name="connsiteX10" fmla="*/ 2452269 w 2573738"/>
                <a:gd name="connsiteY10" fmla="*/ 2801 h 501368"/>
                <a:gd name="connsiteX11" fmla="*/ 4344 w 2573738"/>
                <a:gd name="connsiteY11" fmla="*/ 36139 h 501368"/>
                <a:gd name="connsiteX0" fmla="*/ 19761 w 2569109"/>
                <a:gd name="connsiteY0" fmla="*/ 23994 h 503510"/>
                <a:gd name="connsiteX1" fmla="*/ 711 w 2569109"/>
                <a:gd name="connsiteY1" fmla="*/ 357368 h 503510"/>
                <a:gd name="connsiteX2" fmla="*/ 48336 w 2569109"/>
                <a:gd name="connsiteY2" fmla="*/ 495481 h 503510"/>
                <a:gd name="connsiteX3" fmla="*/ 253124 w 2569109"/>
                <a:gd name="connsiteY3" fmla="*/ 466906 h 503510"/>
                <a:gd name="connsiteX4" fmla="*/ 486486 w 2569109"/>
                <a:gd name="connsiteY4" fmla="*/ 300218 h 503510"/>
                <a:gd name="connsiteX5" fmla="*/ 753186 w 2569109"/>
                <a:gd name="connsiteY5" fmla="*/ 457381 h 503510"/>
                <a:gd name="connsiteX6" fmla="*/ 1077036 w 2569109"/>
                <a:gd name="connsiteY6" fmla="*/ 276406 h 503510"/>
                <a:gd name="connsiteX7" fmla="*/ 1505661 w 2569109"/>
                <a:gd name="connsiteY7" fmla="*/ 371656 h 503510"/>
                <a:gd name="connsiteX8" fmla="*/ 1743786 w 2569109"/>
                <a:gd name="connsiteY8" fmla="*/ 128768 h 503510"/>
                <a:gd name="connsiteX9" fmla="*/ 2153361 w 2569109"/>
                <a:gd name="connsiteY9" fmla="*/ 143056 h 503510"/>
                <a:gd name="connsiteX10" fmla="*/ 2448636 w 2569109"/>
                <a:gd name="connsiteY10" fmla="*/ 4943 h 503510"/>
                <a:gd name="connsiteX11" fmla="*/ 19761 w 2569109"/>
                <a:gd name="connsiteY11" fmla="*/ 23994 h 503510"/>
                <a:gd name="connsiteX0" fmla="*/ 23651 w 2572999"/>
                <a:gd name="connsiteY0" fmla="*/ 23994 h 541285"/>
                <a:gd name="connsiteX1" fmla="*/ 4601 w 2572999"/>
                <a:gd name="connsiteY1" fmla="*/ 357368 h 541285"/>
                <a:gd name="connsiteX2" fmla="*/ 52226 w 2572999"/>
                <a:gd name="connsiteY2" fmla="*/ 495481 h 541285"/>
                <a:gd name="connsiteX3" fmla="*/ 257014 w 2572999"/>
                <a:gd name="connsiteY3" fmla="*/ 466906 h 541285"/>
                <a:gd name="connsiteX4" fmla="*/ 490376 w 2572999"/>
                <a:gd name="connsiteY4" fmla="*/ 300218 h 541285"/>
                <a:gd name="connsiteX5" fmla="*/ 757076 w 2572999"/>
                <a:gd name="connsiteY5" fmla="*/ 457381 h 541285"/>
                <a:gd name="connsiteX6" fmla="*/ 1080926 w 2572999"/>
                <a:gd name="connsiteY6" fmla="*/ 276406 h 541285"/>
                <a:gd name="connsiteX7" fmla="*/ 1509551 w 2572999"/>
                <a:gd name="connsiteY7" fmla="*/ 371656 h 541285"/>
                <a:gd name="connsiteX8" fmla="*/ 1747676 w 2572999"/>
                <a:gd name="connsiteY8" fmla="*/ 128768 h 541285"/>
                <a:gd name="connsiteX9" fmla="*/ 2157251 w 2572999"/>
                <a:gd name="connsiteY9" fmla="*/ 143056 h 541285"/>
                <a:gd name="connsiteX10" fmla="*/ 2452526 w 2572999"/>
                <a:gd name="connsiteY10" fmla="*/ 4943 h 541285"/>
                <a:gd name="connsiteX11" fmla="*/ 23651 w 2572999"/>
                <a:gd name="connsiteY11" fmla="*/ 23994 h 541285"/>
                <a:gd name="connsiteX0" fmla="*/ 20120 w 2569468"/>
                <a:gd name="connsiteY0" fmla="*/ 23994 h 503510"/>
                <a:gd name="connsiteX1" fmla="*/ 1070 w 2569468"/>
                <a:gd name="connsiteY1" fmla="*/ 357368 h 503510"/>
                <a:gd name="connsiteX2" fmla="*/ 48695 w 2569468"/>
                <a:gd name="connsiteY2" fmla="*/ 495481 h 503510"/>
                <a:gd name="connsiteX3" fmla="*/ 253483 w 2569468"/>
                <a:gd name="connsiteY3" fmla="*/ 466906 h 503510"/>
                <a:gd name="connsiteX4" fmla="*/ 486845 w 2569468"/>
                <a:gd name="connsiteY4" fmla="*/ 300218 h 503510"/>
                <a:gd name="connsiteX5" fmla="*/ 753545 w 2569468"/>
                <a:gd name="connsiteY5" fmla="*/ 457381 h 503510"/>
                <a:gd name="connsiteX6" fmla="*/ 1077395 w 2569468"/>
                <a:gd name="connsiteY6" fmla="*/ 276406 h 503510"/>
                <a:gd name="connsiteX7" fmla="*/ 1506020 w 2569468"/>
                <a:gd name="connsiteY7" fmla="*/ 371656 h 503510"/>
                <a:gd name="connsiteX8" fmla="*/ 1744145 w 2569468"/>
                <a:gd name="connsiteY8" fmla="*/ 128768 h 503510"/>
                <a:gd name="connsiteX9" fmla="*/ 2153720 w 2569468"/>
                <a:gd name="connsiteY9" fmla="*/ 143056 h 503510"/>
                <a:gd name="connsiteX10" fmla="*/ 2448995 w 2569468"/>
                <a:gd name="connsiteY10" fmla="*/ 4943 h 503510"/>
                <a:gd name="connsiteX11" fmla="*/ 20120 w 2569468"/>
                <a:gd name="connsiteY11" fmla="*/ 23994 h 503510"/>
                <a:gd name="connsiteX0" fmla="*/ 1190 w 2581105"/>
                <a:gd name="connsiteY0" fmla="*/ 16052 h 505093"/>
                <a:gd name="connsiteX1" fmla="*/ 10715 w 2581105"/>
                <a:gd name="connsiteY1" fmla="*/ 358951 h 505093"/>
                <a:gd name="connsiteX2" fmla="*/ 58340 w 2581105"/>
                <a:gd name="connsiteY2" fmla="*/ 497064 h 505093"/>
                <a:gd name="connsiteX3" fmla="*/ 263128 w 2581105"/>
                <a:gd name="connsiteY3" fmla="*/ 468489 h 505093"/>
                <a:gd name="connsiteX4" fmla="*/ 496490 w 2581105"/>
                <a:gd name="connsiteY4" fmla="*/ 301801 h 505093"/>
                <a:gd name="connsiteX5" fmla="*/ 763190 w 2581105"/>
                <a:gd name="connsiteY5" fmla="*/ 458964 h 505093"/>
                <a:gd name="connsiteX6" fmla="*/ 1087040 w 2581105"/>
                <a:gd name="connsiteY6" fmla="*/ 277989 h 505093"/>
                <a:gd name="connsiteX7" fmla="*/ 1515665 w 2581105"/>
                <a:gd name="connsiteY7" fmla="*/ 373239 h 505093"/>
                <a:gd name="connsiteX8" fmla="*/ 1753790 w 2581105"/>
                <a:gd name="connsiteY8" fmla="*/ 130351 h 505093"/>
                <a:gd name="connsiteX9" fmla="*/ 2163365 w 2581105"/>
                <a:gd name="connsiteY9" fmla="*/ 144639 h 505093"/>
                <a:gd name="connsiteX10" fmla="*/ 2458640 w 2581105"/>
                <a:gd name="connsiteY10" fmla="*/ 6526 h 505093"/>
                <a:gd name="connsiteX11" fmla="*/ 1190 w 2581105"/>
                <a:gd name="connsiteY11" fmla="*/ 16052 h 505093"/>
                <a:gd name="connsiteX0" fmla="*/ 88550 w 2587774"/>
                <a:gd name="connsiteY0" fmla="*/ 49049 h 538090"/>
                <a:gd name="connsiteX1" fmla="*/ 98075 w 2587774"/>
                <a:gd name="connsiteY1" fmla="*/ 391948 h 538090"/>
                <a:gd name="connsiteX2" fmla="*/ 145700 w 2587774"/>
                <a:gd name="connsiteY2" fmla="*/ 530061 h 538090"/>
                <a:gd name="connsiteX3" fmla="*/ 350488 w 2587774"/>
                <a:gd name="connsiteY3" fmla="*/ 501486 h 538090"/>
                <a:gd name="connsiteX4" fmla="*/ 583850 w 2587774"/>
                <a:gd name="connsiteY4" fmla="*/ 334798 h 538090"/>
                <a:gd name="connsiteX5" fmla="*/ 850550 w 2587774"/>
                <a:gd name="connsiteY5" fmla="*/ 491961 h 538090"/>
                <a:gd name="connsiteX6" fmla="*/ 1174400 w 2587774"/>
                <a:gd name="connsiteY6" fmla="*/ 310986 h 538090"/>
                <a:gd name="connsiteX7" fmla="*/ 1603025 w 2587774"/>
                <a:gd name="connsiteY7" fmla="*/ 406236 h 538090"/>
                <a:gd name="connsiteX8" fmla="*/ 1841150 w 2587774"/>
                <a:gd name="connsiteY8" fmla="*/ 163348 h 538090"/>
                <a:gd name="connsiteX9" fmla="*/ 2250725 w 2587774"/>
                <a:gd name="connsiteY9" fmla="*/ 177636 h 538090"/>
                <a:gd name="connsiteX10" fmla="*/ 2546000 w 2587774"/>
                <a:gd name="connsiteY10" fmla="*/ 39523 h 538090"/>
                <a:gd name="connsiteX11" fmla="*/ 1298222 w 2587774"/>
                <a:gd name="connsiteY11" fmla="*/ 1424 h 538090"/>
                <a:gd name="connsiteX12" fmla="*/ 88550 w 2587774"/>
                <a:gd name="connsiteY12" fmla="*/ 49049 h 538090"/>
                <a:gd name="connsiteX0" fmla="*/ 22 w 2499246"/>
                <a:gd name="connsiteY0" fmla="*/ 112400 h 601441"/>
                <a:gd name="connsiteX1" fmla="*/ 9547 w 2499246"/>
                <a:gd name="connsiteY1" fmla="*/ 455299 h 601441"/>
                <a:gd name="connsiteX2" fmla="*/ 57172 w 2499246"/>
                <a:gd name="connsiteY2" fmla="*/ 593412 h 601441"/>
                <a:gd name="connsiteX3" fmla="*/ 261960 w 2499246"/>
                <a:gd name="connsiteY3" fmla="*/ 564837 h 601441"/>
                <a:gd name="connsiteX4" fmla="*/ 495322 w 2499246"/>
                <a:gd name="connsiteY4" fmla="*/ 398149 h 601441"/>
                <a:gd name="connsiteX5" fmla="*/ 762022 w 2499246"/>
                <a:gd name="connsiteY5" fmla="*/ 555312 h 601441"/>
                <a:gd name="connsiteX6" fmla="*/ 1085872 w 2499246"/>
                <a:gd name="connsiteY6" fmla="*/ 374337 h 601441"/>
                <a:gd name="connsiteX7" fmla="*/ 1514497 w 2499246"/>
                <a:gd name="connsiteY7" fmla="*/ 469587 h 601441"/>
                <a:gd name="connsiteX8" fmla="*/ 1752622 w 2499246"/>
                <a:gd name="connsiteY8" fmla="*/ 226699 h 601441"/>
                <a:gd name="connsiteX9" fmla="*/ 2162197 w 2499246"/>
                <a:gd name="connsiteY9" fmla="*/ 240987 h 601441"/>
                <a:gd name="connsiteX10" fmla="*/ 2457472 w 2499246"/>
                <a:gd name="connsiteY10" fmla="*/ 102874 h 601441"/>
                <a:gd name="connsiteX11" fmla="*/ 1209694 w 2499246"/>
                <a:gd name="connsiteY11" fmla="*/ 64775 h 601441"/>
                <a:gd name="connsiteX12" fmla="*/ 22 w 2499246"/>
                <a:gd name="connsiteY12" fmla="*/ 112400 h 601441"/>
                <a:gd name="connsiteX0" fmla="*/ 23 w 2499247"/>
                <a:gd name="connsiteY0" fmla="*/ 89110 h 578151"/>
                <a:gd name="connsiteX1" fmla="*/ 9548 w 2499247"/>
                <a:gd name="connsiteY1" fmla="*/ 432009 h 578151"/>
                <a:gd name="connsiteX2" fmla="*/ 57173 w 2499247"/>
                <a:gd name="connsiteY2" fmla="*/ 570122 h 578151"/>
                <a:gd name="connsiteX3" fmla="*/ 261961 w 2499247"/>
                <a:gd name="connsiteY3" fmla="*/ 541547 h 578151"/>
                <a:gd name="connsiteX4" fmla="*/ 495323 w 2499247"/>
                <a:gd name="connsiteY4" fmla="*/ 374859 h 578151"/>
                <a:gd name="connsiteX5" fmla="*/ 762023 w 2499247"/>
                <a:gd name="connsiteY5" fmla="*/ 532022 h 578151"/>
                <a:gd name="connsiteX6" fmla="*/ 1085873 w 2499247"/>
                <a:gd name="connsiteY6" fmla="*/ 351047 h 578151"/>
                <a:gd name="connsiteX7" fmla="*/ 1514498 w 2499247"/>
                <a:gd name="connsiteY7" fmla="*/ 446297 h 578151"/>
                <a:gd name="connsiteX8" fmla="*/ 1752623 w 2499247"/>
                <a:gd name="connsiteY8" fmla="*/ 203409 h 578151"/>
                <a:gd name="connsiteX9" fmla="*/ 2162198 w 2499247"/>
                <a:gd name="connsiteY9" fmla="*/ 217697 h 578151"/>
                <a:gd name="connsiteX10" fmla="*/ 2457473 w 2499247"/>
                <a:gd name="connsiteY10" fmla="*/ 79584 h 578151"/>
                <a:gd name="connsiteX11" fmla="*/ 1209695 w 2499247"/>
                <a:gd name="connsiteY11" fmla="*/ 41485 h 578151"/>
                <a:gd name="connsiteX12" fmla="*/ 23 w 2499247"/>
                <a:gd name="connsiteY12" fmla="*/ 89110 h 578151"/>
                <a:gd name="connsiteX0" fmla="*/ 91 w 2499315"/>
                <a:gd name="connsiteY0" fmla="*/ 47782 h 536823"/>
                <a:gd name="connsiteX1" fmla="*/ 9616 w 2499315"/>
                <a:gd name="connsiteY1" fmla="*/ 390681 h 536823"/>
                <a:gd name="connsiteX2" fmla="*/ 57241 w 2499315"/>
                <a:gd name="connsiteY2" fmla="*/ 528794 h 536823"/>
                <a:gd name="connsiteX3" fmla="*/ 262029 w 2499315"/>
                <a:gd name="connsiteY3" fmla="*/ 500219 h 536823"/>
                <a:gd name="connsiteX4" fmla="*/ 495391 w 2499315"/>
                <a:gd name="connsiteY4" fmla="*/ 333531 h 536823"/>
                <a:gd name="connsiteX5" fmla="*/ 762091 w 2499315"/>
                <a:gd name="connsiteY5" fmla="*/ 490694 h 536823"/>
                <a:gd name="connsiteX6" fmla="*/ 1085941 w 2499315"/>
                <a:gd name="connsiteY6" fmla="*/ 309719 h 536823"/>
                <a:gd name="connsiteX7" fmla="*/ 1514566 w 2499315"/>
                <a:gd name="connsiteY7" fmla="*/ 404969 h 536823"/>
                <a:gd name="connsiteX8" fmla="*/ 1752691 w 2499315"/>
                <a:gd name="connsiteY8" fmla="*/ 162081 h 536823"/>
                <a:gd name="connsiteX9" fmla="*/ 2162266 w 2499315"/>
                <a:gd name="connsiteY9" fmla="*/ 176369 h 536823"/>
                <a:gd name="connsiteX10" fmla="*/ 2457541 w 2499315"/>
                <a:gd name="connsiteY10" fmla="*/ 38256 h 536823"/>
                <a:gd name="connsiteX11" fmla="*/ 1209763 w 2499315"/>
                <a:gd name="connsiteY11" fmla="*/ 157 h 536823"/>
                <a:gd name="connsiteX12" fmla="*/ 91 w 2499315"/>
                <a:gd name="connsiteY12" fmla="*/ 47782 h 536823"/>
                <a:gd name="connsiteX0" fmla="*/ 91 w 2491834"/>
                <a:gd name="connsiteY0" fmla="*/ 100558 h 589599"/>
                <a:gd name="connsiteX1" fmla="*/ 9616 w 2491834"/>
                <a:gd name="connsiteY1" fmla="*/ 443457 h 589599"/>
                <a:gd name="connsiteX2" fmla="*/ 57241 w 2491834"/>
                <a:gd name="connsiteY2" fmla="*/ 581570 h 589599"/>
                <a:gd name="connsiteX3" fmla="*/ 262029 w 2491834"/>
                <a:gd name="connsiteY3" fmla="*/ 552995 h 589599"/>
                <a:gd name="connsiteX4" fmla="*/ 495391 w 2491834"/>
                <a:gd name="connsiteY4" fmla="*/ 386307 h 589599"/>
                <a:gd name="connsiteX5" fmla="*/ 762091 w 2491834"/>
                <a:gd name="connsiteY5" fmla="*/ 543470 h 589599"/>
                <a:gd name="connsiteX6" fmla="*/ 1085941 w 2491834"/>
                <a:gd name="connsiteY6" fmla="*/ 362495 h 589599"/>
                <a:gd name="connsiteX7" fmla="*/ 1514566 w 2491834"/>
                <a:gd name="connsiteY7" fmla="*/ 457745 h 589599"/>
                <a:gd name="connsiteX8" fmla="*/ 1752691 w 2491834"/>
                <a:gd name="connsiteY8" fmla="*/ 214857 h 589599"/>
                <a:gd name="connsiteX9" fmla="*/ 2162266 w 2491834"/>
                <a:gd name="connsiteY9" fmla="*/ 229145 h 589599"/>
                <a:gd name="connsiteX10" fmla="*/ 2457541 w 2491834"/>
                <a:gd name="connsiteY10" fmla="*/ 91032 h 589599"/>
                <a:gd name="connsiteX11" fmla="*/ 1333589 w 2491834"/>
                <a:gd name="connsiteY11" fmla="*/ 547 h 589599"/>
                <a:gd name="connsiteX12" fmla="*/ 1209763 w 2491834"/>
                <a:gd name="connsiteY12" fmla="*/ 52933 h 589599"/>
                <a:gd name="connsiteX13" fmla="*/ 91 w 2491834"/>
                <a:gd name="connsiteY13" fmla="*/ 100558 h 589599"/>
                <a:gd name="connsiteX0" fmla="*/ 91 w 2477342"/>
                <a:gd name="connsiteY0" fmla="*/ 91148 h 580189"/>
                <a:gd name="connsiteX1" fmla="*/ 9616 w 2477342"/>
                <a:gd name="connsiteY1" fmla="*/ 434047 h 580189"/>
                <a:gd name="connsiteX2" fmla="*/ 57241 w 2477342"/>
                <a:gd name="connsiteY2" fmla="*/ 572160 h 580189"/>
                <a:gd name="connsiteX3" fmla="*/ 262029 w 2477342"/>
                <a:gd name="connsiteY3" fmla="*/ 543585 h 580189"/>
                <a:gd name="connsiteX4" fmla="*/ 495391 w 2477342"/>
                <a:gd name="connsiteY4" fmla="*/ 376897 h 580189"/>
                <a:gd name="connsiteX5" fmla="*/ 762091 w 2477342"/>
                <a:gd name="connsiteY5" fmla="*/ 534060 h 580189"/>
                <a:gd name="connsiteX6" fmla="*/ 1085941 w 2477342"/>
                <a:gd name="connsiteY6" fmla="*/ 353085 h 580189"/>
                <a:gd name="connsiteX7" fmla="*/ 1514566 w 2477342"/>
                <a:gd name="connsiteY7" fmla="*/ 448335 h 580189"/>
                <a:gd name="connsiteX8" fmla="*/ 1752691 w 2477342"/>
                <a:gd name="connsiteY8" fmla="*/ 205447 h 580189"/>
                <a:gd name="connsiteX9" fmla="*/ 2162266 w 2477342"/>
                <a:gd name="connsiteY9" fmla="*/ 219735 h 580189"/>
                <a:gd name="connsiteX10" fmla="*/ 2457541 w 2477342"/>
                <a:gd name="connsiteY10" fmla="*/ 81622 h 580189"/>
                <a:gd name="connsiteX11" fmla="*/ 1590764 w 2477342"/>
                <a:gd name="connsiteY11" fmla="*/ 662 h 580189"/>
                <a:gd name="connsiteX12" fmla="*/ 1209763 w 2477342"/>
                <a:gd name="connsiteY12" fmla="*/ 43523 h 580189"/>
                <a:gd name="connsiteX13" fmla="*/ 91 w 2477342"/>
                <a:gd name="connsiteY13" fmla="*/ 91148 h 580189"/>
                <a:gd name="connsiteX0" fmla="*/ 74612 w 2551863"/>
                <a:gd name="connsiteY0" fmla="*/ 91148 h 580804"/>
                <a:gd name="connsiteX1" fmla="*/ 130756 w 2551863"/>
                <a:gd name="connsiteY1" fmla="*/ 425693 h 580804"/>
                <a:gd name="connsiteX2" fmla="*/ 131762 w 2551863"/>
                <a:gd name="connsiteY2" fmla="*/ 572160 h 580804"/>
                <a:gd name="connsiteX3" fmla="*/ 336550 w 2551863"/>
                <a:gd name="connsiteY3" fmla="*/ 543585 h 580804"/>
                <a:gd name="connsiteX4" fmla="*/ 569912 w 2551863"/>
                <a:gd name="connsiteY4" fmla="*/ 376897 h 580804"/>
                <a:gd name="connsiteX5" fmla="*/ 836612 w 2551863"/>
                <a:gd name="connsiteY5" fmla="*/ 534060 h 580804"/>
                <a:gd name="connsiteX6" fmla="*/ 1160462 w 2551863"/>
                <a:gd name="connsiteY6" fmla="*/ 353085 h 580804"/>
                <a:gd name="connsiteX7" fmla="*/ 1589087 w 2551863"/>
                <a:gd name="connsiteY7" fmla="*/ 448335 h 580804"/>
                <a:gd name="connsiteX8" fmla="*/ 1827212 w 2551863"/>
                <a:gd name="connsiteY8" fmla="*/ 205447 h 580804"/>
                <a:gd name="connsiteX9" fmla="*/ 2236787 w 2551863"/>
                <a:gd name="connsiteY9" fmla="*/ 219735 h 580804"/>
                <a:gd name="connsiteX10" fmla="*/ 2532062 w 2551863"/>
                <a:gd name="connsiteY10" fmla="*/ 81622 h 580804"/>
                <a:gd name="connsiteX11" fmla="*/ 1665285 w 2551863"/>
                <a:gd name="connsiteY11" fmla="*/ 662 h 580804"/>
                <a:gd name="connsiteX12" fmla="*/ 1284284 w 2551863"/>
                <a:gd name="connsiteY12" fmla="*/ 43523 h 580804"/>
                <a:gd name="connsiteX13" fmla="*/ 74612 w 2551863"/>
                <a:gd name="connsiteY13" fmla="*/ 91148 h 580804"/>
                <a:gd name="connsiteX0" fmla="*/ 9003 w 2486254"/>
                <a:gd name="connsiteY0" fmla="*/ 91148 h 580804"/>
                <a:gd name="connsiteX1" fmla="*/ 65147 w 2486254"/>
                <a:gd name="connsiteY1" fmla="*/ 425693 h 580804"/>
                <a:gd name="connsiteX2" fmla="*/ 66153 w 2486254"/>
                <a:gd name="connsiteY2" fmla="*/ 572160 h 580804"/>
                <a:gd name="connsiteX3" fmla="*/ 270941 w 2486254"/>
                <a:gd name="connsiteY3" fmla="*/ 543585 h 580804"/>
                <a:gd name="connsiteX4" fmla="*/ 504303 w 2486254"/>
                <a:gd name="connsiteY4" fmla="*/ 376897 h 580804"/>
                <a:gd name="connsiteX5" fmla="*/ 771003 w 2486254"/>
                <a:gd name="connsiteY5" fmla="*/ 534060 h 580804"/>
                <a:gd name="connsiteX6" fmla="*/ 1094853 w 2486254"/>
                <a:gd name="connsiteY6" fmla="*/ 353085 h 580804"/>
                <a:gd name="connsiteX7" fmla="*/ 1523478 w 2486254"/>
                <a:gd name="connsiteY7" fmla="*/ 448335 h 580804"/>
                <a:gd name="connsiteX8" fmla="*/ 1761603 w 2486254"/>
                <a:gd name="connsiteY8" fmla="*/ 205447 h 580804"/>
                <a:gd name="connsiteX9" fmla="*/ 2171178 w 2486254"/>
                <a:gd name="connsiteY9" fmla="*/ 219735 h 580804"/>
                <a:gd name="connsiteX10" fmla="*/ 2466453 w 2486254"/>
                <a:gd name="connsiteY10" fmla="*/ 81622 h 580804"/>
                <a:gd name="connsiteX11" fmla="*/ 1599676 w 2486254"/>
                <a:gd name="connsiteY11" fmla="*/ 662 h 580804"/>
                <a:gd name="connsiteX12" fmla="*/ 1218675 w 2486254"/>
                <a:gd name="connsiteY12" fmla="*/ 43523 h 580804"/>
                <a:gd name="connsiteX13" fmla="*/ 9003 w 2486254"/>
                <a:gd name="connsiteY13" fmla="*/ 91148 h 580804"/>
                <a:gd name="connsiteX0" fmla="*/ 34699 w 2511950"/>
                <a:gd name="connsiteY0" fmla="*/ 91024 h 580680"/>
                <a:gd name="connsiteX1" fmla="*/ 90843 w 2511950"/>
                <a:gd name="connsiteY1" fmla="*/ 425569 h 580680"/>
                <a:gd name="connsiteX2" fmla="*/ 91849 w 2511950"/>
                <a:gd name="connsiteY2" fmla="*/ 572036 h 580680"/>
                <a:gd name="connsiteX3" fmla="*/ 296637 w 2511950"/>
                <a:gd name="connsiteY3" fmla="*/ 543461 h 580680"/>
                <a:gd name="connsiteX4" fmla="*/ 529999 w 2511950"/>
                <a:gd name="connsiteY4" fmla="*/ 376773 h 580680"/>
                <a:gd name="connsiteX5" fmla="*/ 796699 w 2511950"/>
                <a:gd name="connsiteY5" fmla="*/ 533936 h 580680"/>
                <a:gd name="connsiteX6" fmla="*/ 1120549 w 2511950"/>
                <a:gd name="connsiteY6" fmla="*/ 352961 h 580680"/>
                <a:gd name="connsiteX7" fmla="*/ 1549174 w 2511950"/>
                <a:gd name="connsiteY7" fmla="*/ 448211 h 580680"/>
                <a:gd name="connsiteX8" fmla="*/ 1787299 w 2511950"/>
                <a:gd name="connsiteY8" fmla="*/ 205323 h 580680"/>
                <a:gd name="connsiteX9" fmla="*/ 2196874 w 2511950"/>
                <a:gd name="connsiteY9" fmla="*/ 219611 h 580680"/>
                <a:gd name="connsiteX10" fmla="*/ 2492149 w 2511950"/>
                <a:gd name="connsiteY10" fmla="*/ 81498 h 580680"/>
                <a:gd name="connsiteX11" fmla="*/ 1625372 w 2511950"/>
                <a:gd name="connsiteY11" fmla="*/ 538 h 580680"/>
                <a:gd name="connsiteX12" fmla="*/ 690028 w 2511950"/>
                <a:gd name="connsiteY12" fmla="*/ 53998 h 580680"/>
                <a:gd name="connsiteX13" fmla="*/ 34699 w 2511950"/>
                <a:gd name="connsiteY13" fmla="*/ 91024 h 580680"/>
                <a:gd name="connsiteX0" fmla="*/ 34699 w 2511950"/>
                <a:gd name="connsiteY0" fmla="*/ 91024 h 580680"/>
                <a:gd name="connsiteX1" fmla="*/ 90843 w 2511950"/>
                <a:gd name="connsiteY1" fmla="*/ 425569 h 580680"/>
                <a:gd name="connsiteX2" fmla="*/ 91849 w 2511950"/>
                <a:gd name="connsiteY2" fmla="*/ 572036 h 580680"/>
                <a:gd name="connsiteX3" fmla="*/ 296637 w 2511950"/>
                <a:gd name="connsiteY3" fmla="*/ 543461 h 580680"/>
                <a:gd name="connsiteX4" fmla="*/ 529999 w 2511950"/>
                <a:gd name="connsiteY4" fmla="*/ 376773 h 580680"/>
                <a:gd name="connsiteX5" fmla="*/ 796699 w 2511950"/>
                <a:gd name="connsiteY5" fmla="*/ 533936 h 580680"/>
                <a:gd name="connsiteX6" fmla="*/ 1120549 w 2511950"/>
                <a:gd name="connsiteY6" fmla="*/ 352961 h 580680"/>
                <a:gd name="connsiteX7" fmla="*/ 1549174 w 2511950"/>
                <a:gd name="connsiteY7" fmla="*/ 448211 h 580680"/>
                <a:gd name="connsiteX8" fmla="*/ 1787299 w 2511950"/>
                <a:gd name="connsiteY8" fmla="*/ 205323 h 580680"/>
                <a:gd name="connsiteX9" fmla="*/ 2196874 w 2511950"/>
                <a:gd name="connsiteY9" fmla="*/ 219611 h 580680"/>
                <a:gd name="connsiteX10" fmla="*/ 2492149 w 2511950"/>
                <a:gd name="connsiteY10" fmla="*/ 81498 h 580680"/>
                <a:gd name="connsiteX11" fmla="*/ 1625372 w 2511950"/>
                <a:gd name="connsiteY11" fmla="*/ 538 h 580680"/>
                <a:gd name="connsiteX12" fmla="*/ 690028 w 2511950"/>
                <a:gd name="connsiteY12" fmla="*/ 53998 h 580680"/>
                <a:gd name="connsiteX13" fmla="*/ 34699 w 2511950"/>
                <a:gd name="connsiteY13" fmla="*/ 91024 h 580680"/>
                <a:gd name="connsiteX0" fmla="*/ 5728 w 2482979"/>
                <a:gd name="connsiteY0" fmla="*/ 91024 h 580680"/>
                <a:gd name="connsiteX1" fmla="*/ 61872 w 2482979"/>
                <a:gd name="connsiteY1" fmla="*/ 425569 h 580680"/>
                <a:gd name="connsiteX2" fmla="*/ 62878 w 2482979"/>
                <a:gd name="connsiteY2" fmla="*/ 572036 h 580680"/>
                <a:gd name="connsiteX3" fmla="*/ 267666 w 2482979"/>
                <a:gd name="connsiteY3" fmla="*/ 543461 h 580680"/>
                <a:gd name="connsiteX4" fmla="*/ 501028 w 2482979"/>
                <a:gd name="connsiteY4" fmla="*/ 376773 h 580680"/>
                <a:gd name="connsiteX5" fmla="*/ 767728 w 2482979"/>
                <a:gd name="connsiteY5" fmla="*/ 533936 h 580680"/>
                <a:gd name="connsiteX6" fmla="*/ 1091578 w 2482979"/>
                <a:gd name="connsiteY6" fmla="*/ 352961 h 580680"/>
                <a:gd name="connsiteX7" fmla="*/ 1520203 w 2482979"/>
                <a:gd name="connsiteY7" fmla="*/ 448211 h 580680"/>
                <a:gd name="connsiteX8" fmla="*/ 1758328 w 2482979"/>
                <a:gd name="connsiteY8" fmla="*/ 205323 h 580680"/>
                <a:gd name="connsiteX9" fmla="*/ 2167903 w 2482979"/>
                <a:gd name="connsiteY9" fmla="*/ 219611 h 580680"/>
                <a:gd name="connsiteX10" fmla="*/ 2463178 w 2482979"/>
                <a:gd name="connsiteY10" fmla="*/ 81498 h 580680"/>
                <a:gd name="connsiteX11" fmla="*/ 1596401 w 2482979"/>
                <a:gd name="connsiteY11" fmla="*/ 538 h 580680"/>
                <a:gd name="connsiteX12" fmla="*/ 661057 w 2482979"/>
                <a:gd name="connsiteY12" fmla="*/ 53998 h 580680"/>
                <a:gd name="connsiteX13" fmla="*/ 5728 w 2482979"/>
                <a:gd name="connsiteY13" fmla="*/ 91024 h 580680"/>
                <a:gd name="connsiteX0" fmla="*/ 6168 w 2483419"/>
                <a:gd name="connsiteY0" fmla="*/ 91024 h 600878"/>
                <a:gd name="connsiteX1" fmla="*/ 62312 w 2483419"/>
                <a:gd name="connsiteY1" fmla="*/ 425569 h 600878"/>
                <a:gd name="connsiteX2" fmla="*/ 105530 w 2483419"/>
                <a:gd name="connsiteY2" fmla="*/ 595221 h 600878"/>
                <a:gd name="connsiteX3" fmla="*/ 268106 w 2483419"/>
                <a:gd name="connsiteY3" fmla="*/ 543461 h 600878"/>
                <a:gd name="connsiteX4" fmla="*/ 501468 w 2483419"/>
                <a:gd name="connsiteY4" fmla="*/ 376773 h 600878"/>
                <a:gd name="connsiteX5" fmla="*/ 768168 w 2483419"/>
                <a:gd name="connsiteY5" fmla="*/ 533936 h 600878"/>
                <a:gd name="connsiteX6" fmla="*/ 1092018 w 2483419"/>
                <a:gd name="connsiteY6" fmla="*/ 352961 h 600878"/>
                <a:gd name="connsiteX7" fmla="*/ 1520643 w 2483419"/>
                <a:gd name="connsiteY7" fmla="*/ 448211 h 600878"/>
                <a:gd name="connsiteX8" fmla="*/ 1758768 w 2483419"/>
                <a:gd name="connsiteY8" fmla="*/ 205323 h 600878"/>
                <a:gd name="connsiteX9" fmla="*/ 2168343 w 2483419"/>
                <a:gd name="connsiteY9" fmla="*/ 219611 h 600878"/>
                <a:gd name="connsiteX10" fmla="*/ 2463618 w 2483419"/>
                <a:gd name="connsiteY10" fmla="*/ 81498 h 600878"/>
                <a:gd name="connsiteX11" fmla="*/ 1596841 w 2483419"/>
                <a:gd name="connsiteY11" fmla="*/ 538 h 600878"/>
                <a:gd name="connsiteX12" fmla="*/ 661497 w 2483419"/>
                <a:gd name="connsiteY12" fmla="*/ 53998 h 600878"/>
                <a:gd name="connsiteX13" fmla="*/ 6168 w 2483419"/>
                <a:gd name="connsiteY13" fmla="*/ 91024 h 600878"/>
                <a:gd name="connsiteX0" fmla="*/ 6168 w 2483419"/>
                <a:gd name="connsiteY0" fmla="*/ 91024 h 595274"/>
                <a:gd name="connsiteX1" fmla="*/ 62312 w 2483419"/>
                <a:gd name="connsiteY1" fmla="*/ 425569 h 595274"/>
                <a:gd name="connsiteX2" fmla="*/ 105530 w 2483419"/>
                <a:gd name="connsiteY2" fmla="*/ 595221 h 595274"/>
                <a:gd name="connsiteX3" fmla="*/ 268106 w 2483419"/>
                <a:gd name="connsiteY3" fmla="*/ 543461 h 595274"/>
                <a:gd name="connsiteX4" fmla="*/ 501468 w 2483419"/>
                <a:gd name="connsiteY4" fmla="*/ 376773 h 595274"/>
                <a:gd name="connsiteX5" fmla="*/ 768168 w 2483419"/>
                <a:gd name="connsiteY5" fmla="*/ 533936 h 595274"/>
                <a:gd name="connsiteX6" fmla="*/ 1092018 w 2483419"/>
                <a:gd name="connsiteY6" fmla="*/ 352961 h 595274"/>
                <a:gd name="connsiteX7" fmla="*/ 1520643 w 2483419"/>
                <a:gd name="connsiteY7" fmla="*/ 448211 h 595274"/>
                <a:gd name="connsiteX8" fmla="*/ 1758768 w 2483419"/>
                <a:gd name="connsiteY8" fmla="*/ 205323 h 595274"/>
                <a:gd name="connsiteX9" fmla="*/ 2168343 w 2483419"/>
                <a:gd name="connsiteY9" fmla="*/ 219611 h 595274"/>
                <a:gd name="connsiteX10" fmla="*/ 2463618 w 2483419"/>
                <a:gd name="connsiteY10" fmla="*/ 81498 h 595274"/>
                <a:gd name="connsiteX11" fmla="*/ 1596841 w 2483419"/>
                <a:gd name="connsiteY11" fmla="*/ 538 h 595274"/>
                <a:gd name="connsiteX12" fmla="*/ 661497 w 2483419"/>
                <a:gd name="connsiteY12" fmla="*/ 53998 h 595274"/>
                <a:gd name="connsiteX13" fmla="*/ 6168 w 2483419"/>
                <a:gd name="connsiteY13" fmla="*/ 91024 h 595274"/>
                <a:gd name="connsiteX0" fmla="*/ 994 w 2478245"/>
                <a:gd name="connsiteY0" fmla="*/ 91024 h 595274"/>
                <a:gd name="connsiteX1" fmla="*/ 57138 w 2478245"/>
                <a:gd name="connsiteY1" fmla="*/ 425569 h 595274"/>
                <a:gd name="connsiteX2" fmla="*/ 100356 w 2478245"/>
                <a:gd name="connsiteY2" fmla="*/ 595221 h 595274"/>
                <a:gd name="connsiteX3" fmla="*/ 262932 w 2478245"/>
                <a:gd name="connsiteY3" fmla="*/ 543461 h 595274"/>
                <a:gd name="connsiteX4" fmla="*/ 496294 w 2478245"/>
                <a:gd name="connsiteY4" fmla="*/ 376773 h 595274"/>
                <a:gd name="connsiteX5" fmla="*/ 762994 w 2478245"/>
                <a:gd name="connsiteY5" fmla="*/ 533936 h 595274"/>
                <a:gd name="connsiteX6" fmla="*/ 1086844 w 2478245"/>
                <a:gd name="connsiteY6" fmla="*/ 352961 h 595274"/>
                <a:gd name="connsiteX7" fmla="*/ 1515469 w 2478245"/>
                <a:gd name="connsiteY7" fmla="*/ 448211 h 595274"/>
                <a:gd name="connsiteX8" fmla="*/ 1753594 w 2478245"/>
                <a:gd name="connsiteY8" fmla="*/ 205323 h 595274"/>
                <a:gd name="connsiteX9" fmla="*/ 2163169 w 2478245"/>
                <a:gd name="connsiteY9" fmla="*/ 219611 h 595274"/>
                <a:gd name="connsiteX10" fmla="*/ 2458444 w 2478245"/>
                <a:gd name="connsiteY10" fmla="*/ 81498 h 595274"/>
                <a:gd name="connsiteX11" fmla="*/ 1591667 w 2478245"/>
                <a:gd name="connsiteY11" fmla="*/ 538 h 595274"/>
                <a:gd name="connsiteX12" fmla="*/ 656323 w 2478245"/>
                <a:gd name="connsiteY12" fmla="*/ 53998 h 595274"/>
                <a:gd name="connsiteX13" fmla="*/ 994 w 2478245"/>
                <a:gd name="connsiteY13" fmla="*/ 91024 h 595274"/>
                <a:gd name="connsiteX0" fmla="*/ 766 w 2497369"/>
                <a:gd name="connsiteY0" fmla="*/ 87658 h 595274"/>
                <a:gd name="connsiteX1" fmla="*/ 76262 w 2497369"/>
                <a:gd name="connsiteY1" fmla="*/ 425569 h 595274"/>
                <a:gd name="connsiteX2" fmla="*/ 119480 w 2497369"/>
                <a:gd name="connsiteY2" fmla="*/ 595221 h 595274"/>
                <a:gd name="connsiteX3" fmla="*/ 282056 w 2497369"/>
                <a:gd name="connsiteY3" fmla="*/ 543461 h 595274"/>
                <a:gd name="connsiteX4" fmla="*/ 515418 w 2497369"/>
                <a:gd name="connsiteY4" fmla="*/ 376773 h 595274"/>
                <a:gd name="connsiteX5" fmla="*/ 782118 w 2497369"/>
                <a:gd name="connsiteY5" fmla="*/ 533936 h 595274"/>
                <a:gd name="connsiteX6" fmla="*/ 1105968 w 2497369"/>
                <a:gd name="connsiteY6" fmla="*/ 352961 h 595274"/>
                <a:gd name="connsiteX7" fmla="*/ 1534593 w 2497369"/>
                <a:gd name="connsiteY7" fmla="*/ 448211 h 595274"/>
                <a:gd name="connsiteX8" fmla="*/ 1772718 w 2497369"/>
                <a:gd name="connsiteY8" fmla="*/ 205323 h 595274"/>
                <a:gd name="connsiteX9" fmla="*/ 2182293 w 2497369"/>
                <a:gd name="connsiteY9" fmla="*/ 219611 h 595274"/>
                <a:gd name="connsiteX10" fmla="*/ 2477568 w 2497369"/>
                <a:gd name="connsiteY10" fmla="*/ 81498 h 595274"/>
                <a:gd name="connsiteX11" fmla="*/ 1610791 w 2497369"/>
                <a:gd name="connsiteY11" fmla="*/ 538 h 595274"/>
                <a:gd name="connsiteX12" fmla="*/ 675447 w 2497369"/>
                <a:gd name="connsiteY12" fmla="*/ 53998 h 595274"/>
                <a:gd name="connsiteX13" fmla="*/ 766 w 2497369"/>
                <a:gd name="connsiteY13" fmla="*/ 87658 h 595274"/>
                <a:gd name="connsiteX0" fmla="*/ 766 w 2517264"/>
                <a:gd name="connsiteY0" fmla="*/ 87658 h 595274"/>
                <a:gd name="connsiteX1" fmla="*/ 76262 w 2517264"/>
                <a:gd name="connsiteY1" fmla="*/ 425569 h 595274"/>
                <a:gd name="connsiteX2" fmla="*/ 119480 w 2517264"/>
                <a:gd name="connsiteY2" fmla="*/ 595221 h 595274"/>
                <a:gd name="connsiteX3" fmla="*/ 282056 w 2517264"/>
                <a:gd name="connsiteY3" fmla="*/ 543461 h 595274"/>
                <a:gd name="connsiteX4" fmla="*/ 515418 w 2517264"/>
                <a:gd name="connsiteY4" fmla="*/ 376773 h 595274"/>
                <a:gd name="connsiteX5" fmla="*/ 782118 w 2517264"/>
                <a:gd name="connsiteY5" fmla="*/ 533936 h 595274"/>
                <a:gd name="connsiteX6" fmla="*/ 1105968 w 2517264"/>
                <a:gd name="connsiteY6" fmla="*/ 352961 h 595274"/>
                <a:gd name="connsiteX7" fmla="*/ 1534593 w 2517264"/>
                <a:gd name="connsiteY7" fmla="*/ 448211 h 595274"/>
                <a:gd name="connsiteX8" fmla="*/ 1772718 w 2517264"/>
                <a:gd name="connsiteY8" fmla="*/ 205323 h 595274"/>
                <a:gd name="connsiteX9" fmla="*/ 2182293 w 2517264"/>
                <a:gd name="connsiteY9" fmla="*/ 219611 h 595274"/>
                <a:gd name="connsiteX10" fmla="*/ 2498405 w 2517264"/>
                <a:gd name="connsiteY10" fmla="*/ 74347 h 595274"/>
                <a:gd name="connsiteX11" fmla="*/ 1610791 w 2517264"/>
                <a:gd name="connsiteY11" fmla="*/ 538 h 595274"/>
                <a:gd name="connsiteX12" fmla="*/ 675447 w 2517264"/>
                <a:gd name="connsiteY12" fmla="*/ 53998 h 595274"/>
                <a:gd name="connsiteX13" fmla="*/ 766 w 2517264"/>
                <a:gd name="connsiteY13" fmla="*/ 87658 h 595274"/>
                <a:gd name="connsiteX0" fmla="*/ 766 w 2503099"/>
                <a:gd name="connsiteY0" fmla="*/ 87658 h 595274"/>
                <a:gd name="connsiteX1" fmla="*/ 76262 w 2503099"/>
                <a:gd name="connsiteY1" fmla="*/ 425569 h 595274"/>
                <a:gd name="connsiteX2" fmla="*/ 119480 w 2503099"/>
                <a:gd name="connsiteY2" fmla="*/ 595221 h 595274"/>
                <a:gd name="connsiteX3" fmla="*/ 282056 w 2503099"/>
                <a:gd name="connsiteY3" fmla="*/ 543461 h 595274"/>
                <a:gd name="connsiteX4" fmla="*/ 515418 w 2503099"/>
                <a:gd name="connsiteY4" fmla="*/ 376773 h 595274"/>
                <a:gd name="connsiteX5" fmla="*/ 782118 w 2503099"/>
                <a:gd name="connsiteY5" fmla="*/ 533936 h 595274"/>
                <a:gd name="connsiteX6" fmla="*/ 1105968 w 2503099"/>
                <a:gd name="connsiteY6" fmla="*/ 352961 h 595274"/>
                <a:gd name="connsiteX7" fmla="*/ 1534593 w 2503099"/>
                <a:gd name="connsiteY7" fmla="*/ 448211 h 595274"/>
                <a:gd name="connsiteX8" fmla="*/ 1772718 w 2503099"/>
                <a:gd name="connsiteY8" fmla="*/ 205323 h 595274"/>
                <a:gd name="connsiteX9" fmla="*/ 2182293 w 2503099"/>
                <a:gd name="connsiteY9" fmla="*/ 219611 h 595274"/>
                <a:gd name="connsiteX10" fmla="*/ 2498405 w 2503099"/>
                <a:gd name="connsiteY10" fmla="*/ 74347 h 595274"/>
                <a:gd name="connsiteX11" fmla="*/ 1610791 w 2503099"/>
                <a:gd name="connsiteY11" fmla="*/ 538 h 595274"/>
                <a:gd name="connsiteX12" fmla="*/ 675447 w 2503099"/>
                <a:gd name="connsiteY12" fmla="*/ 53998 h 595274"/>
                <a:gd name="connsiteX13" fmla="*/ 766 w 2503099"/>
                <a:gd name="connsiteY13" fmla="*/ 87658 h 595274"/>
                <a:gd name="connsiteX0" fmla="*/ 766 w 2501615"/>
                <a:gd name="connsiteY0" fmla="*/ 87658 h 595274"/>
                <a:gd name="connsiteX1" fmla="*/ 76262 w 2501615"/>
                <a:gd name="connsiteY1" fmla="*/ 425569 h 595274"/>
                <a:gd name="connsiteX2" fmla="*/ 119480 w 2501615"/>
                <a:gd name="connsiteY2" fmla="*/ 595221 h 595274"/>
                <a:gd name="connsiteX3" fmla="*/ 282056 w 2501615"/>
                <a:gd name="connsiteY3" fmla="*/ 543461 h 595274"/>
                <a:gd name="connsiteX4" fmla="*/ 515418 w 2501615"/>
                <a:gd name="connsiteY4" fmla="*/ 376773 h 595274"/>
                <a:gd name="connsiteX5" fmla="*/ 782118 w 2501615"/>
                <a:gd name="connsiteY5" fmla="*/ 533936 h 595274"/>
                <a:gd name="connsiteX6" fmla="*/ 1105968 w 2501615"/>
                <a:gd name="connsiteY6" fmla="*/ 352961 h 595274"/>
                <a:gd name="connsiteX7" fmla="*/ 1534593 w 2501615"/>
                <a:gd name="connsiteY7" fmla="*/ 448211 h 595274"/>
                <a:gd name="connsiteX8" fmla="*/ 1772718 w 2501615"/>
                <a:gd name="connsiteY8" fmla="*/ 205323 h 595274"/>
                <a:gd name="connsiteX9" fmla="*/ 2182293 w 2501615"/>
                <a:gd name="connsiteY9" fmla="*/ 219611 h 595274"/>
                <a:gd name="connsiteX10" fmla="*/ 2498405 w 2501615"/>
                <a:gd name="connsiteY10" fmla="*/ 74347 h 595274"/>
                <a:gd name="connsiteX11" fmla="*/ 1610791 w 2501615"/>
                <a:gd name="connsiteY11" fmla="*/ 538 h 595274"/>
                <a:gd name="connsiteX12" fmla="*/ 675447 w 2501615"/>
                <a:gd name="connsiteY12" fmla="*/ 53998 h 595274"/>
                <a:gd name="connsiteX13" fmla="*/ 766 w 2501615"/>
                <a:gd name="connsiteY13" fmla="*/ 87658 h 5952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501615" h="595274">
                  <a:moveTo>
                    <a:pt x="766" y="87658"/>
                  </a:moveTo>
                  <a:cubicBezTo>
                    <a:pt x="-7710" y="88794"/>
                    <a:pt x="56476" y="340975"/>
                    <a:pt x="76262" y="425569"/>
                  </a:cubicBezTo>
                  <a:cubicBezTo>
                    <a:pt x="96048" y="510163"/>
                    <a:pt x="115221" y="594105"/>
                    <a:pt x="119480" y="595221"/>
                  </a:cubicBezTo>
                  <a:cubicBezTo>
                    <a:pt x="123739" y="596337"/>
                    <a:pt x="216066" y="579869"/>
                    <a:pt x="282056" y="543461"/>
                  </a:cubicBezTo>
                  <a:cubicBezTo>
                    <a:pt x="348046" y="507053"/>
                    <a:pt x="432074" y="378361"/>
                    <a:pt x="515418" y="376773"/>
                  </a:cubicBezTo>
                  <a:cubicBezTo>
                    <a:pt x="598762" y="375186"/>
                    <a:pt x="683693" y="537905"/>
                    <a:pt x="782118" y="533936"/>
                  </a:cubicBezTo>
                  <a:cubicBezTo>
                    <a:pt x="880543" y="529967"/>
                    <a:pt x="980556" y="367248"/>
                    <a:pt x="1105968" y="352961"/>
                  </a:cubicBezTo>
                  <a:cubicBezTo>
                    <a:pt x="1231380" y="338674"/>
                    <a:pt x="1423468" y="472817"/>
                    <a:pt x="1534593" y="448211"/>
                  </a:cubicBezTo>
                  <a:cubicBezTo>
                    <a:pt x="1645718" y="423605"/>
                    <a:pt x="1664768" y="243423"/>
                    <a:pt x="1772718" y="205323"/>
                  </a:cubicBezTo>
                  <a:cubicBezTo>
                    <a:pt x="1880668" y="167223"/>
                    <a:pt x="2061345" y="241440"/>
                    <a:pt x="2182293" y="219611"/>
                  </a:cubicBezTo>
                  <a:cubicBezTo>
                    <a:pt x="2303241" y="197782"/>
                    <a:pt x="2531309" y="98116"/>
                    <a:pt x="2498405" y="74347"/>
                  </a:cubicBezTo>
                  <a:cubicBezTo>
                    <a:pt x="2465501" y="50578"/>
                    <a:pt x="1818754" y="6888"/>
                    <a:pt x="1610791" y="538"/>
                  </a:cubicBezTo>
                  <a:cubicBezTo>
                    <a:pt x="1402828" y="-5812"/>
                    <a:pt x="879440" y="46061"/>
                    <a:pt x="675447" y="53998"/>
                  </a:cubicBezTo>
                  <a:cubicBezTo>
                    <a:pt x="262142" y="98240"/>
                    <a:pt x="9242" y="86522"/>
                    <a:pt x="766" y="87658"/>
                  </a:cubicBezTo>
                  <a:close/>
                </a:path>
              </a:pathLst>
            </a:custGeom>
            <a:solidFill>
              <a:srgbClr val="C49F5C"/>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cxnSp>
          <p:nvCxnSpPr>
            <p:cNvPr id="204" name="Connecteur droit avec flèche 203"/>
            <p:cNvCxnSpPr/>
            <p:nvPr/>
          </p:nvCxnSpPr>
          <p:spPr>
            <a:xfrm>
              <a:off x="6938514" y="2888847"/>
              <a:ext cx="0" cy="606232"/>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05" name="Connecteur droit avec flèche 204"/>
            <p:cNvCxnSpPr/>
            <p:nvPr/>
          </p:nvCxnSpPr>
          <p:spPr>
            <a:xfrm>
              <a:off x="6938514" y="1307967"/>
              <a:ext cx="0" cy="1580880"/>
            </a:xfrm>
            <a:prstGeom prst="straightConnector1">
              <a:avLst/>
            </a:prstGeom>
            <a:ln w="19050">
              <a:solidFill>
                <a:schemeClr val="tx1"/>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206" name="Rectangle à coins arrondis 205"/>
            <p:cNvSpPr/>
            <p:nvPr/>
          </p:nvSpPr>
          <p:spPr>
            <a:xfrm rot="5400000">
              <a:off x="6851075" y="1945190"/>
              <a:ext cx="240593" cy="3960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07" name="Connecteur droit 206"/>
            <p:cNvCxnSpPr/>
            <p:nvPr/>
          </p:nvCxnSpPr>
          <p:spPr>
            <a:xfrm>
              <a:off x="6801457" y="3202328"/>
              <a:ext cx="0" cy="117081"/>
            </a:xfrm>
            <a:prstGeom prst="line">
              <a:avLst/>
            </a:prstGeom>
            <a:ln w="635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208" name="Connecteur droit 207"/>
            <p:cNvCxnSpPr/>
            <p:nvPr/>
          </p:nvCxnSpPr>
          <p:spPr>
            <a:xfrm>
              <a:off x="4209613" y="2888847"/>
              <a:ext cx="2704892" cy="0"/>
            </a:xfrm>
            <a:prstGeom prst="line">
              <a:avLst/>
            </a:prstGeom>
          </p:spPr>
          <p:style>
            <a:lnRef idx="1">
              <a:schemeClr val="accent1"/>
            </a:lnRef>
            <a:fillRef idx="0">
              <a:schemeClr val="accent1"/>
            </a:fillRef>
            <a:effectRef idx="0">
              <a:schemeClr val="accent1"/>
            </a:effectRef>
            <a:fontRef idx="minor">
              <a:schemeClr val="tx1"/>
            </a:fontRef>
          </p:style>
        </p:cxnSp>
        <p:sp>
          <p:nvSpPr>
            <p:cNvPr id="209" name="ZoneTexte 208"/>
            <p:cNvSpPr txBox="1"/>
            <p:nvPr/>
          </p:nvSpPr>
          <p:spPr>
            <a:xfrm rot="500146">
              <a:off x="4213838" y="1074062"/>
              <a:ext cx="1509911" cy="256210"/>
            </a:xfrm>
            <a:prstGeom prst="rect">
              <a:avLst/>
            </a:prstGeom>
            <a:noFill/>
            <a:ln>
              <a:noFill/>
            </a:ln>
          </p:spPr>
          <p:txBody>
            <a:bodyPr wrap="square" rtlCol="0">
              <a:spAutoFit/>
            </a:bodyPr>
            <a:lstStyle/>
            <a:p>
              <a:pPr marL="0" marR="0" lvl="0" indent="0" algn="l" defTabSz="914400" rtl="0" eaLnBrk="1" fontAlgn="auto" latinLnBrk="0" hangingPunct="1">
                <a:lnSpc>
                  <a:spcPct val="75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Clay-</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with</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-flints</a:t>
              </a:r>
            </a:p>
          </p:txBody>
        </p:sp>
        <p:sp>
          <p:nvSpPr>
            <p:cNvPr id="210" name="ZoneTexte 209"/>
            <p:cNvSpPr txBox="1"/>
            <p:nvPr/>
          </p:nvSpPr>
          <p:spPr>
            <a:xfrm rot="896637">
              <a:off x="4128505" y="744304"/>
              <a:ext cx="589590" cy="304408"/>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soil</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1" name="ZoneTexte 210"/>
            <p:cNvSpPr txBox="1"/>
            <p:nvPr/>
          </p:nvSpPr>
          <p:spPr>
            <a:xfrm>
              <a:off x="4227441" y="1484784"/>
              <a:ext cx="523208" cy="30440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chalk</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12" name="Rectangle à coins arrondis 211"/>
            <p:cNvSpPr/>
            <p:nvPr/>
          </p:nvSpPr>
          <p:spPr>
            <a:xfrm>
              <a:off x="4346792" y="2301136"/>
              <a:ext cx="645977" cy="78429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3" name="Rectangle à coins arrondis 212"/>
            <p:cNvSpPr/>
            <p:nvPr/>
          </p:nvSpPr>
          <p:spPr>
            <a:xfrm>
              <a:off x="5068340" y="2301136"/>
              <a:ext cx="912775" cy="78429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4" name="Rectangle à coins arrondis 213"/>
            <p:cNvSpPr/>
            <p:nvPr/>
          </p:nvSpPr>
          <p:spPr>
            <a:xfrm>
              <a:off x="6090707" y="2301136"/>
              <a:ext cx="698442" cy="784295"/>
            </a:xfrm>
            <a:prstGeom prst="roundRect">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5" name="Forme libre 214"/>
            <p:cNvSpPr>
              <a:spLocks/>
            </p:cNvSpPr>
            <p:nvPr/>
          </p:nvSpPr>
          <p:spPr>
            <a:xfrm>
              <a:off x="4432363" y="2318391"/>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6" name="Forme libre 215"/>
            <p:cNvSpPr>
              <a:spLocks/>
            </p:cNvSpPr>
            <p:nvPr/>
          </p:nvSpPr>
          <p:spPr>
            <a:xfrm>
              <a:off x="4515167" y="2417880"/>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7" name="Forme libre 216"/>
            <p:cNvSpPr>
              <a:spLocks/>
            </p:cNvSpPr>
            <p:nvPr/>
          </p:nvSpPr>
          <p:spPr>
            <a:xfrm>
              <a:off x="4597689" y="2325421"/>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8" name="Forme libre 217"/>
            <p:cNvSpPr>
              <a:spLocks/>
            </p:cNvSpPr>
            <p:nvPr/>
          </p:nvSpPr>
          <p:spPr>
            <a:xfrm>
              <a:off x="4641247" y="2394486"/>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9" name="Forme libre 218"/>
            <p:cNvSpPr>
              <a:spLocks/>
            </p:cNvSpPr>
            <p:nvPr/>
          </p:nvSpPr>
          <p:spPr>
            <a:xfrm>
              <a:off x="4860144" y="2408451"/>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0" name="Forme libre 219"/>
            <p:cNvSpPr>
              <a:spLocks/>
            </p:cNvSpPr>
            <p:nvPr/>
          </p:nvSpPr>
          <p:spPr>
            <a:xfrm>
              <a:off x="4799651" y="2344837"/>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1" name="Forme libre 220"/>
            <p:cNvSpPr>
              <a:spLocks/>
            </p:cNvSpPr>
            <p:nvPr/>
          </p:nvSpPr>
          <p:spPr>
            <a:xfrm>
              <a:off x="4422855" y="2406103"/>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2" name="Forme libre 221"/>
            <p:cNvSpPr>
              <a:spLocks/>
            </p:cNvSpPr>
            <p:nvPr/>
          </p:nvSpPr>
          <p:spPr>
            <a:xfrm>
              <a:off x="4713495" y="2334596"/>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3" name="Forme libre 222"/>
            <p:cNvSpPr>
              <a:spLocks/>
            </p:cNvSpPr>
            <p:nvPr/>
          </p:nvSpPr>
          <p:spPr>
            <a:xfrm>
              <a:off x="6207286" y="2332189"/>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4" name="Forme libre 223"/>
            <p:cNvSpPr>
              <a:spLocks/>
            </p:cNvSpPr>
            <p:nvPr/>
          </p:nvSpPr>
          <p:spPr>
            <a:xfrm>
              <a:off x="4515167" y="2325421"/>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5" name="Forme libre 224"/>
            <p:cNvSpPr>
              <a:spLocks/>
            </p:cNvSpPr>
            <p:nvPr/>
          </p:nvSpPr>
          <p:spPr>
            <a:xfrm>
              <a:off x="6368352" y="2323015"/>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6" name="Forme libre 225"/>
            <p:cNvSpPr>
              <a:spLocks/>
            </p:cNvSpPr>
            <p:nvPr/>
          </p:nvSpPr>
          <p:spPr>
            <a:xfrm>
              <a:off x="6461374" y="2390694"/>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7" name="Forme libre 226"/>
            <p:cNvSpPr>
              <a:spLocks/>
            </p:cNvSpPr>
            <p:nvPr/>
          </p:nvSpPr>
          <p:spPr>
            <a:xfrm>
              <a:off x="6662837" y="2378726"/>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8" name="Forme libre 227"/>
            <p:cNvSpPr>
              <a:spLocks/>
            </p:cNvSpPr>
            <p:nvPr/>
          </p:nvSpPr>
          <p:spPr>
            <a:xfrm>
              <a:off x="4744202" y="2414483"/>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9" name="Forme libre 228"/>
            <p:cNvSpPr>
              <a:spLocks/>
            </p:cNvSpPr>
            <p:nvPr/>
          </p:nvSpPr>
          <p:spPr>
            <a:xfrm>
              <a:off x="6165132" y="2403697"/>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0" name="Forme libre 229"/>
            <p:cNvSpPr>
              <a:spLocks/>
            </p:cNvSpPr>
            <p:nvPr/>
          </p:nvSpPr>
          <p:spPr>
            <a:xfrm>
              <a:off x="6539368" y="2322185"/>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1" name="Forme libre 230"/>
            <p:cNvSpPr>
              <a:spLocks/>
            </p:cNvSpPr>
            <p:nvPr/>
          </p:nvSpPr>
          <p:spPr>
            <a:xfrm>
              <a:off x="5230433" y="2347243"/>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2" name="Forme libre 231"/>
            <p:cNvSpPr>
              <a:spLocks/>
            </p:cNvSpPr>
            <p:nvPr/>
          </p:nvSpPr>
          <p:spPr>
            <a:xfrm>
              <a:off x="5329904" y="2418750"/>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3" name="Forme libre 232"/>
            <p:cNvSpPr>
              <a:spLocks/>
            </p:cNvSpPr>
            <p:nvPr/>
          </p:nvSpPr>
          <p:spPr>
            <a:xfrm>
              <a:off x="5767367" y="2339942"/>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4" name="Forme libre 233"/>
            <p:cNvSpPr>
              <a:spLocks/>
            </p:cNvSpPr>
            <p:nvPr/>
          </p:nvSpPr>
          <p:spPr>
            <a:xfrm>
              <a:off x="5478918" y="2347243"/>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5" name="Forme libre 234"/>
            <p:cNvSpPr>
              <a:spLocks/>
            </p:cNvSpPr>
            <p:nvPr/>
          </p:nvSpPr>
          <p:spPr>
            <a:xfrm>
              <a:off x="4892664" y="2332189"/>
              <a:ext cx="49313" cy="68509"/>
            </a:xfrm>
            <a:custGeom>
              <a:avLst/>
              <a:gdLst>
                <a:gd name="connsiteX0" fmla="*/ 499759 w 988885"/>
                <a:gd name="connsiteY0" fmla="*/ 4 h 1084539"/>
                <a:gd name="connsiteX1" fmla="*/ 29 w 988885"/>
                <a:gd name="connsiteY1" fmla="*/ 744283 h 1084539"/>
                <a:gd name="connsiteX2" fmla="*/ 478494 w 988885"/>
                <a:gd name="connsiteY2" fmla="*/ 1084525 h 1084539"/>
                <a:gd name="connsiteX3" fmla="*/ 988857 w 988885"/>
                <a:gd name="connsiteY3" fmla="*/ 733651 h 1084539"/>
                <a:gd name="connsiteX4" fmla="*/ 499759 w 988885"/>
                <a:gd name="connsiteY4" fmla="*/ 4 h 1084539"/>
                <a:gd name="connsiteX0" fmla="*/ 499759 w 988882"/>
                <a:gd name="connsiteY0" fmla="*/ 9870 h 1094405"/>
                <a:gd name="connsiteX1" fmla="*/ 29 w 988882"/>
                <a:gd name="connsiteY1" fmla="*/ 754149 h 1094405"/>
                <a:gd name="connsiteX2" fmla="*/ 478494 w 988882"/>
                <a:gd name="connsiteY2" fmla="*/ 1094391 h 1094405"/>
                <a:gd name="connsiteX3" fmla="*/ 988857 w 988882"/>
                <a:gd name="connsiteY3" fmla="*/ 743517 h 1094405"/>
                <a:gd name="connsiteX4" fmla="*/ 499759 w 988882"/>
                <a:gd name="connsiteY4" fmla="*/ 9870 h 1094405"/>
                <a:gd name="connsiteX0" fmla="*/ 499759 w 988882"/>
                <a:gd name="connsiteY0" fmla="*/ 9870 h 1096450"/>
                <a:gd name="connsiteX1" fmla="*/ 29 w 988882"/>
                <a:gd name="connsiteY1" fmla="*/ 754149 h 1096450"/>
                <a:gd name="connsiteX2" fmla="*/ 478494 w 988882"/>
                <a:gd name="connsiteY2" fmla="*/ 1094391 h 1096450"/>
                <a:gd name="connsiteX3" fmla="*/ 988857 w 988882"/>
                <a:gd name="connsiteY3" fmla="*/ 743517 h 1096450"/>
                <a:gd name="connsiteX4" fmla="*/ 499759 w 988882"/>
                <a:gd name="connsiteY4" fmla="*/ 9870 h 1096450"/>
                <a:gd name="connsiteX0" fmla="*/ 505392 w 994515"/>
                <a:gd name="connsiteY0" fmla="*/ 9870 h 1094414"/>
                <a:gd name="connsiteX1" fmla="*/ 5662 w 994515"/>
                <a:gd name="connsiteY1" fmla="*/ 754149 h 1094414"/>
                <a:gd name="connsiteX2" fmla="*/ 484127 w 994515"/>
                <a:gd name="connsiteY2" fmla="*/ 1094391 h 1094414"/>
                <a:gd name="connsiteX3" fmla="*/ 994490 w 994515"/>
                <a:gd name="connsiteY3" fmla="*/ 743517 h 1094414"/>
                <a:gd name="connsiteX4" fmla="*/ 505392 w 994515"/>
                <a:gd name="connsiteY4" fmla="*/ 9870 h 1094414"/>
                <a:gd name="connsiteX0" fmla="*/ 442975 w 932100"/>
                <a:gd name="connsiteY0" fmla="*/ 5 h 1084549"/>
                <a:gd name="connsiteX1" fmla="*/ 7040 w 932100"/>
                <a:gd name="connsiteY1" fmla="*/ 744284 h 1084549"/>
                <a:gd name="connsiteX2" fmla="*/ 421710 w 932100"/>
                <a:gd name="connsiteY2" fmla="*/ 1084526 h 1084549"/>
                <a:gd name="connsiteX3" fmla="*/ 932073 w 932100"/>
                <a:gd name="connsiteY3" fmla="*/ 733652 h 1084549"/>
                <a:gd name="connsiteX4" fmla="*/ 442975 w 932100"/>
                <a:gd name="connsiteY4" fmla="*/ 5 h 1084549"/>
                <a:gd name="connsiteX0" fmla="*/ 442975 w 941776"/>
                <a:gd name="connsiteY0" fmla="*/ 5 h 1084549"/>
                <a:gd name="connsiteX1" fmla="*/ 7040 w 941776"/>
                <a:gd name="connsiteY1" fmla="*/ 744284 h 1084549"/>
                <a:gd name="connsiteX2" fmla="*/ 421710 w 941776"/>
                <a:gd name="connsiteY2" fmla="*/ 1084526 h 1084549"/>
                <a:gd name="connsiteX3" fmla="*/ 932073 w 941776"/>
                <a:gd name="connsiteY3" fmla="*/ 733652 h 1084549"/>
                <a:gd name="connsiteX4" fmla="*/ 442975 w 941776"/>
                <a:gd name="connsiteY4" fmla="*/ 5 h 1084549"/>
                <a:gd name="connsiteX0" fmla="*/ 442794 w 879029"/>
                <a:gd name="connsiteY0" fmla="*/ 41 h 1084585"/>
                <a:gd name="connsiteX1" fmla="*/ 6859 w 879029"/>
                <a:gd name="connsiteY1" fmla="*/ 744320 h 1084585"/>
                <a:gd name="connsiteX2" fmla="*/ 421529 w 879029"/>
                <a:gd name="connsiteY2" fmla="*/ 1084562 h 1084585"/>
                <a:gd name="connsiteX3" fmla="*/ 868097 w 879029"/>
                <a:gd name="connsiteY3" fmla="*/ 776218 h 1084585"/>
                <a:gd name="connsiteX4" fmla="*/ 442794 w 879029"/>
                <a:gd name="connsiteY4" fmla="*/ 41 h 1084585"/>
                <a:gd name="connsiteX0" fmla="*/ 441278 w 861346"/>
                <a:gd name="connsiteY0" fmla="*/ 36 h 1100428"/>
                <a:gd name="connsiteX1" fmla="*/ 57 w 861346"/>
                <a:gd name="connsiteY1" fmla="*/ 760172 h 1100428"/>
                <a:gd name="connsiteX2" fmla="*/ 414727 w 861346"/>
                <a:gd name="connsiteY2" fmla="*/ 1100414 h 1100428"/>
                <a:gd name="connsiteX3" fmla="*/ 861295 w 861346"/>
                <a:gd name="connsiteY3" fmla="*/ 792070 h 1100428"/>
                <a:gd name="connsiteX4" fmla="*/ 441278 w 861346"/>
                <a:gd name="connsiteY4" fmla="*/ 36 h 1100428"/>
                <a:gd name="connsiteX0" fmla="*/ 420081 w 861243"/>
                <a:gd name="connsiteY0" fmla="*/ 39 h 1063432"/>
                <a:gd name="connsiteX1" fmla="*/ 3 w 861243"/>
                <a:gd name="connsiteY1" fmla="*/ 723176 h 1063432"/>
                <a:gd name="connsiteX2" fmla="*/ 414673 w 861243"/>
                <a:gd name="connsiteY2" fmla="*/ 1063418 h 1063432"/>
                <a:gd name="connsiteX3" fmla="*/ 861241 w 861243"/>
                <a:gd name="connsiteY3" fmla="*/ 755074 h 1063432"/>
                <a:gd name="connsiteX4" fmla="*/ 420081 w 861243"/>
                <a:gd name="connsiteY4" fmla="*/ 39 h 1063432"/>
                <a:gd name="connsiteX0" fmla="*/ 420081 w 861242"/>
                <a:gd name="connsiteY0" fmla="*/ 1598 h 1064991"/>
                <a:gd name="connsiteX1" fmla="*/ 3 w 861242"/>
                <a:gd name="connsiteY1" fmla="*/ 724735 h 1064991"/>
                <a:gd name="connsiteX2" fmla="*/ 414673 w 861242"/>
                <a:gd name="connsiteY2" fmla="*/ 1064977 h 1064991"/>
                <a:gd name="connsiteX3" fmla="*/ 861241 w 861242"/>
                <a:gd name="connsiteY3" fmla="*/ 756633 h 1064991"/>
                <a:gd name="connsiteX4" fmla="*/ 420081 w 861242"/>
                <a:gd name="connsiteY4" fmla="*/ 1598 h 1064991"/>
                <a:gd name="connsiteX0" fmla="*/ 420081 w 861242"/>
                <a:gd name="connsiteY0" fmla="*/ 1 h 1063394"/>
                <a:gd name="connsiteX1" fmla="*/ 3 w 861242"/>
                <a:gd name="connsiteY1" fmla="*/ 723138 h 1063394"/>
                <a:gd name="connsiteX2" fmla="*/ 414673 w 861242"/>
                <a:gd name="connsiteY2" fmla="*/ 1063380 h 1063394"/>
                <a:gd name="connsiteX3" fmla="*/ 861241 w 861242"/>
                <a:gd name="connsiteY3" fmla="*/ 755036 h 1063394"/>
                <a:gd name="connsiteX4" fmla="*/ 420081 w 861242"/>
                <a:gd name="connsiteY4" fmla="*/ 1 h 1063394"/>
                <a:gd name="connsiteX0" fmla="*/ 420113 w 861274"/>
                <a:gd name="connsiteY0" fmla="*/ 1 h 1063401"/>
                <a:gd name="connsiteX1" fmla="*/ 35 w 861274"/>
                <a:gd name="connsiteY1" fmla="*/ 723138 h 1063401"/>
                <a:gd name="connsiteX2" fmla="*/ 414705 w 861274"/>
                <a:gd name="connsiteY2" fmla="*/ 1063380 h 1063401"/>
                <a:gd name="connsiteX3" fmla="*/ 861273 w 861274"/>
                <a:gd name="connsiteY3" fmla="*/ 755036 h 1063401"/>
                <a:gd name="connsiteX4" fmla="*/ 420113 w 861274"/>
                <a:gd name="connsiteY4" fmla="*/ 1 h 1063401"/>
                <a:gd name="connsiteX0" fmla="*/ 422208 w 863369"/>
                <a:gd name="connsiteY0" fmla="*/ 1 h 1063405"/>
                <a:gd name="connsiteX1" fmla="*/ 2130 w 863369"/>
                <a:gd name="connsiteY1" fmla="*/ 723138 h 1063405"/>
                <a:gd name="connsiteX2" fmla="*/ 416800 w 863369"/>
                <a:gd name="connsiteY2" fmla="*/ 1063380 h 1063405"/>
                <a:gd name="connsiteX3" fmla="*/ 863368 w 863369"/>
                <a:gd name="connsiteY3" fmla="*/ 755036 h 1063405"/>
                <a:gd name="connsiteX4" fmla="*/ 422208 w 863369"/>
                <a:gd name="connsiteY4" fmla="*/ 1 h 1063405"/>
                <a:gd name="connsiteX0" fmla="*/ 422208 w 865599"/>
                <a:gd name="connsiteY0" fmla="*/ 1 h 1063405"/>
                <a:gd name="connsiteX1" fmla="*/ 2130 w 865599"/>
                <a:gd name="connsiteY1" fmla="*/ 723138 h 1063405"/>
                <a:gd name="connsiteX2" fmla="*/ 416800 w 865599"/>
                <a:gd name="connsiteY2" fmla="*/ 1063380 h 1063405"/>
                <a:gd name="connsiteX3" fmla="*/ 863368 w 865599"/>
                <a:gd name="connsiteY3" fmla="*/ 755036 h 1063405"/>
                <a:gd name="connsiteX4" fmla="*/ 422208 w 865599"/>
                <a:gd name="connsiteY4" fmla="*/ 1 h 1063405"/>
                <a:gd name="connsiteX0" fmla="*/ 422208 w 866213"/>
                <a:gd name="connsiteY0" fmla="*/ 1 h 1063405"/>
                <a:gd name="connsiteX1" fmla="*/ 2130 w 866213"/>
                <a:gd name="connsiteY1" fmla="*/ 723138 h 1063405"/>
                <a:gd name="connsiteX2" fmla="*/ 416800 w 866213"/>
                <a:gd name="connsiteY2" fmla="*/ 1063380 h 1063405"/>
                <a:gd name="connsiteX3" fmla="*/ 863368 w 866213"/>
                <a:gd name="connsiteY3" fmla="*/ 755036 h 1063405"/>
                <a:gd name="connsiteX4" fmla="*/ 422208 w 866213"/>
                <a:gd name="connsiteY4" fmla="*/ 1 h 1063405"/>
                <a:gd name="connsiteX0" fmla="*/ 422949 w 862620"/>
                <a:gd name="connsiteY0" fmla="*/ 5 h 1063409"/>
                <a:gd name="connsiteX1" fmla="*/ 2871 w 862620"/>
                <a:gd name="connsiteY1" fmla="*/ 723142 h 1063409"/>
                <a:gd name="connsiteX2" fmla="*/ 417541 w 862620"/>
                <a:gd name="connsiteY2" fmla="*/ 1063384 h 1063409"/>
                <a:gd name="connsiteX3" fmla="*/ 858823 w 862620"/>
                <a:gd name="connsiteY3" fmla="*/ 712756 h 1063409"/>
                <a:gd name="connsiteX4" fmla="*/ 422949 w 862620"/>
                <a:gd name="connsiteY4" fmla="*/ 5 h 1063409"/>
                <a:gd name="connsiteX0" fmla="*/ 420081 w 859752"/>
                <a:gd name="connsiteY0" fmla="*/ 88998 h 1152391"/>
                <a:gd name="connsiteX1" fmla="*/ 408481 w 859752"/>
                <a:gd name="connsiteY1" fmla="*/ 90322 h 1152391"/>
                <a:gd name="connsiteX2" fmla="*/ 3 w 859752"/>
                <a:gd name="connsiteY2" fmla="*/ 812135 h 1152391"/>
                <a:gd name="connsiteX3" fmla="*/ 414673 w 859752"/>
                <a:gd name="connsiteY3" fmla="*/ 1152377 h 1152391"/>
                <a:gd name="connsiteX4" fmla="*/ 855955 w 859752"/>
                <a:gd name="connsiteY4" fmla="*/ 801749 h 1152391"/>
                <a:gd name="connsiteX5" fmla="*/ 420081 w 859752"/>
                <a:gd name="connsiteY5" fmla="*/ 88998 h 1152391"/>
                <a:gd name="connsiteX0" fmla="*/ 420156 w 859282"/>
                <a:gd name="connsiteY0" fmla="*/ 95868 h 1159261"/>
                <a:gd name="connsiteX1" fmla="*/ 379981 w 859282"/>
                <a:gd name="connsiteY1" fmla="*/ 85286 h 1159261"/>
                <a:gd name="connsiteX2" fmla="*/ 78 w 859282"/>
                <a:gd name="connsiteY2" fmla="*/ 819005 h 1159261"/>
                <a:gd name="connsiteX3" fmla="*/ 414748 w 859282"/>
                <a:gd name="connsiteY3" fmla="*/ 1159247 h 1159261"/>
                <a:gd name="connsiteX4" fmla="*/ 856030 w 859282"/>
                <a:gd name="connsiteY4" fmla="*/ 808619 h 1159261"/>
                <a:gd name="connsiteX5" fmla="*/ 420156 w 859282"/>
                <a:gd name="connsiteY5" fmla="*/ 95868 h 1159261"/>
                <a:gd name="connsiteX0" fmla="*/ 420156 w 859250"/>
                <a:gd name="connsiteY0" fmla="*/ 65619 h 1129012"/>
                <a:gd name="connsiteX1" fmla="*/ 406445 w 859250"/>
                <a:gd name="connsiteY1" fmla="*/ 54168 h 1129012"/>
                <a:gd name="connsiteX2" fmla="*/ 379981 w 859250"/>
                <a:gd name="connsiteY2" fmla="*/ 55037 h 1129012"/>
                <a:gd name="connsiteX3" fmla="*/ 78 w 859250"/>
                <a:gd name="connsiteY3" fmla="*/ 788756 h 1129012"/>
                <a:gd name="connsiteX4" fmla="*/ 414748 w 859250"/>
                <a:gd name="connsiteY4" fmla="*/ 1128998 h 1129012"/>
                <a:gd name="connsiteX5" fmla="*/ 856030 w 859250"/>
                <a:gd name="connsiteY5" fmla="*/ 778370 h 1129012"/>
                <a:gd name="connsiteX6" fmla="*/ 420156 w 859250"/>
                <a:gd name="connsiteY6" fmla="*/ 65619 h 1129012"/>
                <a:gd name="connsiteX0" fmla="*/ 420156 w 859247"/>
                <a:gd name="connsiteY0" fmla="*/ 76064 h 1139457"/>
                <a:gd name="connsiteX1" fmla="*/ 408826 w 859247"/>
                <a:gd name="connsiteY1" fmla="*/ 31276 h 1139457"/>
                <a:gd name="connsiteX2" fmla="*/ 379981 w 859247"/>
                <a:gd name="connsiteY2" fmla="*/ 65482 h 1139457"/>
                <a:gd name="connsiteX3" fmla="*/ 78 w 859247"/>
                <a:gd name="connsiteY3" fmla="*/ 799201 h 1139457"/>
                <a:gd name="connsiteX4" fmla="*/ 414748 w 859247"/>
                <a:gd name="connsiteY4" fmla="*/ 1139443 h 1139457"/>
                <a:gd name="connsiteX5" fmla="*/ 856030 w 859247"/>
                <a:gd name="connsiteY5" fmla="*/ 788815 h 1139457"/>
                <a:gd name="connsiteX6" fmla="*/ 420156 w 859247"/>
                <a:gd name="connsiteY6" fmla="*/ 76064 h 1139457"/>
                <a:gd name="connsiteX0" fmla="*/ 420156 w 859247"/>
                <a:gd name="connsiteY0" fmla="*/ 95868 h 1159261"/>
                <a:gd name="connsiteX1" fmla="*/ 379981 w 859247"/>
                <a:gd name="connsiteY1" fmla="*/ 85286 h 1159261"/>
                <a:gd name="connsiteX2" fmla="*/ 78 w 859247"/>
                <a:gd name="connsiteY2" fmla="*/ 819005 h 1159261"/>
                <a:gd name="connsiteX3" fmla="*/ 414748 w 859247"/>
                <a:gd name="connsiteY3" fmla="*/ 1159247 h 1159261"/>
                <a:gd name="connsiteX4" fmla="*/ 856030 w 859247"/>
                <a:gd name="connsiteY4" fmla="*/ 808619 h 1159261"/>
                <a:gd name="connsiteX5" fmla="*/ 420156 w 859247"/>
                <a:gd name="connsiteY5" fmla="*/ 95868 h 1159261"/>
                <a:gd name="connsiteX0" fmla="*/ 420156 w 859022"/>
                <a:gd name="connsiteY0" fmla="*/ 79303 h 1142696"/>
                <a:gd name="connsiteX1" fmla="*/ 379981 w 859022"/>
                <a:gd name="connsiteY1" fmla="*/ 68721 h 1142696"/>
                <a:gd name="connsiteX2" fmla="*/ 78 w 859022"/>
                <a:gd name="connsiteY2" fmla="*/ 802440 h 1142696"/>
                <a:gd name="connsiteX3" fmla="*/ 414748 w 859022"/>
                <a:gd name="connsiteY3" fmla="*/ 1142682 h 1142696"/>
                <a:gd name="connsiteX4" fmla="*/ 856030 w 859022"/>
                <a:gd name="connsiteY4" fmla="*/ 792054 h 1142696"/>
                <a:gd name="connsiteX5" fmla="*/ 420156 w 859022"/>
                <a:gd name="connsiteY5" fmla="*/ 79303 h 1142696"/>
                <a:gd name="connsiteX0" fmla="*/ 420156 w 859022"/>
                <a:gd name="connsiteY0" fmla="*/ 52868 h 1116261"/>
                <a:gd name="connsiteX1" fmla="*/ 379981 w 859022"/>
                <a:gd name="connsiteY1" fmla="*/ 42286 h 1116261"/>
                <a:gd name="connsiteX2" fmla="*/ 78 w 859022"/>
                <a:gd name="connsiteY2" fmla="*/ 776005 h 1116261"/>
                <a:gd name="connsiteX3" fmla="*/ 414748 w 859022"/>
                <a:gd name="connsiteY3" fmla="*/ 1116247 h 1116261"/>
                <a:gd name="connsiteX4" fmla="*/ 856030 w 859022"/>
                <a:gd name="connsiteY4" fmla="*/ 765619 h 1116261"/>
                <a:gd name="connsiteX5" fmla="*/ 420156 w 859022"/>
                <a:gd name="connsiteY5" fmla="*/ 52868 h 1116261"/>
                <a:gd name="connsiteX0" fmla="*/ 420223 w 859364"/>
                <a:gd name="connsiteY0" fmla="*/ 63921 h 1127314"/>
                <a:gd name="connsiteX1" fmla="*/ 368142 w 859364"/>
                <a:gd name="connsiteY1" fmla="*/ 72389 h 1127314"/>
                <a:gd name="connsiteX2" fmla="*/ 145 w 859364"/>
                <a:gd name="connsiteY2" fmla="*/ 787058 h 1127314"/>
                <a:gd name="connsiteX3" fmla="*/ 414815 w 859364"/>
                <a:gd name="connsiteY3" fmla="*/ 1127300 h 1127314"/>
                <a:gd name="connsiteX4" fmla="*/ 856097 w 859364"/>
                <a:gd name="connsiteY4" fmla="*/ 776672 h 1127314"/>
                <a:gd name="connsiteX5" fmla="*/ 420223 w 859364"/>
                <a:gd name="connsiteY5" fmla="*/ 63921 h 1127314"/>
                <a:gd name="connsiteX0" fmla="*/ 439273 w 856133"/>
                <a:gd name="connsiteY0" fmla="*/ 69281 h 1118387"/>
                <a:gd name="connsiteX1" fmla="*/ 368142 w 856133"/>
                <a:gd name="connsiteY1" fmla="*/ 63462 h 1118387"/>
                <a:gd name="connsiteX2" fmla="*/ 145 w 856133"/>
                <a:gd name="connsiteY2" fmla="*/ 778131 h 1118387"/>
                <a:gd name="connsiteX3" fmla="*/ 414815 w 856133"/>
                <a:gd name="connsiteY3" fmla="*/ 1118373 h 1118387"/>
                <a:gd name="connsiteX4" fmla="*/ 856097 w 856133"/>
                <a:gd name="connsiteY4" fmla="*/ 767745 h 1118387"/>
                <a:gd name="connsiteX5" fmla="*/ 439273 w 856133"/>
                <a:gd name="connsiteY5" fmla="*/ 69281 h 1118387"/>
                <a:gd name="connsiteX0" fmla="*/ 439273 w 856131"/>
                <a:gd name="connsiteY0" fmla="*/ 72273 h 1121379"/>
                <a:gd name="connsiteX1" fmla="*/ 368142 w 856131"/>
                <a:gd name="connsiteY1" fmla="*/ 66454 h 1121379"/>
                <a:gd name="connsiteX2" fmla="*/ 145 w 856131"/>
                <a:gd name="connsiteY2" fmla="*/ 781123 h 1121379"/>
                <a:gd name="connsiteX3" fmla="*/ 414815 w 856131"/>
                <a:gd name="connsiteY3" fmla="*/ 1121365 h 1121379"/>
                <a:gd name="connsiteX4" fmla="*/ 856097 w 856131"/>
                <a:gd name="connsiteY4" fmla="*/ 770737 h 1121379"/>
                <a:gd name="connsiteX5" fmla="*/ 439273 w 856131"/>
                <a:gd name="connsiteY5" fmla="*/ 72273 h 1121379"/>
                <a:gd name="connsiteX0" fmla="*/ 439273 w 856131"/>
                <a:gd name="connsiteY0" fmla="*/ 85125 h 1134231"/>
                <a:gd name="connsiteX1" fmla="*/ 368142 w 856131"/>
                <a:gd name="connsiteY1" fmla="*/ 79306 h 1134231"/>
                <a:gd name="connsiteX2" fmla="*/ 145 w 856131"/>
                <a:gd name="connsiteY2" fmla="*/ 793975 h 1134231"/>
                <a:gd name="connsiteX3" fmla="*/ 414815 w 856131"/>
                <a:gd name="connsiteY3" fmla="*/ 1134217 h 1134231"/>
                <a:gd name="connsiteX4" fmla="*/ 856097 w 856131"/>
                <a:gd name="connsiteY4" fmla="*/ 783589 h 1134231"/>
                <a:gd name="connsiteX5" fmla="*/ 439273 w 856131"/>
                <a:gd name="connsiteY5" fmla="*/ 85125 h 11342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6131" h="1134231">
                  <a:moveTo>
                    <a:pt x="439273" y="85125"/>
                  </a:moveTo>
                  <a:cubicBezTo>
                    <a:pt x="376997" y="-39398"/>
                    <a:pt x="411961" y="-15023"/>
                    <a:pt x="368142" y="79306"/>
                  </a:cubicBezTo>
                  <a:cubicBezTo>
                    <a:pt x="298129" y="199829"/>
                    <a:pt x="-7634" y="618157"/>
                    <a:pt x="145" y="793975"/>
                  </a:cubicBezTo>
                  <a:cubicBezTo>
                    <a:pt x="7924" y="969793"/>
                    <a:pt x="250010" y="1135989"/>
                    <a:pt x="414815" y="1134217"/>
                  </a:cubicBezTo>
                  <a:cubicBezTo>
                    <a:pt x="579620" y="1132445"/>
                    <a:pt x="852021" y="958438"/>
                    <a:pt x="856097" y="783589"/>
                  </a:cubicBezTo>
                  <a:cubicBezTo>
                    <a:pt x="860173" y="608740"/>
                    <a:pt x="501549" y="209648"/>
                    <a:pt x="439273" y="85125"/>
                  </a:cubicBezTo>
                  <a:close/>
                </a:path>
              </a:pathLst>
            </a:custGeom>
            <a:solidFill>
              <a:srgbClr val="66FFFF"/>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6" name="Rectangle 235"/>
            <p:cNvSpPr/>
            <p:nvPr/>
          </p:nvSpPr>
          <p:spPr>
            <a:xfrm>
              <a:off x="4213919" y="2888847"/>
              <a:ext cx="2700586" cy="614879"/>
            </a:xfrm>
            <a:prstGeom prst="rect">
              <a:avLst/>
            </a:prstGeom>
            <a:solidFill>
              <a:srgbClr val="0070C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37" name="Rectangle à coins arrondis 236"/>
            <p:cNvSpPr/>
            <p:nvPr/>
          </p:nvSpPr>
          <p:spPr>
            <a:xfrm rot="5400000">
              <a:off x="6839301" y="2957968"/>
              <a:ext cx="259275" cy="39609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38" name="Picture 3" descr="Z:\Elsa Parrot\2016-11-03 Géol carrière\IMG_7694.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4902" t="11734" r="23361" b="9910"/>
          <a:stretch/>
        </p:blipFill>
        <p:spPr bwMode="auto">
          <a:xfrm>
            <a:off x="10154991" y="3510207"/>
            <a:ext cx="1995623" cy="2266742"/>
          </a:xfrm>
          <a:prstGeom prst="rect">
            <a:avLst/>
          </a:prstGeom>
          <a:noFill/>
          <a:extLst>
            <a:ext uri="{909E8E84-426E-40DD-AFC4-6F175D3DCCD1}">
              <a14:hiddenFill xmlns:a14="http://schemas.microsoft.com/office/drawing/2010/main">
                <a:solidFill>
                  <a:srgbClr val="FFFFFF"/>
                </a:solidFill>
              </a14:hiddenFill>
            </a:ext>
          </a:extLst>
        </p:spPr>
      </p:pic>
      <p:sp>
        <p:nvSpPr>
          <p:cNvPr id="239" name="ZoneTexte 238"/>
          <p:cNvSpPr txBox="1"/>
          <p:nvPr/>
        </p:nvSpPr>
        <p:spPr>
          <a:xfrm>
            <a:off x="8612766" y="4305955"/>
            <a:ext cx="1499128" cy="584775"/>
          </a:xfrm>
          <a:prstGeom prst="rect">
            <a:avLst/>
          </a:prstGeom>
          <a:solidFill>
            <a:schemeClr val="bg1"/>
          </a:solid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FF0000"/>
                </a:solidFill>
                <a:effectLst/>
                <a:uLnTx/>
                <a:uFillTx/>
                <a:latin typeface="Calibri" panose="020F0502020204030204"/>
                <a:ea typeface="+mn-ea"/>
                <a:cs typeface="+mn-cs"/>
              </a:rPr>
              <a:t>PERCOLATION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Output of UZ</a:t>
            </a:r>
          </a:p>
        </p:txBody>
      </p:sp>
      <p:sp>
        <p:nvSpPr>
          <p:cNvPr id="240" name="ZoneTexte 239"/>
          <p:cNvSpPr txBox="1"/>
          <p:nvPr/>
        </p:nvSpPr>
        <p:spPr>
          <a:xfrm>
            <a:off x="10006344" y="5687048"/>
            <a:ext cx="2243221" cy="58477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sng" strike="noStrike" kern="1200" cap="none" spc="0" normalizeH="0" baseline="0" noProof="0" dirty="0">
                <a:ln>
                  <a:noFill/>
                </a:ln>
                <a:solidFill>
                  <a:srgbClr val="FF0000"/>
                </a:solidFill>
                <a:effectLst/>
                <a:uLnTx/>
                <a:uFillTx/>
                <a:latin typeface="Calibri" panose="020F0502020204030204"/>
                <a:ea typeface="+mn-ea"/>
                <a:cs typeface="+mn-cs"/>
              </a:rPr>
              <a:t>UNDERGROUND LAKE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rPr>
              <a:t>Groundwater</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241"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716558" y="4973357"/>
            <a:ext cx="1227548" cy="98773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2" name="Rectangle 241"/>
          <p:cNvSpPr/>
          <p:nvPr/>
        </p:nvSpPr>
        <p:spPr>
          <a:xfrm>
            <a:off x="10845455" y="4064309"/>
            <a:ext cx="322496" cy="262911"/>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43" name="Connecteur droit 242"/>
          <p:cNvCxnSpPr>
            <a:stCxn id="242" idx="1"/>
            <a:endCxn id="241" idx="3"/>
          </p:cNvCxnSpPr>
          <p:nvPr/>
        </p:nvCxnSpPr>
        <p:spPr>
          <a:xfrm flipH="1">
            <a:off x="9944106" y="4195765"/>
            <a:ext cx="901349" cy="127146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44" name="ZoneTexte 243"/>
          <p:cNvSpPr txBox="1"/>
          <p:nvPr/>
        </p:nvSpPr>
        <p:spPr>
          <a:xfrm>
            <a:off x="10281949" y="2062204"/>
            <a:ext cx="1918217"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UZ: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unsaturated</a:t>
            </a: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zone </a:t>
            </a:r>
            <a:r>
              <a:rPr kumimoji="0" lang="fr-FR" sz="1400" b="1" i="0" u="none" strike="noStrike" kern="1200" cap="none" spc="0" normalizeH="0" baseline="0" noProof="0" dirty="0">
                <a:ln>
                  <a:noFill/>
                </a:ln>
                <a:solidFill>
                  <a:prstClr val="black"/>
                </a:solidFill>
                <a:effectLst/>
                <a:uLnTx/>
                <a:uFillTx/>
                <a:latin typeface="Calibri" panose="020F0502020204030204"/>
                <a:ea typeface="+mn-ea"/>
                <a:cs typeface="+mn-cs"/>
              </a:rPr>
              <a:t>(17 to 30m)</a:t>
            </a:r>
          </a:p>
        </p:txBody>
      </p:sp>
      <p:sp>
        <p:nvSpPr>
          <p:cNvPr id="245" name="ZoneTexte 244"/>
          <p:cNvSpPr txBox="1"/>
          <p:nvPr/>
        </p:nvSpPr>
        <p:spPr>
          <a:xfrm>
            <a:off x="10290550" y="2979613"/>
            <a:ext cx="154297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SZ: </a:t>
            </a:r>
            <a:r>
              <a:rPr kumimoji="0" lang="fr-FR" sz="1800" b="1" i="0" u="none" strike="noStrike" kern="1200" cap="none" spc="0" normalizeH="0" baseline="0" noProof="0" dirty="0" err="1">
                <a:ln>
                  <a:noFill/>
                </a:ln>
                <a:solidFill>
                  <a:prstClr val="black"/>
                </a:solidFill>
                <a:effectLst/>
                <a:uLnTx/>
                <a:uFillTx/>
                <a:latin typeface="Calibri" panose="020F0502020204030204"/>
                <a:ea typeface="+mn-ea"/>
                <a:cs typeface="+mn-cs"/>
              </a:rPr>
              <a:t>saturated</a:t>
            </a:r>
            <a:endPar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zone</a:t>
            </a:r>
          </a:p>
        </p:txBody>
      </p:sp>
      <p:grpSp>
        <p:nvGrpSpPr>
          <p:cNvPr id="247" name="Groupe 246"/>
          <p:cNvGrpSpPr/>
          <p:nvPr/>
        </p:nvGrpSpPr>
        <p:grpSpPr>
          <a:xfrm>
            <a:off x="5664508" y="3862656"/>
            <a:ext cx="2737307" cy="2106980"/>
            <a:chOff x="3284949" y="4046547"/>
            <a:chExt cx="3691071" cy="2843513"/>
          </a:xfrm>
        </p:grpSpPr>
        <p:pic>
          <p:nvPicPr>
            <p:cNvPr id="248" name="Image 247"/>
            <p:cNvPicPr>
              <a:picLocks noChangeAspect="1"/>
            </p:cNvPicPr>
            <p:nvPr/>
          </p:nvPicPr>
          <p:blipFill rotWithShape="1">
            <a:blip r:embed="rId7"/>
            <a:srcRect l="58177" t="29421" r="20301" b="40960"/>
            <a:stretch/>
          </p:blipFill>
          <p:spPr>
            <a:xfrm>
              <a:off x="3858559" y="4046547"/>
              <a:ext cx="3117461" cy="2096457"/>
            </a:xfrm>
            <a:prstGeom prst="rect">
              <a:avLst/>
            </a:prstGeom>
          </p:spPr>
        </p:pic>
        <p:sp>
          <p:nvSpPr>
            <p:cNvPr id="249" name="ZoneTexte 248"/>
            <p:cNvSpPr txBox="1"/>
            <p:nvPr/>
          </p:nvSpPr>
          <p:spPr>
            <a:xfrm>
              <a:off x="4168268" y="6183939"/>
              <a:ext cx="2586695" cy="7061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Quarry</a:t>
              </a: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 = </a:t>
              </a: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upstream</a:t>
              </a:r>
              <a:endPar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Flows</a:t>
              </a: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from</a:t>
              </a:r>
              <a:r>
                <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rPr>
                <a:t> UZ </a:t>
              </a:r>
              <a:r>
                <a:rPr kumimoji="0" lang="fr-FR" sz="1400" b="1" i="0" u="none" strike="noStrike" kern="1200" cap="none" spc="0" normalizeH="0" baseline="0" noProof="0" dirty="0" err="1">
                  <a:ln>
                    <a:noFill/>
                  </a:ln>
                  <a:solidFill>
                    <a:srgbClr val="FF0000"/>
                  </a:solidFill>
                  <a:effectLst/>
                  <a:uLnTx/>
                  <a:uFillTx/>
                  <a:latin typeface="Calibri" panose="020F0502020204030204"/>
                  <a:ea typeface="+mn-ea"/>
                  <a:cs typeface="+mn-cs"/>
                </a:rPr>
                <a:t>only</a:t>
              </a:r>
              <a:endParaRPr kumimoji="0" lang="fr-FR"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
          <p:nvSpPr>
            <p:cNvPr id="250" name="Forme libre 249"/>
            <p:cNvSpPr/>
            <p:nvPr/>
          </p:nvSpPr>
          <p:spPr>
            <a:xfrm>
              <a:off x="4480253" y="4525694"/>
              <a:ext cx="72014" cy="458384"/>
            </a:xfrm>
            <a:custGeom>
              <a:avLst/>
              <a:gdLst>
                <a:gd name="connsiteX0" fmla="*/ 19649 w 400687"/>
                <a:gd name="connsiteY0" fmla="*/ 0 h 1447800"/>
                <a:gd name="connsiteX1" fmla="*/ 400649 w 400687"/>
                <a:gd name="connsiteY1" fmla="*/ 400050 h 1447800"/>
                <a:gd name="connsiteX2" fmla="*/ 599 w 400687"/>
                <a:gd name="connsiteY2" fmla="*/ 628650 h 1447800"/>
                <a:gd name="connsiteX3" fmla="*/ 305399 w 400687"/>
                <a:gd name="connsiteY3" fmla="*/ 838200 h 1447800"/>
                <a:gd name="connsiteX4" fmla="*/ 95849 w 400687"/>
                <a:gd name="connsiteY4" fmla="*/ 1104900 h 1447800"/>
                <a:gd name="connsiteX5" fmla="*/ 152999 w 400687"/>
                <a:gd name="connsiteY5" fmla="*/ 1447800 h 1447800"/>
                <a:gd name="connsiteX0" fmla="*/ 19628 w 400666"/>
                <a:gd name="connsiteY0" fmla="*/ 0 h 1447800"/>
                <a:gd name="connsiteX1" fmla="*/ 400628 w 400666"/>
                <a:gd name="connsiteY1" fmla="*/ 400050 h 1447800"/>
                <a:gd name="connsiteX2" fmla="*/ 578 w 400666"/>
                <a:gd name="connsiteY2" fmla="*/ 628650 h 1447800"/>
                <a:gd name="connsiteX3" fmla="*/ 305378 w 400666"/>
                <a:gd name="connsiteY3" fmla="*/ 838200 h 1447800"/>
                <a:gd name="connsiteX4" fmla="*/ 24345 w 400666"/>
                <a:gd name="connsiteY4" fmla="*/ 934761 h 1447800"/>
                <a:gd name="connsiteX5" fmla="*/ 152978 w 400666"/>
                <a:gd name="connsiteY5" fmla="*/ 1447800 h 1447800"/>
                <a:gd name="connsiteX0" fmla="*/ 19060 w 304854"/>
                <a:gd name="connsiteY0" fmla="*/ 0 h 1447800"/>
                <a:gd name="connsiteX1" fmla="*/ 292834 w 304854"/>
                <a:gd name="connsiteY1" fmla="*/ 295349 h 1447800"/>
                <a:gd name="connsiteX2" fmla="*/ 10 w 304854"/>
                <a:gd name="connsiteY2" fmla="*/ 628650 h 1447800"/>
                <a:gd name="connsiteX3" fmla="*/ 304810 w 304854"/>
                <a:gd name="connsiteY3" fmla="*/ 838200 h 1447800"/>
                <a:gd name="connsiteX4" fmla="*/ 23777 w 304854"/>
                <a:gd name="connsiteY4" fmla="*/ 934761 h 1447800"/>
                <a:gd name="connsiteX5" fmla="*/ 152410 w 304854"/>
                <a:gd name="connsiteY5" fmla="*/ 1447800 h 1447800"/>
                <a:gd name="connsiteX0" fmla="*/ 19060 w 304854"/>
                <a:gd name="connsiteY0" fmla="*/ 0 h 1447800"/>
                <a:gd name="connsiteX1" fmla="*/ 292834 w 304854"/>
                <a:gd name="connsiteY1" fmla="*/ 295349 h 1447800"/>
                <a:gd name="connsiteX2" fmla="*/ 10 w 304854"/>
                <a:gd name="connsiteY2" fmla="*/ 523948 h 1447800"/>
                <a:gd name="connsiteX3" fmla="*/ 304810 w 304854"/>
                <a:gd name="connsiteY3" fmla="*/ 838200 h 1447800"/>
                <a:gd name="connsiteX4" fmla="*/ 23777 w 304854"/>
                <a:gd name="connsiteY4" fmla="*/ 934761 h 1447800"/>
                <a:gd name="connsiteX5" fmla="*/ 152410 w 304854"/>
                <a:gd name="connsiteY5" fmla="*/ 1447800 h 1447800"/>
                <a:gd name="connsiteX0" fmla="*/ 19188 w 293048"/>
                <a:gd name="connsiteY0" fmla="*/ 0 h 1447800"/>
                <a:gd name="connsiteX1" fmla="*/ 292962 w 293048"/>
                <a:gd name="connsiteY1" fmla="*/ 295349 h 1447800"/>
                <a:gd name="connsiteX2" fmla="*/ 138 w 293048"/>
                <a:gd name="connsiteY2" fmla="*/ 523948 h 1447800"/>
                <a:gd name="connsiteX3" fmla="*/ 251326 w 293048"/>
                <a:gd name="connsiteY3" fmla="*/ 720410 h 1447800"/>
                <a:gd name="connsiteX4" fmla="*/ 23905 w 293048"/>
                <a:gd name="connsiteY4" fmla="*/ 934761 h 1447800"/>
                <a:gd name="connsiteX5" fmla="*/ 152538 w 293048"/>
                <a:gd name="connsiteY5" fmla="*/ 1447800 h 1447800"/>
                <a:gd name="connsiteX0" fmla="*/ 19196 w 293056"/>
                <a:gd name="connsiteY0" fmla="*/ 0 h 1447800"/>
                <a:gd name="connsiteX1" fmla="*/ 292970 w 293056"/>
                <a:gd name="connsiteY1" fmla="*/ 295349 h 1447800"/>
                <a:gd name="connsiteX2" fmla="*/ 146 w 293056"/>
                <a:gd name="connsiteY2" fmla="*/ 523948 h 1447800"/>
                <a:gd name="connsiteX3" fmla="*/ 251334 w 293056"/>
                <a:gd name="connsiteY3" fmla="*/ 720410 h 1447800"/>
                <a:gd name="connsiteX4" fmla="*/ 95398 w 293056"/>
                <a:gd name="connsiteY4" fmla="*/ 908587 h 1447800"/>
                <a:gd name="connsiteX5" fmla="*/ 152546 w 293056"/>
                <a:gd name="connsiteY5" fmla="*/ 1447800 h 1447800"/>
                <a:gd name="connsiteX0" fmla="*/ 19196 w 293056"/>
                <a:gd name="connsiteY0" fmla="*/ 0 h 1447800"/>
                <a:gd name="connsiteX1" fmla="*/ 292970 w 293056"/>
                <a:gd name="connsiteY1" fmla="*/ 295349 h 1447800"/>
                <a:gd name="connsiteX2" fmla="*/ 146 w 293056"/>
                <a:gd name="connsiteY2" fmla="*/ 523948 h 1447800"/>
                <a:gd name="connsiteX3" fmla="*/ 251334 w 293056"/>
                <a:gd name="connsiteY3" fmla="*/ 720410 h 1447800"/>
                <a:gd name="connsiteX4" fmla="*/ 95398 w 293056"/>
                <a:gd name="connsiteY4" fmla="*/ 908587 h 1447800"/>
                <a:gd name="connsiteX5" fmla="*/ 152546 w 293056"/>
                <a:gd name="connsiteY5" fmla="*/ 1447800 h 1447800"/>
                <a:gd name="connsiteX0" fmla="*/ 19196 w 293056"/>
                <a:gd name="connsiteY0" fmla="*/ 0 h 1447800"/>
                <a:gd name="connsiteX1" fmla="*/ 292970 w 293056"/>
                <a:gd name="connsiteY1" fmla="*/ 295349 h 1447800"/>
                <a:gd name="connsiteX2" fmla="*/ 146 w 293056"/>
                <a:gd name="connsiteY2" fmla="*/ 523948 h 1447800"/>
                <a:gd name="connsiteX3" fmla="*/ 251334 w 293056"/>
                <a:gd name="connsiteY3" fmla="*/ 720410 h 1447800"/>
                <a:gd name="connsiteX4" fmla="*/ 95398 w 293056"/>
                <a:gd name="connsiteY4" fmla="*/ 908587 h 1447800"/>
                <a:gd name="connsiteX5" fmla="*/ 116802 w 293056"/>
                <a:gd name="connsiteY5" fmla="*/ 1447800 h 1447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93056" h="1447800">
                  <a:moveTo>
                    <a:pt x="19196" y="0"/>
                  </a:moveTo>
                  <a:cubicBezTo>
                    <a:pt x="211283" y="147637"/>
                    <a:pt x="296145" y="208024"/>
                    <a:pt x="292970" y="295349"/>
                  </a:cubicBezTo>
                  <a:cubicBezTo>
                    <a:pt x="289795" y="382674"/>
                    <a:pt x="7085" y="453105"/>
                    <a:pt x="146" y="523948"/>
                  </a:cubicBezTo>
                  <a:cubicBezTo>
                    <a:pt x="-6793" y="594791"/>
                    <a:pt x="235459" y="656304"/>
                    <a:pt x="251334" y="720410"/>
                  </a:cubicBezTo>
                  <a:cubicBezTo>
                    <a:pt x="267209" y="784516"/>
                    <a:pt x="117820" y="787355"/>
                    <a:pt x="95398" y="908587"/>
                  </a:cubicBezTo>
                  <a:cubicBezTo>
                    <a:pt x="72976" y="1029819"/>
                    <a:pt x="93399" y="1143922"/>
                    <a:pt x="116802" y="1447800"/>
                  </a:cubicBezTo>
                </a:path>
              </a:pathLst>
            </a:custGeom>
            <a:noFill/>
            <a:ln w="28575">
              <a:tailEnd type="stealth" w="lg" len="lg"/>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1" name="ZoneTexte 250"/>
            <p:cNvSpPr txBox="1"/>
            <p:nvPr/>
          </p:nvSpPr>
          <p:spPr>
            <a:xfrm>
              <a:off x="3284949" y="4125336"/>
              <a:ext cx="1402244" cy="45690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QUARRY</a:t>
              </a:r>
            </a:p>
          </p:txBody>
        </p:sp>
        <p:cxnSp>
          <p:nvCxnSpPr>
            <p:cNvPr id="252" name="Connecteur droit avec flèche 251"/>
            <p:cNvCxnSpPr>
              <a:stCxn id="251" idx="2"/>
            </p:cNvCxnSpPr>
            <p:nvPr/>
          </p:nvCxnSpPr>
          <p:spPr>
            <a:xfrm>
              <a:off x="3986071" y="4582238"/>
              <a:ext cx="303632" cy="26017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5224420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9" y="1375943"/>
            <a:ext cx="11727339" cy="1664558"/>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Contexte (historique) : Transferts d’eau et de solutés dans la Zone non Saturée de la craie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Observatoire de la zone non saturée de la craie, suivi depuis 2012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Site du SNO Karst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Approche pluridisciplinaire: hydrogéologie, géophysique, </a:t>
            </a:r>
            <a:r>
              <a:rPr kumimoji="0" lang="fr-FR" sz="2200" b="0" i="0" u="none" strike="noStrike" kern="1200" cap="none" spc="0" normalizeH="0" baseline="0" noProof="0" dirty="0" err="1">
                <a:ln>
                  <a:noFill/>
                </a:ln>
                <a:solidFill>
                  <a:srgbClr val="542805"/>
                </a:solidFill>
                <a:effectLst/>
                <a:uLnTx/>
                <a:uFillTx/>
                <a:latin typeface="Calibri" panose="020F0502020204030204"/>
                <a:ea typeface="+mn-ea"/>
                <a:cs typeface="+mn-cs"/>
              </a:rPr>
              <a:t>biogéochimie</a:t>
            </a: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microbiologie</a:t>
            </a: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p>
        </p:txBody>
      </p:sp>
      <p:sp>
        <p:nvSpPr>
          <p:cNvPr id="9" name="ZoneTexte 8">
            <a:extLst>
              <a:ext uri="{FF2B5EF4-FFF2-40B4-BE49-F238E27FC236}">
                <a16:creationId xmlns:a16="http://schemas.microsoft.com/office/drawing/2014/main" id="{35F1DAE2-8502-43A4-9B11-5F2911A256FF}"/>
              </a:ext>
            </a:extLst>
          </p:cNvPr>
          <p:cNvSpPr txBox="1"/>
          <p:nvPr/>
        </p:nvSpPr>
        <p:spPr>
          <a:xfrm>
            <a:off x="232330" y="3182727"/>
            <a:ext cx="11727339" cy="2954655"/>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Objectifs scientifiques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Observer à long terme l’hydrodynamique et la qualité de la nappe de la craie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Etudier les transferts de l’eau et des solutés dans la zone non saturée de la craie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542805"/>
                </a:solidFill>
                <a:effectLst/>
                <a:uLnTx/>
                <a:uFillTx/>
                <a:latin typeface="Calibri" panose="020F0502020204030204"/>
                <a:ea typeface="+mn-ea"/>
                <a:cs typeface="+mn-cs"/>
              </a:rPr>
              <a:t>Caractériser l’eau qui rejoint la nappe de la craie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542805"/>
                </a:solidFill>
                <a:effectLst/>
                <a:uLnTx/>
                <a:uFillTx/>
                <a:latin typeface="Calibri" panose="020F0502020204030204"/>
                <a:ea typeface="+mn-ea"/>
                <a:cs typeface="+mn-cs"/>
              </a:rPr>
              <a:t>Caractériser les vitesses de transferts dans la zone non saturée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542805"/>
                </a:solidFill>
                <a:effectLst/>
                <a:uLnTx/>
                <a:uFillTx/>
                <a:latin typeface="Calibri" panose="020F0502020204030204"/>
                <a:ea typeface="+mn-ea"/>
                <a:cs typeface="+mn-cs"/>
              </a:rPr>
              <a:t>Séparer les différents écoulements (matrice / fissures)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542805"/>
                </a:solidFill>
                <a:effectLst/>
                <a:uLnTx/>
                <a:uFillTx/>
                <a:latin typeface="Calibri" panose="020F0502020204030204"/>
                <a:ea typeface="+mn-ea"/>
                <a:cs typeface="+mn-cs"/>
              </a:rPr>
              <a:t>Caractériser les processus de transport des contaminants (focus nitrates, pesticides)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542805"/>
                </a:solidFill>
                <a:effectLst/>
                <a:uLnTx/>
                <a:uFillTx/>
                <a:latin typeface="Calibri" panose="020F0502020204030204"/>
                <a:ea typeface="+mn-ea"/>
                <a:cs typeface="+mn-cs"/>
              </a:rPr>
              <a:t>Caractériser la qualité microbiologique et comprendre les processus associés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fr-FR" sz="2000" b="0" i="0" u="none" strike="noStrike" kern="1200" cap="none" spc="0" normalizeH="0" baseline="0" noProof="0" dirty="0">
                <a:ln>
                  <a:noFill/>
                </a:ln>
                <a:solidFill>
                  <a:srgbClr val="542805"/>
                </a:solidFill>
                <a:effectLst/>
                <a:uLnTx/>
                <a:uFillTx/>
                <a:latin typeface="Calibri" panose="020F0502020204030204"/>
                <a:ea typeface="+mn-ea"/>
                <a:cs typeface="+mn-cs"/>
              </a:rPr>
              <a:t>modélisation</a:t>
            </a: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Carrière souterraine de Saint Martin le Nœud</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1892674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58309" y="405019"/>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Technologique</a:t>
            </a:r>
          </a:p>
        </p:txBody>
      </p:sp>
      <p:sp>
        <p:nvSpPr>
          <p:cNvPr id="6" name="ZoneTexte 5">
            <a:extLst>
              <a:ext uri="{FF2B5EF4-FFF2-40B4-BE49-F238E27FC236}">
                <a16:creationId xmlns:a16="http://schemas.microsoft.com/office/drawing/2014/main" id="{84CEDFC5-6183-4376-AECD-FB8E74E4E4F3}"/>
              </a:ext>
            </a:extLst>
          </p:cNvPr>
          <p:cNvSpPr txBox="1"/>
          <p:nvPr/>
        </p:nvSpPr>
        <p:spPr>
          <a:xfrm>
            <a:off x="58309" y="4038210"/>
            <a:ext cx="10585373" cy="509883"/>
          </a:xfrm>
          <a:prstGeom prst="rect">
            <a:avLst/>
          </a:prstGeom>
          <a:noFill/>
        </p:spPr>
        <p:txBody>
          <a:bodyPr wrap="square">
            <a:spAutoFit/>
          </a:bodyPr>
          <a:lstStyle/>
          <a:p>
            <a:pPr marL="0" marR="0" lvl="0" indent="0" algn="l" defTabSz="914400" rtl="0" eaLnBrk="1" fontAlgn="auto" latinLnBrk="0" hangingPunct="1">
              <a:lnSpc>
                <a:spcPts val="1360"/>
              </a:lnSpc>
              <a:spcBef>
                <a:spcPts val="0"/>
              </a:spcBef>
              <a:spcAft>
                <a:spcPts val="0"/>
              </a:spcAft>
              <a:buClrTx/>
              <a:buSzTx/>
              <a:buFontTx/>
              <a:buNone/>
              <a:tabLst/>
              <a:defRPr/>
            </a:pPr>
            <a:endParaRPr kumimoji="0" lang="fr-FR" sz="1600" b="1" i="1"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000" b="1" i="1" u="none" strike="noStrike" kern="1200" cap="none" spc="0" normalizeH="0" baseline="0" noProof="0" dirty="0">
                <a:ln>
                  <a:noFill/>
                </a:ln>
                <a:solidFill>
                  <a:srgbClr val="542805"/>
                </a:solidFill>
                <a:effectLst/>
                <a:uLnTx/>
                <a:uFillTx/>
                <a:latin typeface="Calibri" panose="020F0502020204030204"/>
                <a:ea typeface="+mn-ea"/>
                <a:cs typeface="+mn-cs"/>
              </a:rPr>
              <a:t>Description des lysimètres :</a:t>
            </a:r>
            <a:endParaRPr kumimoji="0" lang="fr-FR" sz="2000" b="1" i="0" u="none" strike="noStrike" kern="1200" cap="none" spc="0" normalizeH="0" baseline="0" noProof="0" dirty="0">
              <a:ln>
                <a:noFill/>
              </a:ln>
              <a:solidFill>
                <a:srgbClr val="77933C"/>
              </a:solidFill>
              <a:effectLst/>
              <a:uLnTx/>
              <a:uFillTx/>
              <a:latin typeface="Calibri" panose="020F0502020204030204"/>
              <a:ea typeface="+mn-ea"/>
              <a:cs typeface="+mn-cs"/>
            </a:endParaRP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256799" y="4483721"/>
          <a:ext cx="11803232" cy="1706880"/>
        </p:xfrm>
        <a:graphic>
          <a:graphicData uri="http://schemas.openxmlformats.org/drawingml/2006/table">
            <a:tbl>
              <a:tblPr firstRow="1" bandRow="1">
                <a:tableStyleId>{5C22544A-7EE6-4342-B048-85BDC9FD1C3A}</a:tableStyleId>
              </a:tblPr>
              <a:tblGrid>
                <a:gridCol w="1816026">
                  <a:extLst>
                    <a:ext uri="{9D8B030D-6E8A-4147-A177-3AD203B41FA5}">
                      <a16:colId xmlns:a16="http://schemas.microsoft.com/office/drawing/2014/main" val="3927319282"/>
                    </a:ext>
                  </a:extLst>
                </a:gridCol>
                <a:gridCol w="620775">
                  <a:extLst>
                    <a:ext uri="{9D8B030D-6E8A-4147-A177-3AD203B41FA5}">
                      <a16:colId xmlns:a16="http://schemas.microsoft.com/office/drawing/2014/main" val="540010510"/>
                    </a:ext>
                  </a:extLst>
                </a:gridCol>
                <a:gridCol w="1120844">
                  <a:extLst>
                    <a:ext uri="{9D8B030D-6E8A-4147-A177-3AD203B41FA5}">
                      <a16:colId xmlns:a16="http://schemas.microsoft.com/office/drawing/2014/main" val="3359178806"/>
                    </a:ext>
                  </a:extLst>
                </a:gridCol>
                <a:gridCol w="1764756">
                  <a:extLst>
                    <a:ext uri="{9D8B030D-6E8A-4147-A177-3AD203B41FA5}">
                      <a16:colId xmlns:a16="http://schemas.microsoft.com/office/drawing/2014/main" val="3632914618"/>
                    </a:ext>
                  </a:extLst>
                </a:gridCol>
                <a:gridCol w="4098120">
                  <a:extLst>
                    <a:ext uri="{9D8B030D-6E8A-4147-A177-3AD203B41FA5}">
                      <a16:colId xmlns:a16="http://schemas.microsoft.com/office/drawing/2014/main" val="1932670326"/>
                    </a:ext>
                  </a:extLst>
                </a:gridCol>
                <a:gridCol w="2382711">
                  <a:extLst>
                    <a:ext uri="{9D8B030D-6E8A-4147-A177-3AD203B41FA5}">
                      <a16:colId xmlns:a16="http://schemas.microsoft.com/office/drawing/2014/main" val="1585950315"/>
                    </a:ext>
                  </a:extLst>
                </a:gridCol>
              </a:tblGrid>
              <a:tr h="321540">
                <a:tc>
                  <a:txBody>
                    <a:bodyPr/>
                    <a:lstStyle/>
                    <a:p>
                      <a:r>
                        <a:rPr lang="fr-FR" sz="1600" dirty="0"/>
                        <a:t>Type de lysimètres</a:t>
                      </a:r>
                    </a:p>
                  </a:txBody>
                  <a:tcPr/>
                </a:tc>
                <a:tc>
                  <a:txBody>
                    <a:bodyPr/>
                    <a:lstStyle/>
                    <a:p>
                      <a:r>
                        <a:rPr lang="fr-FR" sz="1600" dirty="0"/>
                        <a:t>Nbre</a:t>
                      </a:r>
                    </a:p>
                  </a:txBody>
                  <a:tcPr/>
                </a:tc>
                <a:tc>
                  <a:txBody>
                    <a:bodyPr/>
                    <a:lstStyle/>
                    <a:p>
                      <a:r>
                        <a:rPr lang="fr-FR" sz="1600" dirty="0"/>
                        <a:t>Dimension</a:t>
                      </a:r>
                    </a:p>
                  </a:txBody>
                  <a:tcPr/>
                </a:tc>
                <a:tc>
                  <a:txBody>
                    <a:bodyPr/>
                    <a:lstStyle/>
                    <a:p>
                      <a:r>
                        <a:rPr lang="fr-FR" sz="1600" dirty="0"/>
                        <a:t>Remplissage</a:t>
                      </a:r>
                    </a:p>
                  </a:txBody>
                  <a:tcPr/>
                </a:tc>
                <a:tc>
                  <a:txBody>
                    <a:bodyPr/>
                    <a:lstStyle/>
                    <a:p>
                      <a:r>
                        <a:rPr lang="fr-FR" sz="1600" dirty="0"/>
                        <a:t>Sondes/équipements</a:t>
                      </a:r>
                    </a:p>
                  </a:txBody>
                  <a:tcPr/>
                </a:tc>
                <a:tc>
                  <a:txBody>
                    <a:bodyPr/>
                    <a:lstStyle/>
                    <a:p>
                      <a:r>
                        <a:rPr lang="fr-FR" sz="1600" dirty="0"/>
                        <a:t>Type de collecte des eaux</a:t>
                      </a:r>
                    </a:p>
                  </a:txBody>
                  <a:tcPr/>
                </a:tc>
                <a:extLst>
                  <a:ext uri="{0D108BD9-81ED-4DB2-BD59-A6C34878D82A}">
                    <a16:rowId xmlns:a16="http://schemas.microsoft.com/office/drawing/2014/main" val="730747472"/>
                  </a:ext>
                </a:extLst>
              </a:tr>
              <a:tr h="1315389">
                <a:tc>
                  <a:txBody>
                    <a:bodyPr/>
                    <a:lstStyle/>
                    <a:p>
                      <a:pPr algn="ctr"/>
                      <a:r>
                        <a:rPr lang="fr-FR" sz="1600" dirty="0"/>
                        <a:t>Zone non saturée</a:t>
                      </a:r>
                    </a:p>
                    <a:p>
                      <a:pPr algn="ctr"/>
                      <a:r>
                        <a:rPr lang="fr-FR" sz="1600" dirty="0"/>
                        <a:t>Épaisseur: 17 à 30m</a:t>
                      </a:r>
                    </a:p>
                  </a:txBody>
                  <a:tcPr anchor="ctr"/>
                </a:tc>
                <a:tc>
                  <a:txBody>
                    <a:bodyPr/>
                    <a:lstStyle/>
                    <a:p>
                      <a:pPr algn="ctr"/>
                      <a:r>
                        <a:rPr lang="fr-FR" sz="1600" dirty="0"/>
                        <a:t>16</a:t>
                      </a:r>
                    </a:p>
                  </a:txBody>
                  <a:tcPr anchor="ctr"/>
                </a:tc>
                <a:tc>
                  <a:txBody>
                    <a:bodyPr/>
                    <a:lstStyle/>
                    <a:p>
                      <a:r>
                        <a:rPr lang="fr-FR" sz="1200" dirty="0"/>
                        <a:t>17 à 30 m</a:t>
                      </a:r>
                    </a:p>
                  </a:txBody>
                  <a:tcPr anchor="ctr"/>
                </a:tc>
                <a:tc>
                  <a:txBody>
                    <a:bodyPr/>
                    <a:lstStyle/>
                    <a:p>
                      <a:pPr algn="ctr"/>
                      <a:r>
                        <a:rPr lang="fr-FR" sz="1200" dirty="0"/>
                        <a:t>Naturel</a:t>
                      </a:r>
                    </a:p>
                    <a:p>
                      <a:pPr algn="ctr"/>
                      <a:r>
                        <a:rPr lang="fr-FR" sz="1200" dirty="0"/>
                        <a:t>Sol</a:t>
                      </a:r>
                      <a:r>
                        <a:rPr lang="fr-FR" sz="1200" baseline="0" dirty="0"/>
                        <a:t> labouré ~30 cm</a:t>
                      </a:r>
                    </a:p>
                    <a:p>
                      <a:pPr algn="ctr"/>
                      <a:r>
                        <a:rPr lang="fr-FR" sz="1200" baseline="0" dirty="0"/>
                        <a:t>Argile à silex ~0 à ~10m</a:t>
                      </a:r>
                    </a:p>
                    <a:p>
                      <a:pPr algn="ctr"/>
                      <a:r>
                        <a:rPr lang="fr-FR" sz="1200" baseline="0" dirty="0"/>
                        <a:t>craie</a:t>
                      </a:r>
                      <a:endParaRPr lang="fr-FR" sz="1200" dirty="0"/>
                    </a:p>
                    <a:p>
                      <a:endParaRPr lang="fr-FR" sz="1200" dirty="0"/>
                    </a:p>
                  </a:txBody>
                  <a:tcPr anchor="ctr"/>
                </a:tc>
                <a:tc>
                  <a:txBody>
                    <a:bodyPr/>
                    <a:lstStyle/>
                    <a:p>
                      <a:r>
                        <a:rPr lang="fr-FR" sz="1200" b="0" u="sng" dirty="0"/>
                        <a:t>Mesures</a:t>
                      </a:r>
                      <a:r>
                        <a:rPr lang="fr-FR" sz="1200" b="0" u="sng" baseline="0" dirty="0"/>
                        <a:t> en continu:</a:t>
                      </a:r>
                    </a:p>
                    <a:p>
                      <a:r>
                        <a:rPr lang="fr-FR" sz="1200" b="0" u="none" baseline="0" dirty="0"/>
                        <a:t>Percolation: pluviomètres</a:t>
                      </a:r>
                      <a:endParaRPr lang="fr-FR" sz="1200" u="none" baseline="0" dirty="0"/>
                    </a:p>
                    <a:p>
                      <a:r>
                        <a:rPr lang="fr-FR" sz="1200" u="none" baseline="0" dirty="0"/>
                        <a:t>Lacs souterrains (nappe): Sondes CTD (</a:t>
                      </a:r>
                      <a:r>
                        <a:rPr lang="fr-FR" sz="1200" u="none" baseline="0" dirty="0" err="1"/>
                        <a:t>Heau</a:t>
                      </a:r>
                      <a:r>
                        <a:rPr lang="fr-FR" sz="1200" u="none" baseline="0" dirty="0"/>
                        <a:t>, Cond, </a:t>
                      </a:r>
                      <a:r>
                        <a:rPr lang="fr-FR" sz="1200" u="none" baseline="0" dirty="0" err="1"/>
                        <a:t>temp</a:t>
                      </a:r>
                      <a:r>
                        <a:rPr lang="fr-FR" sz="1200" u="none" baseline="0" dirty="0"/>
                        <a:t>)</a:t>
                      </a:r>
                    </a:p>
                    <a:p>
                      <a:r>
                        <a:rPr lang="fr-FR" sz="1200" u="sng" baseline="0" dirty="0"/>
                        <a:t>Dispositifs de prélèvements:</a:t>
                      </a:r>
                    </a:p>
                    <a:p>
                      <a:r>
                        <a:rPr lang="fr-FR" sz="1200" u="none" dirty="0"/>
                        <a:t>Percolation: bécher au plafond</a:t>
                      </a:r>
                    </a:p>
                    <a:p>
                      <a:r>
                        <a:rPr lang="fr-FR" sz="1200" u="none" dirty="0"/>
                        <a:t>Lac: flacon</a:t>
                      </a:r>
                      <a:r>
                        <a:rPr lang="fr-FR" sz="1200" u="none" baseline="0" dirty="0"/>
                        <a:t> percé en profondeur</a:t>
                      </a:r>
                    </a:p>
                    <a:p>
                      <a:r>
                        <a:rPr lang="fr-FR" sz="1200" u="none" baseline="0" dirty="0"/>
                        <a:t>Analyse des ions majeurs, isotopes stables, pesticides</a:t>
                      </a:r>
                      <a:endParaRPr lang="fr-FR" sz="1200" u="none" dirty="0"/>
                    </a:p>
                  </a:txBody>
                  <a:tcPr anchor="ctr"/>
                </a:tc>
                <a:tc>
                  <a:txBody>
                    <a:bodyPr/>
                    <a:lstStyle/>
                    <a:p>
                      <a:r>
                        <a:rPr lang="fr-FR" sz="1200" dirty="0"/>
                        <a:t>eau de percolation </a:t>
                      </a:r>
                    </a:p>
                    <a:p>
                      <a:r>
                        <a:rPr lang="fr-FR" sz="1200" dirty="0"/>
                        <a:t>              +</a:t>
                      </a:r>
                    </a:p>
                    <a:p>
                      <a:r>
                        <a:rPr lang="fr-FR" sz="1200" dirty="0"/>
                        <a:t>eau des lacs souterrains</a:t>
                      </a:r>
                    </a:p>
                  </a:txBody>
                  <a:tcPr anchor="ctr"/>
                </a:tc>
                <a:extLst>
                  <a:ext uri="{0D108BD9-81ED-4DB2-BD59-A6C34878D82A}">
                    <a16:rowId xmlns:a16="http://schemas.microsoft.com/office/drawing/2014/main" val="1263628329"/>
                  </a:ext>
                </a:extLst>
              </a:tr>
            </a:tbl>
          </a:graphicData>
        </a:graphic>
      </p:graphicFrame>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Carrière souterraine de Saint Martin le Nœud</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grpSp>
        <p:nvGrpSpPr>
          <p:cNvPr id="4" name="Groupe 3"/>
          <p:cNvGrpSpPr/>
          <p:nvPr/>
        </p:nvGrpSpPr>
        <p:grpSpPr>
          <a:xfrm>
            <a:off x="74058" y="1002973"/>
            <a:ext cx="6108454" cy="3006054"/>
            <a:chOff x="2338817" y="525795"/>
            <a:chExt cx="9688620" cy="4590572"/>
          </a:xfrm>
        </p:grpSpPr>
        <p:pic>
          <p:nvPicPr>
            <p:cNvPr id="20" name="Image 19"/>
            <p:cNvPicPr>
              <a:picLocks noChangeAspect="1"/>
            </p:cNvPicPr>
            <p:nvPr/>
          </p:nvPicPr>
          <p:blipFill rotWithShape="1">
            <a:blip r:embed="rId4" cstate="print">
              <a:extLst>
                <a:ext uri="{28A0092B-C50C-407E-A947-70E740481C1C}">
                  <a14:useLocalDpi xmlns:a14="http://schemas.microsoft.com/office/drawing/2010/main" val="0"/>
                </a:ext>
              </a:extLst>
            </a:blip>
            <a:srcRect l="13135" t="38198" r="4895" b="26245"/>
            <a:stretch/>
          </p:blipFill>
          <p:spPr>
            <a:xfrm>
              <a:off x="3239533" y="525795"/>
              <a:ext cx="7200720" cy="2208887"/>
            </a:xfrm>
            <a:prstGeom prst="rect">
              <a:avLst/>
            </a:prstGeom>
          </p:spPr>
        </p:pic>
        <p:sp>
          <p:nvSpPr>
            <p:cNvPr id="23" name="ZoneTexte 22"/>
            <p:cNvSpPr txBox="1"/>
            <p:nvPr/>
          </p:nvSpPr>
          <p:spPr>
            <a:xfrm>
              <a:off x="4158864" y="1790657"/>
              <a:ext cx="580205"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CHA</a:t>
              </a:r>
            </a:p>
          </p:txBody>
        </p:sp>
        <p:sp>
          <p:nvSpPr>
            <p:cNvPr id="24" name="Rectangle 23"/>
            <p:cNvSpPr/>
            <p:nvPr/>
          </p:nvSpPr>
          <p:spPr>
            <a:xfrm>
              <a:off x="3814475" y="1637104"/>
              <a:ext cx="554780" cy="3290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CAS</a:t>
              </a:r>
            </a:p>
          </p:txBody>
        </p:sp>
        <p:sp>
          <p:nvSpPr>
            <p:cNvPr id="26" name="ZoneTexte 25"/>
            <p:cNvSpPr txBox="1"/>
            <p:nvPr/>
          </p:nvSpPr>
          <p:spPr>
            <a:xfrm>
              <a:off x="4579161" y="1815935"/>
              <a:ext cx="531896"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heavy" strike="noStrike" kern="1200" cap="none" spc="0" normalizeH="0" baseline="0" noProof="0" dirty="0">
                  <a:ln>
                    <a:noFill/>
                  </a:ln>
                  <a:solidFill>
                    <a:prstClr val="black"/>
                  </a:solidFill>
                  <a:effectLst/>
                  <a:uLnTx/>
                  <a:uFill>
                    <a:solidFill>
                      <a:srgbClr val="0070C0"/>
                    </a:solidFill>
                  </a:uFill>
                  <a:latin typeface="Calibri" panose="020F0502020204030204"/>
                  <a:ea typeface="+mn-ea"/>
                  <a:cs typeface="+mn-cs"/>
                </a:rPr>
                <a:t>BLE</a:t>
              </a:r>
            </a:p>
          </p:txBody>
        </p:sp>
        <p:sp>
          <p:nvSpPr>
            <p:cNvPr id="27" name="ZoneTexte 26"/>
            <p:cNvSpPr txBox="1"/>
            <p:nvPr/>
          </p:nvSpPr>
          <p:spPr>
            <a:xfrm>
              <a:off x="5231006" y="1846918"/>
              <a:ext cx="536981"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JAR</a:t>
              </a:r>
            </a:p>
          </p:txBody>
        </p:sp>
        <p:sp>
          <p:nvSpPr>
            <p:cNvPr id="29" name="Rectangle 28"/>
            <p:cNvSpPr/>
            <p:nvPr/>
          </p:nvSpPr>
          <p:spPr>
            <a:xfrm>
              <a:off x="4959446" y="1790658"/>
              <a:ext cx="491215" cy="3290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PIL</a:t>
              </a:r>
            </a:p>
          </p:txBody>
        </p:sp>
        <p:sp>
          <p:nvSpPr>
            <p:cNvPr id="31" name="ZoneTexte 30"/>
            <p:cNvSpPr txBox="1"/>
            <p:nvPr/>
          </p:nvSpPr>
          <p:spPr>
            <a:xfrm>
              <a:off x="5586454" y="1944444"/>
              <a:ext cx="486130"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LIT</a:t>
              </a:r>
            </a:p>
          </p:txBody>
        </p:sp>
        <p:sp>
          <p:nvSpPr>
            <p:cNvPr id="32" name="ZoneTexte 31"/>
            <p:cNvSpPr txBox="1"/>
            <p:nvPr/>
          </p:nvSpPr>
          <p:spPr>
            <a:xfrm>
              <a:off x="6386526" y="1940426"/>
              <a:ext cx="549695"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STA</a:t>
              </a:r>
            </a:p>
          </p:txBody>
        </p:sp>
        <p:sp>
          <p:nvSpPr>
            <p:cNvPr id="33" name="Rectangle 32"/>
            <p:cNvSpPr/>
            <p:nvPr/>
          </p:nvSpPr>
          <p:spPr>
            <a:xfrm>
              <a:off x="5856895" y="1861403"/>
              <a:ext cx="580205" cy="3290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NAT</a:t>
              </a:r>
            </a:p>
          </p:txBody>
        </p:sp>
        <p:sp>
          <p:nvSpPr>
            <p:cNvPr id="41" name="ZoneTexte 40"/>
            <p:cNvSpPr txBox="1"/>
            <p:nvPr/>
          </p:nvSpPr>
          <p:spPr>
            <a:xfrm>
              <a:off x="6699370" y="1874319"/>
              <a:ext cx="502526" cy="51700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heavy" strike="noStrike" kern="1200" cap="none" spc="0" normalizeH="0" baseline="0" noProof="0" dirty="0">
                  <a:ln>
                    <a:noFill/>
                  </a:ln>
                  <a:solidFill>
                    <a:prstClr val="black"/>
                  </a:solidFill>
                  <a:effectLst/>
                  <a:uLnTx/>
                  <a:uFill>
                    <a:solidFill>
                      <a:srgbClr val="4FD184"/>
                    </a:solidFill>
                  </a:uFill>
                  <a:latin typeface="Calibri" panose="020F0502020204030204"/>
                  <a:ea typeface="+mn-ea"/>
                  <a:cs typeface="+mn-cs"/>
                </a:rPr>
                <a:t>LUC</a:t>
              </a:r>
            </a:p>
          </p:txBody>
        </p:sp>
        <p:sp>
          <p:nvSpPr>
            <p:cNvPr id="42" name="ZoneTexte 41"/>
            <p:cNvSpPr txBox="1"/>
            <p:nvPr/>
          </p:nvSpPr>
          <p:spPr>
            <a:xfrm>
              <a:off x="7302118" y="1738257"/>
              <a:ext cx="529355"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NIC</a:t>
              </a:r>
            </a:p>
          </p:txBody>
        </p:sp>
        <p:sp>
          <p:nvSpPr>
            <p:cNvPr id="43" name="Rectangle 42"/>
            <p:cNvSpPr/>
            <p:nvPr/>
          </p:nvSpPr>
          <p:spPr>
            <a:xfrm>
              <a:off x="7019204" y="1889105"/>
              <a:ext cx="605630" cy="3290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VOU</a:t>
              </a:r>
            </a:p>
          </p:txBody>
        </p:sp>
        <p:sp>
          <p:nvSpPr>
            <p:cNvPr id="44" name="ZoneTexte 43"/>
            <p:cNvSpPr txBox="1"/>
            <p:nvPr/>
          </p:nvSpPr>
          <p:spPr>
            <a:xfrm>
              <a:off x="7286815" y="1571283"/>
              <a:ext cx="503929"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PI2</a:t>
              </a:r>
            </a:p>
          </p:txBody>
        </p:sp>
        <p:sp>
          <p:nvSpPr>
            <p:cNvPr id="45" name="ZoneTexte 44"/>
            <p:cNvSpPr txBox="1"/>
            <p:nvPr/>
          </p:nvSpPr>
          <p:spPr>
            <a:xfrm>
              <a:off x="8515080" y="1404744"/>
              <a:ext cx="570035"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CAR</a:t>
              </a:r>
            </a:p>
          </p:txBody>
        </p:sp>
        <p:sp>
          <p:nvSpPr>
            <p:cNvPr id="46" name="Rectangle 45"/>
            <p:cNvSpPr/>
            <p:nvPr/>
          </p:nvSpPr>
          <p:spPr>
            <a:xfrm>
              <a:off x="8142186" y="1639822"/>
              <a:ext cx="587831" cy="32900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SQU</a:t>
              </a:r>
            </a:p>
          </p:txBody>
        </p:sp>
        <p:sp>
          <p:nvSpPr>
            <p:cNvPr id="47" name="ZoneTexte 46"/>
            <p:cNvSpPr txBox="1"/>
            <p:nvPr/>
          </p:nvSpPr>
          <p:spPr>
            <a:xfrm>
              <a:off x="9455883" y="1477230"/>
              <a:ext cx="559865"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heavy" strike="noStrike" kern="1200" cap="none" spc="0" normalizeH="0" baseline="0" noProof="0" dirty="0">
                  <a:ln>
                    <a:noFill/>
                  </a:ln>
                  <a:solidFill>
                    <a:prstClr val="black"/>
                  </a:solidFill>
                  <a:effectLst/>
                  <a:uLnTx/>
                  <a:uFill>
                    <a:solidFill>
                      <a:srgbClr val="FF0000"/>
                    </a:solidFill>
                  </a:uFill>
                  <a:latin typeface="Calibri" panose="020F0502020204030204"/>
                  <a:ea typeface="+mn-ea"/>
                  <a:cs typeface="+mn-cs"/>
                </a:rPr>
                <a:t>PED</a:t>
              </a:r>
            </a:p>
          </p:txBody>
        </p:sp>
        <p:cxnSp>
          <p:nvCxnSpPr>
            <p:cNvPr id="48" name="Connecteur droit avec flèche 47"/>
            <p:cNvCxnSpPr/>
            <p:nvPr/>
          </p:nvCxnSpPr>
          <p:spPr>
            <a:xfrm flipV="1">
              <a:off x="4158865" y="1637102"/>
              <a:ext cx="81293" cy="138432"/>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49" name="Connecteur droit avec flèche 48"/>
            <p:cNvCxnSpPr/>
            <p:nvPr/>
          </p:nvCxnSpPr>
          <p:spPr>
            <a:xfrm flipV="1">
              <a:off x="4453496" y="1681606"/>
              <a:ext cx="76835" cy="16531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0" name="Connecteur droit avec flèche 49"/>
            <p:cNvCxnSpPr/>
            <p:nvPr/>
          </p:nvCxnSpPr>
          <p:spPr>
            <a:xfrm flipV="1">
              <a:off x="4691444" y="1706319"/>
              <a:ext cx="85829" cy="173344"/>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1" name="Connecteur droit avec flèche 50"/>
            <p:cNvCxnSpPr/>
            <p:nvPr/>
          </p:nvCxnSpPr>
          <p:spPr>
            <a:xfrm flipH="1" flipV="1">
              <a:off x="4947614" y="1779228"/>
              <a:ext cx="83185" cy="82172"/>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2" name="Connecteur droit avec flèche 51"/>
            <p:cNvCxnSpPr/>
            <p:nvPr/>
          </p:nvCxnSpPr>
          <p:spPr>
            <a:xfrm flipH="1" flipV="1">
              <a:off x="5311804" y="1692880"/>
              <a:ext cx="23152" cy="186784"/>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3" name="Connecteur droit avec flèche 52"/>
            <p:cNvCxnSpPr/>
            <p:nvPr/>
          </p:nvCxnSpPr>
          <p:spPr>
            <a:xfrm flipH="1" flipV="1">
              <a:off x="5746944" y="1831316"/>
              <a:ext cx="17743" cy="168265"/>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4" name="Connecteur droit avec flèche 53"/>
            <p:cNvCxnSpPr/>
            <p:nvPr/>
          </p:nvCxnSpPr>
          <p:spPr>
            <a:xfrm flipH="1" flipV="1">
              <a:off x="6076573" y="1732232"/>
              <a:ext cx="8669" cy="181736"/>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5" name="Connecteur droit avec flèche 54"/>
            <p:cNvCxnSpPr/>
            <p:nvPr/>
          </p:nvCxnSpPr>
          <p:spPr>
            <a:xfrm flipH="1" flipV="1">
              <a:off x="6498882" y="1846916"/>
              <a:ext cx="44066" cy="147870"/>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6" name="Connecteur droit avec flèche 55"/>
            <p:cNvCxnSpPr/>
            <p:nvPr/>
          </p:nvCxnSpPr>
          <p:spPr>
            <a:xfrm flipV="1">
              <a:off x="6884265" y="1767286"/>
              <a:ext cx="15751" cy="177154"/>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7" name="Connecteur droit avec flèche 56"/>
            <p:cNvCxnSpPr/>
            <p:nvPr/>
          </p:nvCxnSpPr>
          <p:spPr>
            <a:xfrm flipH="1" flipV="1">
              <a:off x="6995494" y="1733682"/>
              <a:ext cx="153813" cy="210761"/>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8" name="Connecteur droit avec flèche 57"/>
            <p:cNvCxnSpPr/>
            <p:nvPr/>
          </p:nvCxnSpPr>
          <p:spPr>
            <a:xfrm flipH="1" flipV="1">
              <a:off x="7130156" y="1723200"/>
              <a:ext cx="199976" cy="123716"/>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59" name="Connecteur droit avec flèche 58"/>
            <p:cNvCxnSpPr/>
            <p:nvPr/>
          </p:nvCxnSpPr>
          <p:spPr>
            <a:xfrm flipH="1" flipV="1">
              <a:off x="7191338" y="1657893"/>
              <a:ext cx="153014" cy="30063"/>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0" name="Connecteur droit avec flèche 59"/>
            <p:cNvCxnSpPr/>
            <p:nvPr/>
          </p:nvCxnSpPr>
          <p:spPr>
            <a:xfrm flipH="1" flipV="1">
              <a:off x="8315097" y="1498952"/>
              <a:ext cx="17743" cy="168265"/>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1" name="Connecteur droit avec flèche 60"/>
            <p:cNvCxnSpPr/>
            <p:nvPr/>
          </p:nvCxnSpPr>
          <p:spPr>
            <a:xfrm flipH="1" flipV="1">
              <a:off x="8674258" y="1298062"/>
              <a:ext cx="17743" cy="168265"/>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2" name="Connecteur droit avec flèche 61"/>
            <p:cNvCxnSpPr/>
            <p:nvPr/>
          </p:nvCxnSpPr>
          <p:spPr>
            <a:xfrm flipH="1" flipV="1">
              <a:off x="9673051" y="1382194"/>
              <a:ext cx="17743" cy="168265"/>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sp>
          <p:nvSpPr>
            <p:cNvPr id="63" name="ZoneTexte 62"/>
            <p:cNvSpPr txBox="1"/>
            <p:nvPr/>
          </p:nvSpPr>
          <p:spPr>
            <a:xfrm>
              <a:off x="6114533" y="1990570"/>
              <a:ext cx="549695" cy="3290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TSA</a:t>
              </a:r>
            </a:p>
          </p:txBody>
        </p:sp>
        <p:cxnSp>
          <p:nvCxnSpPr>
            <p:cNvPr id="64" name="Connecteur droit avec flèche 63"/>
            <p:cNvCxnSpPr>
              <a:stCxn id="63" idx="0"/>
            </p:cNvCxnSpPr>
            <p:nvPr/>
          </p:nvCxnSpPr>
          <p:spPr>
            <a:xfrm flipH="1" flipV="1">
              <a:off x="6361376" y="1784841"/>
              <a:ext cx="28004" cy="205729"/>
            </a:xfrm>
            <a:prstGeom prst="straightConnector1">
              <a:avLst/>
            </a:prstGeom>
            <a:ln>
              <a:solidFill>
                <a:schemeClr val="tx1"/>
              </a:solidFill>
              <a:tailEnd type="arrow" w="sm" len="med"/>
            </a:ln>
          </p:spPr>
          <p:style>
            <a:lnRef idx="1">
              <a:schemeClr val="accent1"/>
            </a:lnRef>
            <a:fillRef idx="0">
              <a:schemeClr val="accent1"/>
            </a:fillRef>
            <a:effectRef idx="0">
              <a:schemeClr val="accent1"/>
            </a:effectRef>
            <a:fontRef idx="minor">
              <a:schemeClr val="tx1"/>
            </a:fontRef>
          </p:style>
        </p:cxnSp>
        <p:cxnSp>
          <p:nvCxnSpPr>
            <p:cNvPr id="65" name="Connecteur droit avec flèche 64"/>
            <p:cNvCxnSpPr/>
            <p:nvPr/>
          </p:nvCxnSpPr>
          <p:spPr>
            <a:xfrm>
              <a:off x="3722468" y="638427"/>
              <a:ext cx="6268722" cy="0"/>
            </a:xfrm>
            <a:prstGeom prst="straightConnector1">
              <a:avLst/>
            </a:prstGeom>
            <a:ln w="28575">
              <a:solidFill>
                <a:schemeClr val="tx1"/>
              </a:solidFill>
              <a:headEnd type="arrow" w="med" len="lg"/>
              <a:tailEnd type="arrow" w="med" len="lg"/>
            </a:ln>
          </p:spPr>
          <p:style>
            <a:lnRef idx="1">
              <a:schemeClr val="accent1"/>
            </a:lnRef>
            <a:fillRef idx="0">
              <a:schemeClr val="accent1"/>
            </a:fillRef>
            <a:effectRef idx="0">
              <a:schemeClr val="accent1"/>
            </a:effectRef>
            <a:fontRef idx="minor">
              <a:schemeClr val="tx1"/>
            </a:fontRef>
          </p:style>
        </p:cxnSp>
        <p:sp>
          <p:nvSpPr>
            <p:cNvPr id="66" name="Rectangle 65"/>
            <p:cNvSpPr/>
            <p:nvPr/>
          </p:nvSpPr>
          <p:spPr>
            <a:xfrm>
              <a:off x="6410231" y="597624"/>
              <a:ext cx="1045486" cy="42300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Calibri" panose="020F0502020204030204"/>
                  <a:ea typeface="+mn-ea"/>
                  <a:cs typeface="+mn-cs"/>
                </a:rPr>
                <a:t>1200 m</a:t>
              </a:r>
            </a:p>
          </p:txBody>
        </p:sp>
        <p:sp>
          <p:nvSpPr>
            <p:cNvPr id="67" name="Rectangle 66"/>
            <p:cNvSpPr/>
            <p:nvPr/>
          </p:nvSpPr>
          <p:spPr>
            <a:xfrm>
              <a:off x="10085675" y="575604"/>
              <a:ext cx="295441" cy="3166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8" name="ZoneTexte 67"/>
            <p:cNvSpPr txBox="1"/>
            <p:nvPr/>
          </p:nvSpPr>
          <p:spPr>
            <a:xfrm>
              <a:off x="10074446" y="527479"/>
              <a:ext cx="458164" cy="38775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050" b="0" i="0" u="none" strike="noStrike" kern="1200" cap="none" spc="0" normalizeH="0" baseline="0" noProof="0" dirty="0">
                  <a:ln>
                    <a:noFill/>
                  </a:ln>
                  <a:solidFill>
                    <a:prstClr val="black"/>
                  </a:solidFill>
                  <a:effectLst/>
                  <a:uLnTx/>
                  <a:uFillTx/>
                  <a:latin typeface="Calibri" panose="020F0502020204030204"/>
                  <a:ea typeface="+mn-ea"/>
                  <a:cs typeface="+mn-cs"/>
                </a:rPr>
                <a:t>a)</a:t>
              </a:r>
            </a:p>
          </p:txBody>
        </p:sp>
        <p:sp>
          <p:nvSpPr>
            <p:cNvPr id="69" name="Rectangle 68"/>
            <p:cNvSpPr/>
            <p:nvPr/>
          </p:nvSpPr>
          <p:spPr>
            <a:xfrm>
              <a:off x="4229415" y="2083582"/>
              <a:ext cx="706075" cy="235995"/>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BLEU</a:t>
              </a:r>
            </a:p>
          </p:txBody>
        </p:sp>
        <p:sp>
          <p:nvSpPr>
            <p:cNvPr id="70" name="Rectangle 69"/>
            <p:cNvSpPr/>
            <p:nvPr/>
          </p:nvSpPr>
          <p:spPr>
            <a:xfrm>
              <a:off x="6538625" y="2214295"/>
              <a:ext cx="1134545" cy="223564"/>
            </a:xfrm>
            <a:prstGeom prst="rect">
              <a:avLst/>
            </a:prstGeom>
            <a:solidFill>
              <a:srgbClr val="4FD1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LUCARNES</a:t>
              </a:r>
            </a:p>
          </p:txBody>
        </p:sp>
        <p:sp>
          <p:nvSpPr>
            <p:cNvPr id="71" name="Rectangle 70"/>
            <p:cNvSpPr/>
            <p:nvPr/>
          </p:nvSpPr>
          <p:spPr>
            <a:xfrm>
              <a:off x="9197403" y="1720477"/>
              <a:ext cx="878963" cy="240138"/>
            </a:xfrm>
            <a:prstGeom prst="rect">
              <a:avLst/>
            </a:prstGeom>
            <a:solidFill>
              <a:srgbClr val="E7564B"/>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PEDRO</a:t>
              </a:r>
            </a:p>
          </p:txBody>
        </p:sp>
        <p:grpSp>
          <p:nvGrpSpPr>
            <p:cNvPr id="72" name="Groupe 71"/>
            <p:cNvGrpSpPr/>
            <p:nvPr/>
          </p:nvGrpSpPr>
          <p:grpSpPr>
            <a:xfrm>
              <a:off x="2338817" y="1960615"/>
              <a:ext cx="9688620" cy="3155752"/>
              <a:chOff x="2516494" y="2147286"/>
              <a:chExt cx="7893063" cy="3155752"/>
            </a:xfrm>
          </p:grpSpPr>
          <p:grpSp>
            <p:nvGrpSpPr>
              <p:cNvPr id="74" name="Group 668"/>
              <p:cNvGrpSpPr/>
              <p:nvPr/>
            </p:nvGrpSpPr>
            <p:grpSpPr>
              <a:xfrm>
                <a:off x="2516494" y="2931786"/>
                <a:ext cx="7893063" cy="2048438"/>
                <a:chOff x="-920297" y="0"/>
                <a:chExt cx="9541934" cy="2842323"/>
              </a:xfrm>
            </p:grpSpPr>
            <p:pic>
              <p:nvPicPr>
                <p:cNvPr id="85" name="RS-ZNS.jpg"/>
                <p:cNvPicPr/>
                <p:nvPr/>
              </p:nvPicPr>
              <p:blipFill>
                <a:blip r:embed="rId5"/>
                <a:srcRect t="12217" r="16034" b="6300"/>
                <a:stretch>
                  <a:fillRect/>
                </a:stretch>
              </p:blipFill>
              <p:spPr>
                <a:xfrm>
                  <a:off x="36687" y="0"/>
                  <a:ext cx="6782107" cy="2842323"/>
                </a:xfrm>
                <a:prstGeom prst="rect">
                  <a:avLst/>
                </a:prstGeom>
                <a:ln w="12700" cap="flat">
                  <a:noFill/>
                  <a:miter lim="400000"/>
                </a:ln>
                <a:effectLst/>
              </p:spPr>
            </p:pic>
            <p:sp>
              <p:nvSpPr>
                <p:cNvPr id="86" name="Shape 666"/>
                <p:cNvSpPr/>
                <p:nvPr/>
              </p:nvSpPr>
              <p:spPr>
                <a:xfrm>
                  <a:off x="-920297" y="1000065"/>
                  <a:ext cx="1282153" cy="932922"/>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1800">
                      <a:solidFill>
                        <a:srgbClr val="000000"/>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Calibri" panose="020F0502020204030204"/>
                      <a:ea typeface="+mn-ea"/>
                      <a:cs typeface="+mn-cs"/>
                    </a:rPr>
                    <a:t>UZ</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err="1">
                      <a:ln>
                        <a:noFill/>
                      </a:ln>
                      <a:solidFill>
                        <a:srgbClr val="000000"/>
                      </a:solidFill>
                      <a:effectLst/>
                      <a:uLnTx/>
                      <a:uFillTx/>
                      <a:latin typeface="Calibri" panose="020F0502020204030204"/>
                      <a:ea typeface="+mn-ea"/>
                      <a:cs typeface="+mn-cs"/>
                    </a:rPr>
                    <a:t>thickness</a:t>
                  </a:r>
                  <a:r>
                    <a:rPr kumimoji="0" sz="1100" b="0" i="0" u="none" strike="noStrike" kern="1200" cap="none" spc="0" normalizeH="0" baseline="0" noProof="0" dirty="0">
                      <a:ln>
                        <a:noFill/>
                      </a:ln>
                      <a:solidFill>
                        <a:srgbClr val="000000"/>
                      </a:solidFill>
                      <a:effectLst/>
                      <a:uLnTx/>
                      <a:uFillTx/>
                      <a:latin typeface="Calibri" panose="020F0502020204030204"/>
                      <a:ea typeface="+mn-ea"/>
                      <a:cs typeface="+mn-cs"/>
                    </a:rPr>
                    <a:t>(m)</a:t>
                  </a:r>
                </a:p>
              </p:txBody>
            </p:sp>
            <p:sp>
              <p:nvSpPr>
                <p:cNvPr id="87" name="Shape 667"/>
                <p:cNvSpPr/>
                <p:nvPr/>
              </p:nvSpPr>
              <p:spPr>
                <a:xfrm>
                  <a:off x="6793574" y="1054529"/>
                  <a:ext cx="1828063" cy="523503"/>
                </a:xfrm>
                <a:prstGeom prst="rect">
                  <a:avLst/>
                </a:prstGeom>
                <a:solidFill>
                  <a:srgbClr val="FFFFFF"/>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a:defRPr sz="1800">
                      <a:solidFill>
                        <a:srgbClr val="5DBE39"/>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solidFill>
                    </a:defRPr>
                  </a:pPr>
                  <a:r>
                    <a:rPr kumimoji="0" lang="fr-FR" sz="1100" b="1" i="0" u="none" strike="noStrike" kern="1200" cap="none" spc="0" normalizeH="0" baseline="0" noProof="0" dirty="0">
                      <a:ln>
                        <a:noFill/>
                      </a:ln>
                      <a:solidFill>
                        <a:srgbClr val="00B050"/>
                      </a:solidFill>
                      <a:effectLst/>
                      <a:uLnTx/>
                      <a:uFillTx/>
                      <a:latin typeface="Calibri" panose="020F0502020204030204"/>
                      <a:ea typeface="+mn-ea"/>
                      <a:cs typeface="+mn-cs"/>
                    </a:rPr>
                    <a:t>Ground </a:t>
                  </a:r>
                  <a:r>
                    <a:rPr kumimoji="0" lang="fr-FR" sz="1100" b="1" i="0" u="none" strike="noStrike" kern="1200" cap="none" spc="0" normalizeH="0" baseline="0" noProof="0" dirty="0" err="1">
                      <a:ln>
                        <a:noFill/>
                      </a:ln>
                      <a:solidFill>
                        <a:srgbClr val="00B050"/>
                      </a:solidFill>
                      <a:effectLst/>
                      <a:uLnTx/>
                      <a:uFillTx/>
                      <a:latin typeface="Calibri" panose="020F0502020204030204"/>
                      <a:ea typeface="+mn-ea"/>
                      <a:cs typeface="+mn-cs"/>
                    </a:rPr>
                    <a:t>conductivity</a:t>
                  </a:r>
                  <a:r>
                    <a:rPr kumimoji="0" lang="fr-FR" sz="11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sz="1100" b="1" i="0" u="none" strike="noStrike" kern="1200" cap="none" spc="0" normalizeH="0" baseline="0" noProof="0" dirty="0">
                      <a:ln>
                        <a:noFill/>
                      </a:ln>
                      <a:solidFill>
                        <a:srgbClr val="00B050"/>
                      </a:solidFill>
                      <a:effectLst/>
                      <a:uLnTx/>
                      <a:uFillTx/>
                      <a:latin typeface="Calibri" panose="020F0502020204030204"/>
                      <a:ea typeface="+mn-ea"/>
                      <a:cs typeface="+mn-cs"/>
                    </a:rPr>
                    <a:t> (</a:t>
                  </a:r>
                  <a:r>
                    <a:rPr kumimoji="0" sz="1100" b="1" i="0" u="none" strike="noStrike" kern="1200" cap="none" spc="0" normalizeH="0" baseline="0" noProof="0" dirty="0" err="1">
                      <a:ln>
                        <a:noFill/>
                      </a:ln>
                      <a:solidFill>
                        <a:srgbClr val="00B050"/>
                      </a:solidFill>
                      <a:effectLst/>
                      <a:uLnTx/>
                      <a:uFillTx/>
                      <a:latin typeface="Calibri" panose="020F0502020204030204"/>
                      <a:ea typeface="+mn-ea"/>
                      <a:cs typeface="+mn-cs"/>
                    </a:rPr>
                    <a:t>mS</a:t>
                  </a:r>
                  <a:r>
                    <a:rPr kumimoji="0" sz="1100" b="1" i="0" u="none" strike="noStrike" kern="1200" cap="none" spc="0" normalizeH="0" baseline="0" noProof="0" dirty="0">
                      <a:ln>
                        <a:noFill/>
                      </a:ln>
                      <a:solidFill>
                        <a:srgbClr val="00B050"/>
                      </a:solidFill>
                      <a:effectLst/>
                      <a:uLnTx/>
                      <a:uFillTx/>
                      <a:latin typeface="Calibri" panose="020F0502020204030204"/>
                      <a:ea typeface="+mn-ea"/>
                      <a:cs typeface="+mn-cs"/>
                    </a:rPr>
                    <a:t>/m)</a:t>
                  </a:r>
                  <a:endParaRPr kumimoji="0" lang="fr-FR" sz="1100" b="1" i="0" u="none" strike="noStrike" kern="1200" cap="none" spc="0" normalizeH="0" baseline="0" noProof="0" dirty="0">
                    <a:ln>
                      <a:noFill/>
                    </a:ln>
                    <a:solidFill>
                      <a:srgbClr val="00B05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solidFill>
                        <a:srgbClr val="000000"/>
                      </a:solidFill>
                    </a:defRPr>
                  </a:pPr>
                  <a:r>
                    <a:rPr kumimoji="0" lang="fr-FR" sz="1100" b="0" i="0" u="none" strike="noStrike" kern="1200" cap="none" spc="0" normalizeH="0" baseline="0" noProof="0" dirty="0">
                      <a:ln>
                        <a:noFill/>
                      </a:ln>
                      <a:solidFill>
                        <a:srgbClr val="000000"/>
                      </a:solidFill>
                      <a:effectLst/>
                      <a:uLnTx/>
                      <a:uFillTx/>
                      <a:latin typeface="Calibri" panose="020F0502020204030204"/>
                      <a:ea typeface="+mn-ea"/>
                      <a:cs typeface="+mn-cs"/>
                      <a:sym typeface="Wingdings" panose="05000000000000000000" pitchFamily="2" charset="2"/>
                    </a:rPr>
                    <a:t> Proxy of </a:t>
                  </a:r>
                  <a:r>
                    <a:rPr kumimoji="0" lang="fr-FR" sz="1100" b="0" i="0" u="none" strike="noStrike" kern="1200" cap="none" spc="0" normalizeH="0" baseline="0" noProof="0" dirty="0" err="1">
                      <a:ln>
                        <a:noFill/>
                      </a:ln>
                      <a:solidFill>
                        <a:srgbClr val="000000"/>
                      </a:solidFill>
                      <a:effectLst/>
                      <a:uLnTx/>
                      <a:uFillTx/>
                      <a:latin typeface="Calibri" panose="020F0502020204030204"/>
                      <a:ea typeface="+mn-ea"/>
                      <a:cs typeface="+mn-cs"/>
                    </a:rPr>
                    <a:t>clay</a:t>
                  </a:r>
                  <a:r>
                    <a:rPr kumimoji="0" lang="fr-FR" sz="11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fr-FR" sz="1100" b="0" i="0" u="none" strike="noStrike" kern="1200" cap="none" spc="0" normalizeH="0" baseline="0" noProof="0" dirty="0" err="1">
                      <a:ln>
                        <a:noFill/>
                      </a:ln>
                      <a:solidFill>
                        <a:srgbClr val="000000"/>
                      </a:solidFill>
                      <a:effectLst/>
                      <a:uLnTx/>
                      <a:uFillTx/>
                      <a:latin typeface="Calibri" panose="020F0502020204030204"/>
                      <a:ea typeface="+mn-ea"/>
                      <a:cs typeface="+mn-cs"/>
                    </a:rPr>
                    <a:t>thickness</a:t>
                  </a:r>
                  <a:endParaRPr kumimoji="0" sz="1100" b="0" i="0" u="none" strike="noStrike" kern="1200" cap="none" spc="0" normalizeH="0" baseline="0" noProof="0" dirty="0">
                    <a:ln>
                      <a:noFill/>
                    </a:ln>
                    <a:solidFill>
                      <a:srgbClr val="5DBE39"/>
                    </a:solidFill>
                    <a:effectLst/>
                    <a:uLnTx/>
                    <a:uFillTx/>
                    <a:latin typeface="Calibri" panose="020F0502020204030204"/>
                    <a:ea typeface="+mn-ea"/>
                    <a:cs typeface="+mn-cs"/>
                  </a:endParaRPr>
                </a:p>
              </p:txBody>
            </p:sp>
          </p:grpSp>
          <p:sp>
            <p:nvSpPr>
              <p:cNvPr id="75" name="Shape 661"/>
              <p:cNvSpPr/>
              <p:nvPr/>
            </p:nvSpPr>
            <p:spPr>
              <a:xfrm>
                <a:off x="4007800" y="3082265"/>
                <a:ext cx="1081455" cy="1638079"/>
              </a:xfrm>
              <a:prstGeom prst="rect">
                <a:avLst/>
              </a:prstGeom>
              <a:solidFill>
                <a:srgbClr val="0070C0">
                  <a:alpha val="25000"/>
                </a:srgbClr>
              </a:solidFill>
              <a:ln w="25400" cap="flat">
                <a:solidFill>
                  <a:srgbClr val="0070C0"/>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6" name="Shape 662"/>
              <p:cNvSpPr/>
              <p:nvPr/>
            </p:nvSpPr>
            <p:spPr>
              <a:xfrm>
                <a:off x="6817447" y="3082265"/>
                <a:ext cx="1531302" cy="1638079"/>
              </a:xfrm>
              <a:prstGeom prst="rect">
                <a:avLst/>
              </a:prstGeom>
              <a:solidFill>
                <a:srgbClr val="FF0000">
                  <a:alpha val="17000"/>
                </a:srgbClr>
              </a:solidFill>
              <a:ln w="25400" cap="flat">
                <a:solidFill>
                  <a:srgbClr val="FF0000"/>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7" name="Shape 663"/>
              <p:cNvSpPr/>
              <p:nvPr/>
            </p:nvSpPr>
            <p:spPr>
              <a:xfrm>
                <a:off x="5161263" y="3082265"/>
                <a:ext cx="1597559" cy="1638078"/>
              </a:xfrm>
              <a:prstGeom prst="rect">
                <a:avLst/>
              </a:prstGeom>
              <a:solidFill>
                <a:schemeClr val="accent6">
                  <a:alpha val="27000"/>
                </a:schemeClr>
              </a:solidFill>
              <a:ln w="25400" cap="flat">
                <a:solidFill>
                  <a:srgbClr val="00B050"/>
                </a:solidFill>
                <a:prstDash val="solid"/>
                <a:miter lim="400000"/>
              </a:ln>
              <a:effectLst/>
            </p:spPr>
            <p:txBody>
              <a:bodyPr wrap="square" lIns="0" tIns="0" rIns="0" bIns="0"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200"/>
                </a:pPr>
                <a:endParaRPr kumimoji="0"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8" name="ZoneTexte 77"/>
              <p:cNvSpPr txBox="1"/>
              <p:nvPr/>
            </p:nvSpPr>
            <p:spPr>
              <a:xfrm>
                <a:off x="5664345" y="4958365"/>
                <a:ext cx="930027" cy="344673"/>
              </a:xfrm>
              <a:prstGeom prst="rect">
                <a:avLst/>
              </a:prstGeom>
              <a:solidFill>
                <a:schemeClr val="bg1"/>
              </a:solidFill>
              <a:ln w="12700" cap="flat">
                <a:noFill/>
                <a:miter lim="400000"/>
              </a:ln>
              <a:effectLst/>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lvl="0" indent="0" algn="ctr" defTabSz="584200" rtl="0" eaLnBrk="1" fontAlgn="auto" latinLnBrk="1" hangingPunct="0">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Palatino"/>
                    <a:ea typeface="Palatino"/>
                    <a:cs typeface="Palatino"/>
                    <a:sym typeface="Palatino"/>
                  </a:rPr>
                  <a:t>Distance (m)</a:t>
                </a:r>
              </a:p>
            </p:txBody>
          </p:sp>
          <p:sp>
            <p:nvSpPr>
              <p:cNvPr id="79" name="Rectangle 78"/>
              <p:cNvSpPr>
                <a:spLocks/>
              </p:cNvSpPr>
              <p:nvPr/>
            </p:nvSpPr>
            <p:spPr>
              <a:xfrm>
                <a:off x="5513714" y="3091187"/>
                <a:ext cx="197608" cy="1656184"/>
              </a:xfrm>
              <a:prstGeom prst="rect">
                <a:avLst/>
              </a:prstGeom>
              <a:noFill/>
              <a:ln w="28575" cmpd="sng">
                <a:solidFill>
                  <a:srgbClr val="00B05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0" name="Rectangle 79"/>
              <p:cNvSpPr>
                <a:spLocks/>
              </p:cNvSpPr>
              <p:nvPr/>
            </p:nvSpPr>
            <p:spPr>
              <a:xfrm>
                <a:off x="8185599" y="3091187"/>
                <a:ext cx="144016" cy="1656184"/>
              </a:xfrm>
              <a:prstGeom prst="rect">
                <a:avLst/>
              </a:prstGeom>
              <a:noFill/>
              <a:ln w="28575" cmpd="sng">
                <a:solidFill>
                  <a:srgbClr val="FF000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ectangle 80"/>
              <p:cNvSpPr>
                <a:spLocks/>
              </p:cNvSpPr>
              <p:nvPr/>
            </p:nvSpPr>
            <p:spPr>
              <a:xfrm>
                <a:off x="4729214" y="3091187"/>
                <a:ext cx="216023" cy="1656184"/>
              </a:xfrm>
              <a:prstGeom prst="rect">
                <a:avLst/>
              </a:prstGeom>
              <a:noFill/>
              <a:ln w="28575" cmpd="sng">
                <a:solidFill>
                  <a:srgbClr val="0070C0"/>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2" name="Connecteur droit avec flèche 81"/>
              <p:cNvCxnSpPr>
                <a:stCxn id="69" idx="2"/>
                <a:endCxn id="81" idx="0"/>
              </p:cNvCxnSpPr>
              <p:nvPr/>
            </p:nvCxnSpPr>
            <p:spPr>
              <a:xfrm>
                <a:off x="4344325" y="2506248"/>
                <a:ext cx="492902" cy="584939"/>
              </a:xfrm>
              <a:prstGeom prst="straightConnector1">
                <a:avLst/>
              </a:prstGeom>
              <a:ln w="28575">
                <a:solidFill>
                  <a:srgbClr val="0070C0"/>
                </a:solidFill>
                <a:tailEnd type="triangle"/>
              </a:ln>
            </p:spPr>
            <p:style>
              <a:lnRef idx="1">
                <a:schemeClr val="accent1"/>
              </a:lnRef>
              <a:fillRef idx="0">
                <a:schemeClr val="accent1"/>
              </a:fillRef>
              <a:effectRef idx="0">
                <a:schemeClr val="accent1"/>
              </a:effectRef>
              <a:fontRef idx="minor">
                <a:schemeClr val="tx1"/>
              </a:fontRef>
            </p:style>
          </p:cxnSp>
          <p:cxnSp>
            <p:nvCxnSpPr>
              <p:cNvPr id="83" name="Connecteur droit avec flèche 82"/>
              <p:cNvCxnSpPr>
                <a:stCxn id="70" idx="2"/>
                <a:endCxn id="79" idx="0"/>
              </p:cNvCxnSpPr>
              <p:nvPr/>
            </p:nvCxnSpPr>
            <p:spPr>
              <a:xfrm flipH="1">
                <a:off x="5612518" y="2624530"/>
                <a:ext cx="787591" cy="466657"/>
              </a:xfrm>
              <a:prstGeom prst="straightConnector1">
                <a:avLst/>
              </a:prstGeom>
              <a:ln w="28575">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84" name="Connecteur droit avec flèche 83"/>
              <p:cNvCxnSpPr>
                <a:stCxn id="71" idx="2"/>
                <a:endCxn id="80" idx="0"/>
              </p:cNvCxnSpPr>
              <p:nvPr/>
            </p:nvCxnSpPr>
            <p:spPr>
              <a:xfrm flipH="1">
                <a:off x="8257606" y="2147286"/>
                <a:ext cx="204430" cy="943901"/>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88" name="Rectangle à coins arrondis 87"/>
            <p:cNvSpPr/>
            <p:nvPr/>
          </p:nvSpPr>
          <p:spPr>
            <a:xfrm>
              <a:off x="8930411" y="2140245"/>
              <a:ext cx="1435595" cy="595227"/>
            </a:xfrm>
            <a:prstGeom prst="roundRect">
              <a:avLst>
                <a:gd name="adj" fmla="val 3576"/>
              </a:avLst>
            </a:prstGeom>
            <a:solidFill>
              <a:schemeClr val="bg1"/>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9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90" name="Groupe 89"/>
            <p:cNvGrpSpPr/>
            <p:nvPr/>
          </p:nvGrpSpPr>
          <p:grpSpPr>
            <a:xfrm>
              <a:off x="9497247" y="2107437"/>
              <a:ext cx="959726" cy="705013"/>
              <a:chOff x="9069582" y="1678570"/>
              <a:chExt cx="959726" cy="705013"/>
            </a:xfrm>
          </p:grpSpPr>
          <p:sp>
            <p:nvSpPr>
              <p:cNvPr id="91" name="Forme libre 90"/>
              <p:cNvSpPr>
                <a:spLocks noChangeAspect="1"/>
              </p:cNvSpPr>
              <p:nvPr/>
            </p:nvSpPr>
            <p:spPr>
              <a:xfrm>
                <a:off x="9069582" y="1773108"/>
                <a:ext cx="216017" cy="125329"/>
              </a:xfrm>
              <a:custGeom>
                <a:avLst/>
                <a:gdLst>
                  <a:gd name="connsiteX0" fmla="*/ 76070 w 348416"/>
                  <a:gd name="connsiteY0" fmla="*/ 12673 h 202144"/>
                  <a:gd name="connsiteX1" fmla="*/ 1930 w 348416"/>
                  <a:gd name="connsiteY1" fmla="*/ 160954 h 202144"/>
                  <a:gd name="connsiteX2" fmla="*/ 158449 w 348416"/>
                  <a:gd name="connsiteY2" fmla="*/ 202144 h 202144"/>
                  <a:gd name="connsiteX3" fmla="*/ 257303 w 348416"/>
                  <a:gd name="connsiteY3" fmla="*/ 160954 h 202144"/>
                  <a:gd name="connsiteX4" fmla="*/ 347919 w 348416"/>
                  <a:gd name="connsiteY4" fmla="*/ 62100 h 202144"/>
                  <a:gd name="connsiteX5" fmla="*/ 216113 w 348416"/>
                  <a:gd name="connsiteY5" fmla="*/ 53862 h 202144"/>
                  <a:gd name="connsiteX6" fmla="*/ 150211 w 348416"/>
                  <a:gd name="connsiteY6" fmla="*/ 12673 h 202144"/>
                  <a:gd name="connsiteX7" fmla="*/ 76070 w 348416"/>
                  <a:gd name="connsiteY7" fmla="*/ 12673 h 20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416" h="202144">
                    <a:moveTo>
                      <a:pt x="76070" y="12673"/>
                    </a:moveTo>
                    <a:cubicBezTo>
                      <a:pt x="51357" y="37386"/>
                      <a:pt x="-11800" y="129376"/>
                      <a:pt x="1930" y="160954"/>
                    </a:cubicBezTo>
                    <a:cubicBezTo>
                      <a:pt x="15660" y="192533"/>
                      <a:pt x="115887" y="202144"/>
                      <a:pt x="158449" y="202144"/>
                    </a:cubicBezTo>
                    <a:cubicBezTo>
                      <a:pt x="201011" y="202144"/>
                      <a:pt x="225725" y="184295"/>
                      <a:pt x="257303" y="160954"/>
                    </a:cubicBezTo>
                    <a:cubicBezTo>
                      <a:pt x="288881" y="137613"/>
                      <a:pt x="354784" y="79949"/>
                      <a:pt x="347919" y="62100"/>
                    </a:cubicBezTo>
                    <a:cubicBezTo>
                      <a:pt x="341054" y="44251"/>
                      <a:pt x="249064" y="62100"/>
                      <a:pt x="216113" y="53862"/>
                    </a:cubicBezTo>
                    <a:cubicBezTo>
                      <a:pt x="183162" y="45624"/>
                      <a:pt x="169432" y="19538"/>
                      <a:pt x="150211" y="12673"/>
                    </a:cubicBezTo>
                    <a:cubicBezTo>
                      <a:pt x="130990" y="5808"/>
                      <a:pt x="100783" y="-12040"/>
                      <a:pt x="76070" y="12673"/>
                    </a:cubicBezTo>
                    <a:close/>
                  </a:path>
                </a:pathLst>
              </a:cu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2" name="Forme libre 91"/>
              <p:cNvSpPr>
                <a:spLocks noChangeAspect="1"/>
              </p:cNvSpPr>
              <p:nvPr/>
            </p:nvSpPr>
            <p:spPr>
              <a:xfrm>
                <a:off x="9069582" y="1952000"/>
                <a:ext cx="216017" cy="125329"/>
              </a:xfrm>
              <a:custGeom>
                <a:avLst/>
                <a:gdLst>
                  <a:gd name="connsiteX0" fmla="*/ 76070 w 348416"/>
                  <a:gd name="connsiteY0" fmla="*/ 12673 h 202144"/>
                  <a:gd name="connsiteX1" fmla="*/ 1930 w 348416"/>
                  <a:gd name="connsiteY1" fmla="*/ 160954 h 202144"/>
                  <a:gd name="connsiteX2" fmla="*/ 158449 w 348416"/>
                  <a:gd name="connsiteY2" fmla="*/ 202144 h 202144"/>
                  <a:gd name="connsiteX3" fmla="*/ 257303 w 348416"/>
                  <a:gd name="connsiteY3" fmla="*/ 160954 h 202144"/>
                  <a:gd name="connsiteX4" fmla="*/ 347919 w 348416"/>
                  <a:gd name="connsiteY4" fmla="*/ 62100 h 202144"/>
                  <a:gd name="connsiteX5" fmla="*/ 216113 w 348416"/>
                  <a:gd name="connsiteY5" fmla="*/ 53862 h 202144"/>
                  <a:gd name="connsiteX6" fmla="*/ 150211 w 348416"/>
                  <a:gd name="connsiteY6" fmla="*/ 12673 h 202144"/>
                  <a:gd name="connsiteX7" fmla="*/ 76070 w 348416"/>
                  <a:gd name="connsiteY7" fmla="*/ 12673 h 20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416" h="202144">
                    <a:moveTo>
                      <a:pt x="76070" y="12673"/>
                    </a:moveTo>
                    <a:cubicBezTo>
                      <a:pt x="51357" y="37386"/>
                      <a:pt x="-11800" y="129376"/>
                      <a:pt x="1930" y="160954"/>
                    </a:cubicBezTo>
                    <a:cubicBezTo>
                      <a:pt x="15660" y="192533"/>
                      <a:pt x="115887" y="202144"/>
                      <a:pt x="158449" y="202144"/>
                    </a:cubicBezTo>
                    <a:cubicBezTo>
                      <a:pt x="201011" y="202144"/>
                      <a:pt x="225725" y="184295"/>
                      <a:pt x="257303" y="160954"/>
                    </a:cubicBezTo>
                    <a:cubicBezTo>
                      <a:pt x="288881" y="137613"/>
                      <a:pt x="354784" y="79949"/>
                      <a:pt x="347919" y="62100"/>
                    </a:cubicBezTo>
                    <a:cubicBezTo>
                      <a:pt x="341054" y="44251"/>
                      <a:pt x="249064" y="62100"/>
                      <a:pt x="216113" y="53862"/>
                    </a:cubicBezTo>
                    <a:cubicBezTo>
                      <a:pt x="183162" y="45624"/>
                      <a:pt x="169432" y="19538"/>
                      <a:pt x="150211" y="12673"/>
                    </a:cubicBezTo>
                    <a:cubicBezTo>
                      <a:pt x="130990" y="5808"/>
                      <a:pt x="100783" y="-12040"/>
                      <a:pt x="76070" y="12673"/>
                    </a:cubicBezTo>
                    <a:close/>
                  </a:path>
                </a:pathLst>
              </a:custGeom>
              <a:solidFill>
                <a:srgbClr val="4FD18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3" name="Forme libre 92"/>
              <p:cNvSpPr>
                <a:spLocks noChangeAspect="1"/>
              </p:cNvSpPr>
              <p:nvPr/>
            </p:nvSpPr>
            <p:spPr>
              <a:xfrm>
                <a:off x="9069582" y="2130892"/>
                <a:ext cx="216017" cy="125329"/>
              </a:xfrm>
              <a:custGeom>
                <a:avLst/>
                <a:gdLst>
                  <a:gd name="connsiteX0" fmla="*/ 76070 w 348416"/>
                  <a:gd name="connsiteY0" fmla="*/ 12673 h 202144"/>
                  <a:gd name="connsiteX1" fmla="*/ 1930 w 348416"/>
                  <a:gd name="connsiteY1" fmla="*/ 160954 h 202144"/>
                  <a:gd name="connsiteX2" fmla="*/ 158449 w 348416"/>
                  <a:gd name="connsiteY2" fmla="*/ 202144 h 202144"/>
                  <a:gd name="connsiteX3" fmla="*/ 257303 w 348416"/>
                  <a:gd name="connsiteY3" fmla="*/ 160954 h 202144"/>
                  <a:gd name="connsiteX4" fmla="*/ 347919 w 348416"/>
                  <a:gd name="connsiteY4" fmla="*/ 62100 h 202144"/>
                  <a:gd name="connsiteX5" fmla="*/ 216113 w 348416"/>
                  <a:gd name="connsiteY5" fmla="*/ 53862 h 202144"/>
                  <a:gd name="connsiteX6" fmla="*/ 150211 w 348416"/>
                  <a:gd name="connsiteY6" fmla="*/ 12673 h 202144"/>
                  <a:gd name="connsiteX7" fmla="*/ 76070 w 348416"/>
                  <a:gd name="connsiteY7" fmla="*/ 12673 h 202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8416" h="202144">
                    <a:moveTo>
                      <a:pt x="76070" y="12673"/>
                    </a:moveTo>
                    <a:cubicBezTo>
                      <a:pt x="51357" y="37386"/>
                      <a:pt x="-11800" y="129376"/>
                      <a:pt x="1930" y="160954"/>
                    </a:cubicBezTo>
                    <a:cubicBezTo>
                      <a:pt x="15660" y="192533"/>
                      <a:pt x="115887" y="202144"/>
                      <a:pt x="158449" y="202144"/>
                    </a:cubicBezTo>
                    <a:cubicBezTo>
                      <a:pt x="201011" y="202144"/>
                      <a:pt x="225725" y="184295"/>
                      <a:pt x="257303" y="160954"/>
                    </a:cubicBezTo>
                    <a:cubicBezTo>
                      <a:pt x="288881" y="137613"/>
                      <a:pt x="354784" y="79949"/>
                      <a:pt x="347919" y="62100"/>
                    </a:cubicBezTo>
                    <a:cubicBezTo>
                      <a:pt x="341054" y="44251"/>
                      <a:pt x="249064" y="62100"/>
                      <a:pt x="216113" y="53862"/>
                    </a:cubicBezTo>
                    <a:cubicBezTo>
                      <a:pt x="183162" y="45624"/>
                      <a:pt x="169432" y="19538"/>
                      <a:pt x="150211" y="12673"/>
                    </a:cubicBezTo>
                    <a:cubicBezTo>
                      <a:pt x="130990" y="5808"/>
                      <a:pt x="100783" y="-12040"/>
                      <a:pt x="76070" y="12673"/>
                    </a:cubicBezTo>
                    <a:close/>
                  </a:path>
                </a:pathLst>
              </a:cu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5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4" name="ZoneTexte 93"/>
              <p:cNvSpPr txBox="1"/>
              <p:nvPr/>
            </p:nvSpPr>
            <p:spPr>
              <a:xfrm>
                <a:off x="9205022" y="1678570"/>
                <a:ext cx="824286" cy="70501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Lake G1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Lake G2</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800" b="1" i="0" u="none" strike="noStrike" kern="1200" cap="none" spc="0" normalizeH="0" baseline="0" noProof="0" dirty="0">
                    <a:ln>
                      <a:noFill/>
                    </a:ln>
                    <a:solidFill>
                      <a:prstClr val="black"/>
                    </a:solidFill>
                    <a:effectLst/>
                    <a:uLnTx/>
                    <a:uFillTx/>
                    <a:latin typeface="Calibri" panose="020F0502020204030204"/>
                    <a:ea typeface="+mn-ea"/>
                    <a:cs typeface="+mn-cs"/>
                  </a:rPr>
                  <a:t>Lake G3</a:t>
                </a:r>
              </a:p>
            </p:txBody>
          </p:sp>
        </p:grpSp>
        <p:sp>
          <p:nvSpPr>
            <p:cNvPr id="89" name="ZoneTexte 88"/>
            <p:cNvSpPr txBox="1"/>
            <p:nvPr/>
          </p:nvSpPr>
          <p:spPr>
            <a:xfrm>
              <a:off x="8969671" y="2183145"/>
              <a:ext cx="412399" cy="35250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900" b="1" i="0" u="none" strike="noStrike" kern="1200" cap="none" spc="0" normalizeH="0" baseline="0" noProof="0" dirty="0">
                  <a:ln>
                    <a:noFill/>
                  </a:ln>
                  <a:solidFill>
                    <a:prstClr val="black"/>
                  </a:solidFill>
                  <a:effectLst/>
                  <a:uLnTx/>
                  <a:uFillTx/>
                  <a:latin typeface="Calibri" panose="020F0502020204030204"/>
                  <a:ea typeface="+mn-ea"/>
                  <a:cs typeface="+mn-cs"/>
                </a:rPr>
                <a:t>N</a:t>
              </a:r>
            </a:p>
          </p:txBody>
        </p:sp>
      </p:grpSp>
      <p:sp>
        <p:nvSpPr>
          <p:cNvPr id="95" name="Flèche vers le bas 94"/>
          <p:cNvSpPr/>
          <p:nvPr/>
        </p:nvSpPr>
        <p:spPr>
          <a:xfrm rot="18236970">
            <a:off x="4333882" y="2224038"/>
            <a:ext cx="86717" cy="211678"/>
          </a:xfrm>
          <a:prstGeom prst="downArrow">
            <a:avLst>
              <a:gd name="adj1" fmla="val 39975"/>
              <a:gd name="adj2" fmla="val 65037"/>
            </a:avLst>
          </a:prstGeom>
          <a:solidFill>
            <a:schemeClr val="bg2">
              <a:lumMod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7" name="ZoneTexte 96"/>
          <p:cNvSpPr txBox="1"/>
          <p:nvPr/>
        </p:nvSpPr>
        <p:spPr>
          <a:xfrm>
            <a:off x="6310331" y="3476483"/>
            <a:ext cx="2855111"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Béchers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 au plafond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Échantillons</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de p</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rPr>
              <a:t>ercolation</a:t>
            </a:r>
          </a:p>
        </p:txBody>
      </p:sp>
      <p:sp>
        <p:nvSpPr>
          <p:cNvPr id="99" name="ZoneTexte 98"/>
          <p:cNvSpPr txBox="1"/>
          <p:nvPr/>
        </p:nvSpPr>
        <p:spPr>
          <a:xfrm>
            <a:off x="9581870" y="2498151"/>
            <a:ext cx="261013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rPr>
              <a:t>Pluviomètre</a:t>
            </a:r>
            <a:endPar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en-US" sz="1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Débit</a:t>
            </a:r>
            <a:r>
              <a:rPr kumimoji="0" lang="en-US"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de percolation</a:t>
            </a:r>
          </a:p>
        </p:txBody>
      </p:sp>
      <p:pic>
        <p:nvPicPr>
          <p:cNvPr id="100" name="Image 99" descr="seau.jpg"/>
          <p:cNvPicPr>
            <a:picLocks noChangeAspect="1"/>
          </p:cNvPicPr>
          <p:nvPr/>
        </p:nvPicPr>
        <p:blipFill rotWithShape="1">
          <a:blip r:embed="rId6" cstate="print">
            <a:extLst>
              <a:ext uri="{28A0092B-C50C-407E-A947-70E740481C1C}">
                <a14:useLocalDpi xmlns:a14="http://schemas.microsoft.com/office/drawing/2010/main" val="0"/>
              </a:ext>
            </a:extLst>
          </a:blip>
          <a:srcRect l="47653" r="10577"/>
          <a:stretch/>
        </p:blipFill>
        <p:spPr>
          <a:xfrm>
            <a:off x="6802374" y="469023"/>
            <a:ext cx="1871026" cy="2978277"/>
          </a:xfrm>
          <a:prstGeom prst="rect">
            <a:avLst/>
          </a:prstGeom>
        </p:spPr>
      </p:pic>
      <p:pic>
        <p:nvPicPr>
          <p:cNvPr id="101" name="Picture 2" descr="G:\Ordi-labo-disqueD\Carriere st martin le noeud\photos\2016-06-07\061.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756" r="13719" b="20156"/>
          <a:stretch/>
        </p:blipFill>
        <p:spPr bwMode="auto">
          <a:xfrm>
            <a:off x="9001262" y="469024"/>
            <a:ext cx="3116034" cy="20291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4053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Carrière souterraine de Saint Martin le Nœud</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
        <p:nvSpPr>
          <p:cNvPr id="96" name="Rectangle 95"/>
          <p:cNvSpPr/>
          <p:nvPr/>
        </p:nvSpPr>
        <p:spPr>
          <a:xfrm>
            <a:off x="9226897" y="552077"/>
            <a:ext cx="662323" cy="349671"/>
          </a:xfrm>
          <a:prstGeom prst="rect">
            <a:avLst/>
          </a:prstGeom>
          <a:solidFill>
            <a:srgbClr val="F6781A"/>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Lake</a:t>
            </a:r>
          </a:p>
        </p:txBody>
      </p:sp>
      <p:sp>
        <p:nvSpPr>
          <p:cNvPr id="98" name="Rectangle 97"/>
          <p:cNvSpPr/>
          <p:nvPr/>
        </p:nvSpPr>
        <p:spPr>
          <a:xfrm>
            <a:off x="9986819" y="552077"/>
            <a:ext cx="662323" cy="349671"/>
          </a:xfrm>
          <a:prstGeom prst="rect">
            <a:avLst/>
          </a:prstGeom>
          <a:solidFill>
            <a:srgbClr val="00B0F0"/>
          </a:solid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Perco</a:t>
            </a:r>
          </a:p>
        </p:txBody>
      </p:sp>
      <p:pic>
        <p:nvPicPr>
          <p:cNvPr id="103" name="Image 102"/>
          <p:cNvPicPr>
            <a:picLocks noChangeAspect="1"/>
          </p:cNvPicPr>
          <p:nvPr/>
        </p:nvPicPr>
        <p:blipFill rotWithShape="1">
          <a:blip r:embed="rId4"/>
          <a:srcRect l="27636" r="3663" b="14676"/>
          <a:stretch/>
        </p:blipFill>
        <p:spPr>
          <a:xfrm>
            <a:off x="628840" y="461440"/>
            <a:ext cx="2729044" cy="5482033"/>
          </a:xfrm>
          <a:prstGeom prst="rect">
            <a:avLst/>
          </a:prstGeom>
        </p:spPr>
      </p:pic>
      <p:pic>
        <p:nvPicPr>
          <p:cNvPr id="104" name="Image 103"/>
          <p:cNvPicPr>
            <a:picLocks noChangeAspect="1"/>
          </p:cNvPicPr>
          <p:nvPr/>
        </p:nvPicPr>
        <p:blipFill rotWithShape="1">
          <a:blip r:embed="rId5"/>
          <a:srcRect l="28258" r="3487" b="14366"/>
          <a:stretch/>
        </p:blipFill>
        <p:spPr>
          <a:xfrm>
            <a:off x="3424444" y="461440"/>
            <a:ext cx="2717950" cy="5501956"/>
          </a:xfrm>
          <a:prstGeom prst="rect">
            <a:avLst/>
          </a:prstGeom>
        </p:spPr>
      </p:pic>
      <p:pic>
        <p:nvPicPr>
          <p:cNvPr id="105" name="Image 104"/>
          <p:cNvPicPr>
            <a:picLocks noChangeAspect="1"/>
          </p:cNvPicPr>
          <p:nvPr/>
        </p:nvPicPr>
        <p:blipFill rotWithShape="1">
          <a:blip r:embed="rId6"/>
          <a:srcRect l="25755" r="5460" b="14366"/>
          <a:stretch/>
        </p:blipFill>
        <p:spPr>
          <a:xfrm>
            <a:off x="6143035" y="461440"/>
            <a:ext cx="2794959" cy="5501956"/>
          </a:xfrm>
          <a:prstGeom prst="rect">
            <a:avLst/>
          </a:prstGeom>
        </p:spPr>
      </p:pic>
      <p:sp>
        <p:nvSpPr>
          <p:cNvPr id="106" name="ZoneTexte 105"/>
          <p:cNvSpPr txBox="1"/>
          <p:nvPr/>
        </p:nvSpPr>
        <p:spPr>
          <a:xfrm>
            <a:off x="60331" y="4699538"/>
            <a:ext cx="681673" cy="32870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[Atrazine]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(ng.l</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7" name="Rectangle 106"/>
          <p:cNvSpPr/>
          <p:nvPr/>
        </p:nvSpPr>
        <p:spPr>
          <a:xfrm>
            <a:off x="-44057" y="1465206"/>
            <a:ext cx="760010" cy="449812"/>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sng" strike="noStrike" kern="1200" cap="none" spc="0" normalizeH="0" baseline="0" noProof="0" dirty="0">
                <a:ln>
                  <a:noFill/>
                </a:ln>
                <a:solidFill>
                  <a:srgbClr val="0000FF"/>
                </a:solidFill>
                <a:effectLst/>
                <a:uLnTx/>
                <a:uFillTx/>
                <a:latin typeface="Calibri" panose="020F0502020204030204"/>
                <a:ea typeface="+mn-ea"/>
                <a:cs typeface="+mn-cs"/>
              </a:rPr>
              <a:t>Percolation</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0000FF"/>
                </a:solidFill>
                <a:effectLst/>
                <a:uLnTx/>
                <a:uFillTx/>
                <a:latin typeface="Calibri" panose="020F0502020204030204"/>
                <a:ea typeface="+mn-ea"/>
                <a:cs typeface="+mn-cs"/>
              </a:rPr>
              <a:t>Flow</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(mm.d</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08" name="Rectangle 107"/>
          <p:cNvSpPr/>
          <p:nvPr/>
        </p:nvSpPr>
        <p:spPr>
          <a:xfrm>
            <a:off x="-49260" y="2294875"/>
            <a:ext cx="765923" cy="449812"/>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sng" strike="noStrike" kern="1200" cap="none" spc="0" normalizeH="0" baseline="0" noProof="0" dirty="0">
                <a:ln>
                  <a:noFill/>
                </a:ln>
                <a:solidFill>
                  <a:srgbClr val="2683C6"/>
                </a:solidFill>
                <a:effectLst/>
                <a:uLnTx/>
                <a:uFillTx/>
                <a:latin typeface="Calibri" panose="020F0502020204030204"/>
                <a:ea typeface="+mn-ea"/>
                <a:cs typeface="+mn-cs"/>
              </a:rPr>
              <a:t>Lake</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srgbClr val="2683C6"/>
                </a:solidFill>
                <a:effectLst/>
                <a:uLnTx/>
                <a:uFillTx/>
                <a:latin typeface="Calibri" panose="020F0502020204030204"/>
                <a:ea typeface="+mn-ea"/>
                <a:cs typeface="+mn-cs"/>
              </a:rPr>
              <a:t>Water </a:t>
            </a:r>
            <a:r>
              <a:rPr kumimoji="0" lang="fr-FR" sz="1050" b="1" i="0" u="none" strike="noStrike" kern="1200" cap="none" spc="0" normalizeH="0" baseline="0" noProof="0" dirty="0" err="1">
                <a:ln>
                  <a:noFill/>
                </a:ln>
                <a:solidFill>
                  <a:srgbClr val="2683C6"/>
                </a:solidFill>
                <a:effectLst/>
                <a:uLnTx/>
                <a:uFillTx/>
                <a:latin typeface="Calibri" panose="020F0502020204030204"/>
                <a:ea typeface="+mn-ea"/>
                <a:cs typeface="+mn-cs"/>
              </a:rPr>
              <a:t>level</a:t>
            </a:r>
            <a:endParaRPr kumimoji="0" lang="fr-FR" sz="1050" b="1" i="0" u="none" strike="noStrike" kern="1200" cap="none" spc="0" normalizeH="0" baseline="0" noProof="0" dirty="0">
              <a:ln>
                <a:noFill/>
              </a:ln>
              <a:solidFill>
                <a:srgbClr val="2683C6"/>
              </a:solidFill>
              <a:effectLst/>
              <a:uLnTx/>
              <a:uFillTx/>
              <a:latin typeface="Calibri" panose="020F050202020403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(cm)</a:t>
            </a:r>
          </a:p>
        </p:txBody>
      </p:sp>
      <p:sp>
        <p:nvSpPr>
          <p:cNvPr id="109" name="Rectangle 108"/>
          <p:cNvSpPr/>
          <p:nvPr/>
        </p:nvSpPr>
        <p:spPr>
          <a:xfrm>
            <a:off x="6207" y="3136596"/>
            <a:ext cx="761488" cy="328709"/>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panose="020F0502020204030204"/>
                <a:ea typeface="+mn-ea"/>
                <a:cs typeface="+mn-cs"/>
              </a:rPr>
              <a:t>Elec</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 Cond.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fr-FR" sz="1050" b="1" i="0" u="none" strike="noStrike" kern="1200" cap="none" spc="0" normalizeH="0" baseline="0" noProof="0" dirty="0" err="1">
                <a:ln>
                  <a:noFill/>
                </a:ln>
                <a:solidFill>
                  <a:prstClr val="black"/>
                </a:solidFill>
                <a:effectLst/>
                <a:uLnTx/>
                <a:uFillTx/>
                <a:latin typeface="Symbol" panose="05050102010706020507" pitchFamily="18" charset="2"/>
                <a:ea typeface="+mn-ea"/>
                <a:cs typeface="+mn-cs"/>
              </a:rPr>
              <a:t>m</a:t>
            </a:r>
            <a:r>
              <a:rPr kumimoji="0" lang="fr-FR" sz="1050" b="1" i="0" u="none" strike="noStrike" kern="1200" cap="none" spc="0" normalizeH="0" baseline="0" noProof="0" dirty="0" err="1">
                <a:ln>
                  <a:noFill/>
                </a:ln>
                <a:solidFill>
                  <a:prstClr val="black"/>
                </a:solidFill>
                <a:effectLst/>
                <a:uLnTx/>
                <a:uFillTx/>
                <a:latin typeface="Calibri" panose="020F0502020204030204"/>
                <a:ea typeface="+mn-ea"/>
                <a:cs typeface="+mn-cs"/>
              </a:rPr>
              <a:t>S.</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 cm</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0" name="ZoneTexte 109"/>
          <p:cNvSpPr txBox="1"/>
          <p:nvPr/>
        </p:nvSpPr>
        <p:spPr>
          <a:xfrm>
            <a:off x="84533" y="3888652"/>
            <a:ext cx="536825" cy="32870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[NO</a:t>
            </a:r>
            <a:r>
              <a:rPr kumimoji="0" lang="fr-FR" sz="1050" b="1"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(mg.l</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1" name="ZoneTexte 110"/>
          <p:cNvSpPr txBox="1"/>
          <p:nvPr/>
        </p:nvSpPr>
        <p:spPr>
          <a:xfrm>
            <a:off x="124441" y="5554786"/>
            <a:ext cx="502831" cy="328709"/>
          </a:xfrm>
          <a:prstGeom prst="rect">
            <a:avLst/>
          </a:prstGeom>
          <a:noFill/>
        </p:spPr>
        <p:txBody>
          <a:bodyPr wrap="none" rtlCol="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DEA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(ng.l</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12" name="Rectangle à coins arrondis 111"/>
          <p:cNvSpPr/>
          <p:nvPr/>
        </p:nvSpPr>
        <p:spPr>
          <a:xfrm>
            <a:off x="3099232" y="2128312"/>
            <a:ext cx="270789" cy="154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3" name="ZoneTexte 112"/>
          <p:cNvSpPr txBox="1"/>
          <p:nvPr/>
        </p:nvSpPr>
        <p:spPr>
          <a:xfrm>
            <a:off x="3026874" y="2087270"/>
            <a:ext cx="445186" cy="210609"/>
          </a:xfrm>
          <a:prstGeom prst="rect">
            <a:avLst/>
          </a:prstGeom>
        </p:spPr>
        <p:txBody>
          <a:bodyPr wrap="none">
            <a:spAutoFit/>
          </a:bodyPr>
          <a:lstStyle>
            <a:defPPr>
              <a:defRPr lang="fr-FR"/>
            </a:defPPr>
            <a:lvl1pPr algn="ctr">
              <a:lnSpc>
                <a:spcPct val="80000"/>
              </a:lnSpc>
              <a:defRPr sz="1050" b="1"/>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T (°C)</a:t>
            </a:r>
          </a:p>
        </p:txBody>
      </p:sp>
      <p:sp>
        <p:nvSpPr>
          <p:cNvPr id="114" name="Rectangle à coins arrondis 113"/>
          <p:cNvSpPr/>
          <p:nvPr/>
        </p:nvSpPr>
        <p:spPr>
          <a:xfrm>
            <a:off x="5895881" y="2087270"/>
            <a:ext cx="270789" cy="154613"/>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5" name="ZoneTexte 114"/>
          <p:cNvSpPr txBox="1"/>
          <p:nvPr/>
        </p:nvSpPr>
        <p:spPr>
          <a:xfrm>
            <a:off x="5850260" y="2060773"/>
            <a:ext cx="445186" cy="210609"/>
          </a:xfrm>
          <a:prstGeom prst="rect">
            <a:avLst/>
          </a:prstGeom>
        </p:spPr>
        <p:txBody>
          <a:bodyPr wrap="none">
            <a:spAutoFit/>
          </a:bodyPr>
          <a:lstStyle>
            <a:defPPr>
              <a:defRPr lang="fr-FR"/>
            </a:defPPr>
            <a:lvl1pPr algn="ctr">
              <a:lnSpc>
                <a:spcPct val="80000"/>
              </a:lnSpc>
              <a:defRPr sz="1050" b="1"/>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T (°C)</a:t>
            </a:r>
          </a:p>
        </p:txBody>
      </p:sp>
      <p:sp>
        <p:nvSpPr>
          <p:cNvPr id="116" name="Rectangle à coins arrondis 115"/>
          <p:cNvSpPr/>
          <p:nvPr/>
        </p:nvSpPr>
        <p:spPr>
          <a:xfrm>
            <a:off x="3135645" y="1300851"/>
            <a:ext cx="113822" cy="93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ZoneTexte 116"/>
          <p:cNvSpPr txBox="1"/>
          <p:nvPr/>
        </p:nvSpPr>
        <p:spPr>
          <a:xfrm>
            <a:off x="3069110" y="1136497"/>
            <a:ext cx="378674" cy="328709"/>
          </a:xfrm>
          <a:prstGeom prst="rect">
            <a:avLst/>
          </a:prstGeom>
        </p:spPr>
        <p:txBody>
          <a:bodyPr wrap="none">
            <a:spAutoFit/>
          </a:bodyPr>
          <a:lstStyle>
            <a:defPPr>
              <a:defRPr lang="fr-FR"/>
            </a:defPPr>
            <a:lvl1pPr algn="ctr">
              <a:lnSpc>
                <a:spcPct val="80000"/>
              </a:lnSpc>
              <a:defRPr sz="1050" b="1"/>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Vol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sp>
        <p:nvSpPr>
          <p:cNvPr id="118" name="Rectangle à coins arrondis 117"/>
          <p:cNvSpPr/>
          <p:nvPr/>
        </p:nvSpPr>
        <p:spPr>
          <a:xfrm>
            <a:off x="3320541" y="1443627"/>
            <a:ext cx="113822" cy="93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Rectangle à coins arrondis 118"/>
          <p:cNvSpPr/>
          <p:nvPr/>
        </p:nvSpPr>
        <p:spPr>
          <a:xfrm>
            <a:off x="5885821" y="1316238"/>
            <a:ext cx="113822" cy="93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ZoneTexte 119"/>
          <p:cNvSpPr txBox="1"/>
          <p:nvPr/>
        </p:nvSpPr>
        <p:spPr>
          <a:xfrm>
            <a:off x="5819286" y="1151884"/>
            <a:ext cx="378674" cy="328709"/>
          </a:xfrm>
          <a:prstGeom prst="rect">
            <a:avLst/>
          </a:prstGeom>
        </p:spPr>
        <p:txBody>
          <a:bodyPr wrap="none">
            <a:spAutoFit/>
          </a:bodyPr>
          <a:lstStyle>
            <a:defPPr>
              <a:defRPr lang="fr-FR"/>
            </a:defPPr>
            <a:lvl1pPr algn="ctr">
              <a:lnSpc>
                <a:spcPct val="80000"/>
              </a:lnSpc>
              <a:defRPr sz="1050" b="1"/>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Vol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sp>
        <p:nvSpPr>
          <p:cNvPr id="121" name="ZoneTexte 120"/>
          <p:cNvSpPr txBox="1"/>
          <p:nvPr/>
        </p:nvSpPr>
        <p:spPr>
          <a:xfrm>
            <a:off x="8615473" y="2072553"/>
            <a:ext cx="445186" cy="210609"/>
          </a:xfrm>
          <a:prstGeom prst="rect">
            <a:avLst/>
          </a:prstGeom>
        </p:spPr>
        <p:txBody>
          <a:bodyPr wrap="none">
            <a:spAutoFit/>
          </a:bodyPr>
          <a:lstStyle>
            <a:defPPr>
              <a:defRPr lang="fr-FR"/>
            </a:defPPr>
            <a:lvl1pPr algn="ctr">
              <a:lnSpc>
                <a:spcPct val="80000"/>
              </a:lnSpc>
              <a:defRPr sz="1050" b="1"/>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white">
                    <a:lumMod val="65000"/>
                  </a:prstClr>
                </a:solidFill>
                <a:effectLst/>
                <a:uLnTx/>
                <a:uFillTx/>
                <a:latin typeface="Calibri" panose="020F0502020204030204"/>
                <a:ea typeface="+mn-ea"/>
                <a:cs typeface="+mn-cs"/>
              </a:rPr>
              <a:t>T (°C)</a:t>
            </a:r>
          </a:p>
        </p:txBody>
      </p:sp>
      <p:sp>
        <p:nvSpPr>
          <p:cNvPr id="122" name="Rectangle à coins arrondis 121"/>
          <p:cNvSpPr/>
          <p:nvPr/>
        </p:nvSpPr>
        <p:spPr>
          <a:xfrm>
            <a:off x="8694604" y="1326851"/>
            <a:ext cx="113822" cy="93241"/>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3" name="ZoneTexte 122"/>
          <p:cNvSpPr txBox="1"/>
          <p:nvPr/>
        </p:nvSpPr>
        <p:spPr>
          <a:xfrm>
            <a:off x="8605872" y="1162497"/>
            <a:ext cx="378674" cy="328709"/>
          </a:xfrm>
          <a:prstGeom prst="rect">
            <a:avLst/>
          </a:prstGeom>
        </p:spPr>
        <p:txBody>
          <a:bodyPr wrap="none">
            <a:spAutoFit/>
          </a:bodyPr>
          <a:lstStyle>
            <a:defPPr>
              <a:defRPr lang="fr-FR"/>
            </a:defPPr>
            <a:lvl1pPr algn="ctr">
              <a:lnSpc>
                <a:spcPct val="80000"/>
              </a:lnSpc>
              <a:defRPr sz="1050" b="1"/>
            </a:lvl1p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Vol </a:t>
            </a: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(ml)</a:t>
            </a:r>
          </a:p>
        </p:txBody>
      </p:sp>
      <p:sp>
        <p:nvSpPr>
          <p:cNvPr id="124" name="Rectangle 123"/>
          <p:cNvSpPr/>
          <p:nvPr/>
        </p:nvSpPr>
        <p:spPr>
          <a:xfrm>
            <a:off x="847069" y="536717"/>
            <a:ext cx="7847535" cy="1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ZoneTexte 124"/>
          <p:cNvSpPr txBox="1"/>
          <p:nvPr/>
        </p:nvSpPr>
        <p:spPr>
          <a:xfrm>
            <a:off x="937197" y="506364"/>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2014</a:t>
            </a:r>
          </a:p>
        </p:txBody>
      </p:sp>
      <p:sp>
        <p:nvSpPr>
          <p:cNvPr id="126" name="ZoneTexte 125"/>
          <p:cNvSpPr txBox="1"/>
          <p:nvPr/>
        </p:nvSpPr>
        <p:spPr>
          <a:xfrm>
            <a:off x="1300425" y="506362"/>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2016</a:t>
            </a:r>
          </a:p>
        </p:txBody>
      </p:sp>
      <p:sp>
        <p:nvSpPr>
          <p:cNvPr id="127" name="ZoneTexte 126"/>
          <p:cNvSpPr txBox="1"/>
          <p:nvPr/>
        </p:nvSpPr>
        <p:spPr>
          <a:xfrm>
            <a:off x="1670983" y="506359"/>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a:t>
            </a:r>
          </a:p>
        </p:txBody>
      </p:sp>
      <p:sp>
        <p:nvSpPr>
          <p:cNvPr id="128" name="ZoneTexte 127"/>
          <p:cNvSpPr txBox="1"/>
          <p:nvPr/>
        </p:nvSpPr>
        <p:spPr>
          <a:xfrm>
            <a:off x="2053187" y="506351"/>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p>
        </p:txBody>
      </p:sp>
      <p:sp>
        <p:nvSpPr>
          <p:cNvPr id="129" name="ZoneTexte 128"/>
          <p:cNvSpPr txBox="1"/>
          <p:nvPr/>
        </p:nvSpPr>
        <p:spPr>
          <a:xfrm>
            <a:off x="2428499" y="506336"/>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a:t>
            </a:r>
          </a:p>
        </p:txBody>
      </p:sp>
      <p:sp>
        <p:nvSpPr>
          <p:cNvPr id="130" name="ZoneTexte 129"/>
          <p:cNvSpPr txBox="1"/>
          <p:nvPr/>
        </p:nvSpPr>
        <p:spPr>
          <a:xfrm>
            <a:off x="2796971" y="506321"/>
            <a:ext cx="475283" cy="2595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2024</a:t>
            </a:r>
          </a:p>
        </p:txBody>
      </p:sp>
      <p:sp>
        <p:nvSpPr>
          <p:cNvPr id="131" name="ZoneTexte 130"/>
          <p:cNvSpPr txBox="1"/>
          <p:nvPr/>
        </p:nvSpPr>
        <p:spPr>
          <a:xfrm>
            <a:off x="3699691" y="506364"/>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2014</a:t>
            </a:r>
          </a:p>
        </p:txBody>
      </p:sp>
      <p:sp>
        <p:nvSpPr>
          <p:cNvPr id="132" name="ZoneTexte 131"/>
          <p:cNvSpPr txBox="1"/>
          <p:nvPr/>
        </p:nvSpPr>
        <p:spPr>
          <a:xfrm>
            <a:off x="4062920" y="506362"/>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2016</a:t>
            </a:r>
          </a:p>
        </p:txBody>
      </p:sp>
      <p:sp>
        <p:nvSpPr>
          <p:cNvPr id="133" name="ZoneTexte 132"/>
          <p:cNvSpPr txBox="1"/>
          <p:nvPr/>
        </p:nvSpPr>
        <p:spPr>
          <a:xfrm>
            <a:off x="4433478" y="506359"/>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a:t>
            </a:r>
          </a:p>
        </p:txBody>
      </p:sp>
      <p:sp>
        <p:nvSpPr>
          <p:cNvPr id="134" name="ZoneTexte 133"/>
          <p:cNvSpPr txBox="1"/>
          <p:nvPr/>
        </p:nvSpPr>
        <p:spPr>
          <a:xfrm>
            <a:off x="4815682" y="506351"/>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p>
        </p:txBody>
      </p:sp>
      <p:sp>
        <p:nvSpPr>
          <p:cNvPr id="135" name="ZoneTexte 134"/>
          <p:cNvSpPr txBox="1"/>
          <p:nvPr/>
        </p:nvSpPr>
        <p:spPr>
          <a:xfrm>
            <a:off x="5190993" y="506336"/>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a:t>
            </a:r>
          </a:p>
        </p:txBody>
      </p:sp>
      <p:sp>
        <p:nvSpPr>
          <p:cNvPr id="136" name="ZoneTexte 135"/>
          <p:cNvSpPr txBox="1"/>
          <p:nvPr/>
        </p:nvSpPr>
        <p:spPr>
          <a:xfrm>
            <a:off x="5559466" y="506321"/>
            <a:ext cx="475283" cy="2595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2024</a:t>
            </a:r>
          </a:p>
        </p:txBody>
      </p:sp>
      <p:sp>
        <p:nvSpPr>
          <p:cNvPr id="137" name="ZoneTexte 136"/>
          <p:cNvSpPr txBox="1"/>
          <p:nvPr/>
        </p:nvSpPr>
        <p:spPr>
          <a:xfrm>
            <a:off x="6501641" y="506921"/>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2014</a:t>
            </a:r>
          </a:p>
        </p:txBody>
      </p:sp>
      <p:sp>
        <p:nvSpPr>
          <p:cNvPr id="138" name="ZoneTexte 137"/>
          <p:cNvSpPr txBox="1"/>
          <p:nvPr/>
        </p:nvSpPr>
        <p:spPr>
          <a:xfrm>
            <a:off x="6864870" y="506919"/>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2016</a:t>
            </a:r>
          </a:p>
        </p:txBody>
      </p:sp>
      <p:sp>
        <p:nvSpPr>
          <p:cNvPr id="139" name="ZoneTexte 138"/>
          <p:cNvSpPr txBox="1"/>
          <p:nvPr/>
        </p:nvSpPr>
        <p:spPr>
          <a:xfrm>
            <a:off x="7235428" y="506915"/>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a:t>
            </a:r>
          </a:p>
        </p:txBody>
      </p:sp>
      <p:sp>
        <p:nvSpPr>
          <p:cNvPr id="140" name="ZoneTexte 139"/>
          <p:cNvSpPr txBox="1"/>
          <p:nvPr/>
        </p:nvSpPr>
        <p:spPr>
          <a:xfrm>
            <a:off x="7617632" y="506908"/>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p>
        </p:txBody>
      </p:sp>
      <p:sp>
        <p:nvSpPr>
          <p:cNvPr id="141" name="ZoneTexte 140"/>
          <p:cNvSpPr txBox="1"/>
          <p:nvPr/>
        </p:nvSpPr>
        <p:spPr>
          <a:xfrm>
            <a:off x="7992943" y="506893"/>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a:t>
            </a:r>
          </a:p>
        </p:txBody>
      </p:sp>
      <p:sp>
        <p:nvSpPr>
          <p:cNvPr id="142" name="ZoneTexte 141"/>
          <p:cNvSpPr txBox="1"/>
          <p:nvPr/>
        </p:nvSpPr>
        <p:spPr>
          <a:xfrm>
            <a:off x="8361416" y="506878"/>
            <a:ext cx="475283" cy="2595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2024</a:t>
            </a:r>
          </a:p>
        </p:txBody>
      </p:sp>
      <p:sp>
        <p:nvSpPr>
          <p:cNvPr id="143" name="ZoneTexte 142"/>
          <p:cNvSpPr txBox="1"/>
          <p:nvPr/>
        </p:nvSpPr>
        <p:spPr>
          <a:xfrm>
            <a:off x="1357395" y="332982"/>
            <a:ext cx="121482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sng" strike="noStrike" kern="1200" cap="none" spc="0" normalizeH="0" baseline="0" noProof="0" dirty="0">
                <a:ln>
                  <a:noFill/>
                </a:ln>
                <a:solidFill>
                  <a:srgbClr val="0070C0"/>
                </a:solidFill>
                <a:effectLst/>
                <a:uLnTx/>
                <a:uFillTx/>
                <a:latin typeface="Calibri" panose="020F0502020204030204"/>
                <a:ea typeface="+mn-ea"/>
                <a:cs typeface="+mn-cs"/>
              </a:rPr>
              <a:t>BLE – Group 1</a:t>
            </a:r>
          </a:p>
        </p:txBody>
      </p:sp>
      <p:sp>
        <p:nvSpPr>
          <p:cNvPr id="144" name="ZoneTexte 143"/>
          <p:cNvSpPr txBox="1"/>
          <p:nvPr/>
        </p:nvSpPr>
        <p:spPr>
          <a:xfrm>
            <a:off x="4294510" y="332981"/>
            <a:ext cx="1067325" cy="28834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sng" strike="noStrike" kern="1200" cap="none" spc="0" normalizeH="0" baseline="0" noProof="0" dirty="0">
                <a:ln>
                  <a:noFill/>
                </a:ln>
                <a:solidFill>
                  <a:srgbClr val="00B050"/>
                </a:solidFill>
                <a:effectLst/>
                <a:uLnTx/>
                <a:uFillTx/>
                <a:latin typeface="Calibri" panose="020F0502020204030204"/>
                <a:ea typeface="+mn-ea"/>
                <a:cs typeface="+mn-cs"/>
              </a:rPr>
              <a:t>LUC- Group 2</a:t>
            </a:r>
          </a:p>
        </p:txBody>
      </p:sp>
      <p:sp>
        <p:nvSpPr>
          <p:cNvPr id="145" name="ZoneTexte 144"/>
          <p:cNvSpPr txBox="1"/>
          <p:nvPr/>
        </p:nvSpPr>
        <p:spPr>
          <a:xfrm>
            <a:off x="7148318" y="332980"/>
            <a:ext cx="1173142"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400" b="1" i="0" u="sng" strike="noStrike" kern="1200" cap="none" spc="0" normalizeH="0" baseline="0" noProof="0" dirty="0">
                <a:ln>
                  <a:noFill/>
                </a:ln>
                <a:solidFill>
                  <a:srgbClr val="FF0000"/>
                </a:solidFill>
                <a:effectLst/>
                <a:uLnTx/>
                <a:uFillTx/>
                <a:latin typeface="Calibri" panose="020F0502020204030204"/>
                <a:ea typeface="+mn-ea"/>
                <a:cs typeface="+mn-cs"/>
              </a:rPr>
              <a:t>PED- Group 3</a:t>
            </a:r>
          </a:p>
        </p:txBody>
      </p:sp>
      <p:sp>
        <p:nvSpPr>
          <p:cNvPr id="146" name="Rectangle 145"/>
          <p:cNvSpPr/>
          <p:nvPr/>
        </p:nvSpPr>
        <p:spPr>
          <a:xfrm>
            <a:off x="847069" y="5994157"/>
            <a:ext cx="7847535" cy="148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ZoneTexte 146"/>
          <p:cNvSpPr txBox="1"/>
          <p:nvPr/>
        </p:nvSpPr>
        <p:spPr>
          <a:xfrm>
            <a:off x="937197" y="5907443"/>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2014</a:t>
            </a:r>
          </a:p>
        </p:txBody>
      </p:sp>
      <p:sp>
        <p:nvSpPr>
          <p:cNvPr id="148" name="ZoneTexte 147"/>
          <p:cNvSpPr txBox="1"/>
          <p:nvPr/>
        </p:nvSpPr>
        <p:spPr>
          <a:xfrm>
            <a:off x="1300425" y="5907441"/>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2016</a:t>
            </a:r>
          </a:p>
        </p:txBody>
      </p:sp>
      <p:sp>
        <p:nvSpPr>
          <p:cNvPr id="149" name="ZoneTexte 148"/>
          <p:cNvSpPr txBox="1"/>
          <p:nvPr/>
        </p:nvSpPr>
        <p:spPr>
          <a:xfrm>
            <a:off x="1670983" y="5907438"/>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a:t>
            </a:r>
          </a:p>
        </p:txBody>
      </p:sp>
      <p:sp>
        <p:nvSpPr>
          <p:cNvPr id="150" name="ZoneTexte 149"/>
          <p:cNvSpPr txBox="1"/>
          <p:nvPr/>
        </p:nvSpPr>
        <p:spPr>
          <a:xfrm>
            <a:off x="2053187" y="5907430"/>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p>
        </p:txBody>
      </p:sp>
      <p:sp>
        <p:nvSpPr>
          <p:cNvPr id="151" name="ZoneTexte 150"/>
          <p:cNvSpPr txBox="1"/>
          <p:nvPr/>
        </p:nvSpPr>
        <p:spPr>
          <a:xfrm>
            <a:off x="2428499" y="5907415"/>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a:t>
            </a:r>
          </a:p>
        </p:txBody>
      </p:sp>
      <p:sp>
        <p:nvSpPr>
          <p:cNvPr id="152" name="ZoneTexte 151"/>
          <p:cNvSpPr txBox="1"/>
          <p:nvPr/>
        </p:nvSpPr>
        <p:spPr>
          <a:xfrm>
            <a:off x="2796971" y="5907400"/>
            <a:ext cx="475283" cy="2595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2024</a:t>
            </a:r>
          </a:p>
        </p:txBody>
      </p:sp>
      <p:sp>
        <p:nvSpPr>
          <p:cNvPr id="153" name="ZoneTexte 152"/>
          <p:cNvSpPr txBox="1"/>
          <p:nvPr/>
        </p:nvSpPr>
        <p:spPr>
          <a:xfrm>
            <a:off x="3699691" y="5907443"/>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2014</a:t>
            </a:r>
          </a:p>
        </p:txBody>
      </p:sp>
      <p:sp>
        <p:nvSpPr>
          <p:cNvPr id="154" name="ZoneTexte 153"/>
          <p:cNvSpPr txBox="1"/>
          <p:nvPr/>
        </p:nvSpPr>
        <p:spPr>
          <a:xfrm>
            <a:off x="4062920" y="5907441"/>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2016</a:t>
            </a:r>
          </a:p>
        </p:txBody>
      </p:sp>
      <p:sp>
        <p:nvSpPr>
          <p:cNvPr id="155" name="ZoneTexte 154"/>
          <p:cNvSpPr txBox="1"/>
          <p:nvPr/>
        </p:nvSpPr>
        <p:spPr>
          <a:xfrm>
            <a:off x="4433478" y="5907438"/>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a:t>
            </a:r>
          </a:p>
        </p:txBody>
      </p:sp>
      <p:sp>
        <p:nvSpPr>
          <p:cNvPr id="156" name="ZoneTexte 155"/>
          <p:cNvSpPr txBox="1"/>
          <p:nvPr/>
        </p:nvSpPr>
        <p:spPr>
          <a:xfrm>
            <a:off x="4815682" y="5907430"/>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p>
        </p:txBody>
      </p:sp>
      <p:sp>
        <p:nvSpPr>
          <p:cNvPr id="157" name="ZoneTexte 156"/>
          <p:cNvSpPr txBox="1"/>
          <p:nvPr/>
        </p:nvSpPr>
        <p:spPr>
          <a:xfrm>
            <a:off x="5190993" y="5907415"/>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a:t>
            </a:r>
          </a:p>
        </p:txBody>
      </p:sp>
      <p:sp>
        <p:nvSpPr>
          <p:cNvPr id="158" name="ZoneTexte 157"/>
          <p:cNvSpPr txBox="1"/>
          <p:nvPr/>
        </p:nvSpPr>
        <p:spPr>
          <a:xfrm>
            <a:off x="5559466" y="5907400"/>
            <a:ext cx="475283" cy="2595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2024</a:t>
            </a:r>
          </a:p>
        </p:txBody>
      </p:sp>
      <p:sp>
        <p:nvSpPr>
          <p:cNvPr id="159" name="ZoneTexte 158"/>
          <p:cNvSpPr txBox="1"/>
          <p:nvPr/>
        </p:nvSpPr>
        <p:spPr>
          <a:xfrm>
            <a:off x="6501641" y="5908000"/>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2014</a:t>
            </a:r>
          </a:p>
        </p:txBody>
      </p:sp>
      <p:sp>
        <p:nvSpPr>
          <p:cNvPr id="160" name="ZoneTexte 159"/>
          <p:cNvSpPr txBox="1"/>
          <p:nvPr/>
        </p:nvSpPr>
        <p:spPr>
          <a:xfrm>
            <a:off x="6864870" y="5907998"/>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2016</a:t>
            </a:r>
          </a:p>
        </p:txBody>
      </p:sp>
      <p:sp>
        <p:nvSpPr>
          <p:cNvPr id="161" name="ZoneTexte 160"/>
          <p:cNvSpPr txBox="1"/>
          <p:nvPr/>
        </p:nvSpPr>
        <p:spPr>
          <a:xfrm>
            <a:off x="7235428" y="5907994"/>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2018</a:t>
            </a:r>
          </a:p>
        </p:txBody>
      </p:sp>
      <p:sp>
        <p:nvSpPr>
          <p:cNvPr id="162" name="ZoneTexte 161"/>
          <p:cNvSpPr txBox="1"/>
          <p:nvPr/>
        </p:nvSpPr>
        <p:spPr>
          <a:xfrm>
            <a:off x="7617632" y="5907987"/>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2020</a:t>
            </a:r>
          </a:p>
        </p:txBody>
      </p:sp>
      <p:sp>
        <p:nvSpPr>
          <p:cNvPr id="163" name="ZoneTexte 162"/>
          <p:cNvSpPr txBox="1"/>
          <p:nvPr/>
        </p:nvSpPr>
        <p:spPr>
          <a:xfrm>
            <a:off x="7992943" y="5907972"/>
            <a:ext cx="430406" cy="25950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2022</a:t>
            </a:r>
          </a:p>
        </p:txBody>
      </p:sp>
      <p:sp>
        <p:nvSpPr>
          <p:cNvPr id="164" name="ZoneTexte 163"/>
          <p:cNvSpPr txBox="1"/>
          <p:nvPr/>
        </p:nvSpPr>
        <p:spPr>
          <a:xfrm>
            <a:off x="8361416" y="5907957"/>
            <a:ext cx="475283" cy="2595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2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2024</a:t>
            </a:r>
          </a:p>
        </p:txBody>
      </p:sp>
      <p:sp>
        <p:nvSpPr>
          <p:cNvPr id="165" name="Rectangle 164"/>
          <p:cNvSpPr/>
          <p:nvPr/>
        </p:nvSpPr>
        <p:spPr>
          <a:xfrm>
            <a:off x="703865" y="384274"/>
            <a:ext cx="2666155" cy="5792596"/>
          </a:xfrm>
          <a:prstGeom prst="rect">
            <a:avLst/>
          </a:prstGeom>
          <a:solidFill>
            <a:schemeClr val="tx2">
              <a:lumMod val="60000"/>
              <a:lumOff val="40000"/>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6" name="Rectangle 165"/>
          <p:cNvSpPr/>
          <p:nvPr/>
        </p:nvSpPr>
        <p:spPr>
          <a:xfrm>
            <a:off x="3393145" y="392974"/>
            <a:ext cx="2797330" cy="5792596"/>
          </a:xfrm>
          <a:prstGeom prst="rect">
            <a:avLst/>
          </a:prstGeom>
          <a:solidFill>
            <a:srgbClr val="00B05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7" name="Rectangle 166"/>
          <p:cNvSpPr/>
          <p:nvPr/>
        </p:nvSpPr>
        <p:spPr>
          <a:xfrm>
            <a:off x="6234603" y="392976"/>
            <a:ext cx="2773379" cy="5792595"/>
          </a:xfrm>
          <a:prstGeom prst="rect">
            <a:avLst/>
          </a:prstGeom>
          <a:solidFill>
            <a:srgbClr val="FF000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8" name="Rectangle 167"/>
          <p:cNvSpPr/>
          <p:nvPr/>
        </p:nvSpPr>
        <p:spPr>
          <a:xfrm>
            <a:off x="76037" y="895408"/>
            <a:ext cx="647678" cy="328709"/>
          </a:xfrm>
          <a:prstGeom prst="rect">
            <a:avLst/>
          </a:prstGeom>
        </p:spPr>
        <p:txBody>
          <a:bodyPr wrap="none">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err="1">
                <a:ln>
                  <a:noFill/>
                </a:ln>
                <a:solidFill>
                  <a:prstClr val="black"/>
                </a:solidFill>
                <a:effectLst/>
                <a:uLnTx/>
                <a:uFillTx/>
                <a:latin typeface="Calibri" panose="020F0502020204030204"/>
                <a:ea typeface="+mn-ea"/>
                <a:cs typeface="+mn-cs"/>
              </a:rPr>
              <a:t>Rainfall</a:t>
            </a:r>
            <a:endPar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ctr" defTabSz="914400" rtl="0" eaLnBrk="1" fontAlgn="auto" latinLnBrk="0" hangingPunct="1">
              <a:lnSpc>
                <a:spcPct val="80000"/>
              </a:lnSpc>
              <a:spcBef>
                <a:spcPts val="0"/>
              </a:spcBef>
              <a:spcAft>
                <a:spcPts val="0"/>
              </a:spcAft>
              <a:buClrTx/>
              <a:buSzTx/>
              <a:buFontTx/>
              <a:buNone/>
              <a:tabLst/>
              <a:defRPr/>
            </a:pP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(mm.m</a:t>
            </a:r>
            <a:r>
              <a:rPr kumimoji="0" lang="fr-FR" sz="1050" b="1" i="0" u="none" strike="noStrike" kern="1200" cap="none" spc="0" normalizeH="0" baseline="30000" noProof="0" dirty="0">
                <a:ln>
                  <a:noFill/>
                </a:ln>
                <a:solidFill>
                  <a:prstClr val="black"/>
                </a:solidFill>
                <a:effectLst/>
                <a:uLnTx/>
                <a:uFillTx/>
                <a:latin typeface="Calibri" panose="020F0502020204030204"/>
                <a:ea typeface="+mn-ea"/>
                <a:cs typeface="+mn-cs"/>
              </a:rPr>
              <a:t>-1</a:t>
            </a:r>
            <a:r>
              <a:rPr kumimoji="0" lang="fr-FR" sz="1050" b="1"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
        <p:nvSpPr>
          <p:cNvPr id="169" name="Rectangle 168"/>
          <p:cNvSpPr/>
          <p:nvPr/>
        </p:nvSpPr>
        <p:spPr>
          <a:xfrm>
            <a:off x="8957734" y="3860578"/>
            <a:ext cx="3321352" cy="2511428"/>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rPr>
              <a:t>Contamination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Different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trends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BLE: high </a:t>
            </a:r>
            <a:r>
              <a:rPr kumimoji="0" lang="fr-FR" sz="1500" b="0" i="0" u="none" strike="noStrike" kern="1200" cap="none" spc="0" normalizeH="0" baseline="0" noProof="0" dirty="0" err="1">
                <a:ln>
                  <a:noFill/>
                </a:ln>
                <a:solidFill>
                  <a:prstClr val="black"/>
                </a:solidFill>
                <a:effectLst/>
                <a:uLnTx/>
                <a:uFillTx/>
                <a:latin typeface="Calibri" panose="020F0502020204030204"/>
                <a:ea typeface="+mn-ea"/>
                <a:cs typeface="+mn-cs"/>
              </a:rPr>
              <a:t>increase</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in contamination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Ex: [NO</a:t>
            </a:r>
            <a:r>
              <a:rPr kumimoji="0" lang="fr-FR" sz="15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fr-FR" sz="15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0" i="0" u="none" strike="noStrike" kern="1200" cap="none" spc="0" normalizeH="0" baseline="0" noProof="0" dirty="0" err="1">
                <a:ln>
                  <a:noFill/>
                </a:ln>
                <a:solidFill>
                  <a:prstClr val="black"/>
                </a:solidFill>
                <a:effectLst/>
                <a:uLnTx/>
                <a:uFillTx/>
                <a:latin typeface="Calibri" panose="020F0502020204030204"/>
                <a:ea typeface="+mn-ea"/>
                <a:cs typeface="+mn-cs"/>
              </a:rPr>
              <a:t>from</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10 to &gt;60 mg/l in 10 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LUC: </a:t>
            </a:r>
            <a:r>
              <a:rPr kumimoji="0" lang="fr-FR" sz="1500" b="0" i="0" u="none" strike="noStrike" kern="1200" cap="none" spc="0" normalizeH="0" baseline="0" noProof="0" dirty="0" err="1">
                <a:ln>
                  <a:noFill/>
                </a:ln>
                <a:solidFill>
                  <a:prstClr val="black"/>
                </a:solidFill>
                <a:effectLst/>
                <a:uLnTx/>
                <a:uFillTx/>
                <a:latin typeface="Calibri" panose="020F0502020204030204"/>
                <a:ea typeface="+mn-ea"/>
                <a:cs typeface="+mn-cs"/>
              </a:rPr>
              <a:t>globally</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0" i="0" u="none" strike="noStrike" kern="1200" cap="none" spc="0" normalizeH="0" baseline="0" noProof="0" dirty="0" err="1">
                <a:ln>
                  <a:noFill/>
                </a:ln>
                <a:solidFill>
                  <a:prstClr val="black"/>
                </a:solidFill>
                <a:effectLst/>
                <a:uLnTx/>
                <a:uFillTx/>
                <a:latin typeface="Calibri" panose="020F0502020204030204"/>
                <a:ea typeface="+mn-ea"/>
                <a:cs typeface="+mn-cs"/>
              </a:rPr>
              <a:t>decrease</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in contamination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[NO</a:t>
            </a:r>
            <a:r>
              <a:rPr kumimoji="0" lang="fr-FR" sz="1500" b="0" i="0" u="none" strike="noStrike" kern="1200" cap="none" spc="0" normalizeH="0" baseline="-25000" noProof="0" dirty="0">
                <a:ln>
                  <a:noFill/>
                </a:ln>
                <a:solidFill>
                  <a:prstClr val="black"/>
                </a:solidFill>
                <a:effectLst/>
                <a:uLnTx/>
                <a:uFillTx/>
                <a:latin typeface="Calibri" panose="020F0502020204030204"/>
                <a:ea typeface="+mn-ea"/>
                <a:cs typeface="+mn-cs"/>
              </a:rPr>
              <a:t>3</a:t>
            </a:r>
            <a:r>
              <a:rPr kumimoji="0" lang="fr-FR" sz="1500" b="0" i="0" u="none" strike="noStrike" kern="1200" cap="none" spc="0" normalizeH="0" baseline="30000" noProof="0" dirty="0">
                <a:ln>
                  <a:noFill/>
                </a:ln>
                <a:solidFill>
                  <a:prstClr val="black"/>
                </a:solidFill>
                <a:effectLst/>
                <a:uLnTx/>
                <a:uFillTx/>
                <a:latin typeface="Calibri" panose="020F0502020204030204"/>
                <a:ea typeface="+mn-ea"/>
                <a:cs typeface="+mn-cs"/>
              </a:rPr>
              <a:t>-</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 </a:t>
            </a:r>
            <a:r>
              <a:rPr kumimoji="0" lang="fr-FR" sz="1500" b="0" i="0" u="none" strike="noStrike" kern="1200" cap="none" spc="0" normalizeH="0" baseline="0" noProof="0" dirty="0" err="1">
                <a:ln>
                  <a:noFill/>
                </a:ln>
                <a:solidFill>
                  <a:prstClr val="black"/>
                </a:solidFill>
                <a:effectLst/>
                <a:uLnTx/>
                <a:uFillTx/>
                <a:latin typeface="Calibri" panose="020F0502020204030204"/>
                <a:ea typeface="+mn-ea"/>
                <a:cs typeface="+mn-cs"/>
              </a:rPr>
              <a:t>lake</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rPr>
              <a:t>perco </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pesticides] </a:t>
            </a:r>
            <a:r>
              <a:rPr kumimoji="0" lang="fr-FR" sz="15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a:t>
            </a: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0" name="Flèche droite 169"/>
          <p:cNvSpPr/>
          <p:nvPr/>
        </p:nvSpPr>
        <p:spPr>
          <a:xfrm rot="20259477">
            <a:off x="1889152" y="4165455"/>
            <a:ext cx="970745" cy="122255"/>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1" name="Flèche droite 170"/>
          <p:cNvSpPr/>
          <p:nvPr/>
        </p:nvSpPr>
        <p:spPr>
          <a:xfrm rot="20725823">
            <a:off x="4803455" y="4216387"/>
            <a:ext cx="970745" cy="122255"/>
          </a:xfrm>
          <a:prstGeom prst="rightArrow">
            <a:avLst/>
          </a:prstGeom>
          <a:solidFill>
            <a:schemeClr val="accent2">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2" name="Flèche droite 171"/>
          <p:cNvSpPr/>
          <p:nvPr/>
        </p:nvSpPr>
        <p:spPr>
          <a:xfrm rot="1464806">
            <a:off x="5013377" y="3851801"/>
            <a:ext cx="970745" cy="122255"/>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3" name="Flèche droite 172"/>
          <p:cNvSpPr/>
          <p:nvPr/>
        </p:nvSpPr>
        <p:spPr>
          <a:xfrm rot="19268686">
            <a:off x="2067253" y="4802766"/>
            <a:ext cx="970745" cy="122255"/>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4" name="Flèche droite 173"/>
          <p:cNvSpPr/>
          <p:nvPr/>
        </p:nvSpPr>
        <p:spPr>
          <a:xfrm rot="18562028">
            <a:off x="2305149" y="5524237"/>
            <a:ext cx="734758" cy="121409"/>
          </a:xfrm>
          <a:prstGeom prst="rightArrow">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5" name="Flèche droite 174"/>
          <p:cNvSpPr/>
          <p:nvPr/>
        </p:nvSpPr>
        <p:spPr>
          <a:xfrm rot="2999616">
            <a:off x="4415090" y="4820341"/>
            <a:ext cx="733668" cy="142790"/>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6" name="Flèche droite 175"/>
          <p:cNvSpPr/>
          <p:nvPr/>
        </p:nvSpPr>
        <p:spPr>
          <a:xfrm rot="2375776">
            <a:off x="4386529" y="5527778"/>
            <a:ext cx="805904" cy="129991"/>
          </a:xfrm>
          <a:prstGeom prst="rightArrow">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7" name="ZoneTexte 176"/>
          <p:cNvSpPr txBox="1"/>
          <p:nvPr/>
        </p:nvSpPr>
        <p:spPr>
          <a:xfrm>
            <a:off x="9171748" y="1181138"/>
            <a:ext cx="2943572" cy="25608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1" i="0" u="sng" strike="noStrike" kern="1200" cap="none" spc="0" normalizeH="0" baseline="0" noProof="0" dirty="0" err="1">
                <a:ln>
                  <a:noFill/>
                </a:ln>
                <a:solidFill>
                  <a:prstClr val="black"/>
                </a:solidFill>
                <a:effectLst/>
                <a:uLnTx/>
                <a:uFillTx/>
                <a:latin typeface="Calibri" panose="020F0502020204030204"/>
                <a:ea typeface="+mn-ea"/>
                <a:cs typeface="+mn-cs"/>
              </a:rPr>
              <a:t>Hydrodynamics</a:t>
            </a:r>
            <a:endParaRPr kumimoji="0" lang="fr-FR" sz="180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50" b="1" i="0" u="sng"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Effective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Rainfall</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rPr>
              <a:t>Oct</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Mar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3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Thin</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CWF layer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Seasonal</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recharge</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Discontinuous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percolation</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endPar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600" b="1"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Thick</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CWF layer</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Lakes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a:t>
            </a: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Low</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variation </a:t>
            </a:r>
            <a:r>
              <a:rPr kumimoji="0" lang="el-GR" sz="1600" b="1" i="0" u="none" strike="noStrike" kern="1200" cap="none" spc="0" normalizeH="0" baseline="0" noProof="0" dirty="0">
                <a:ln>
                  <a:noFill/>
                </a:ln>
                <a:solidFill>
                  <a:prstClr val="black"/>
                </a:solidFill>
                <a:effectLst/>
                <a:uLnTx/>
                <a:uFillTx/>
                <a:latin typeface="Calibri" panose="020F0502020204030204"/>
                <a:ea typeface="+mn-ea"/>
                <a:cs typeface="+mn-cs"/>
              </a:rPr>
              <a:t>Δ</a:t>
            </a:r>
            <a:r>
              <a:rPr kumimoji="0" lang="fr-FR" sz="1600" b="1" i="0" u="none" strike="noStrike" kern="1200" cap="none" spc="0" normalizeH="0" baseline="0" noProof="0" dirty="0">
                <a:ln>
                  <a:noFill/>
                </a:ln>
                <a:solidFill>
                  <a:prstClr val="black"/>
                </a:solidFill>
                <a:effectLst/>
                <a:uLnTx/>
                <a:uFillTx/>
                <a:latin typeface="Calibri" panose="020F0502020204030204"/>
                <a:ea typeface="+mn-ea"/>
                <a:cs typeface="+mn-cs"/>
              </a:rPr>
              <a:t>h </a:t>
            </a:r>
          </a:p>
          <a:p>
            <a:pPr marL="285750" marR="0" lvl="0" indent="-285750" algn="l" defTabSz="914400" rtl="0" eaLnBrk="1" fontAlgn="auto" latinLnBrk="0" hangingPunct="1">
              <a:lnSpc>
                <a:spcPct val="100000"/>
              </a:lnSpc>
              <a:spcBef>
                <a:spcPts val="0"/>
              </a:spcBef>
              <a:spcAft>
                <a:spcPts val="0"/>
              </a:spcAft>
              <a:buClrTx/>
              <a:buSzTx/>
              <a:buFont typeface="Wingdings" panose="05000000000000000000" pitchFamily="2" charset="2"/>
              <a:buChar char="à"/>
              <a:tabLst/>
              <a:defRPr/>
            </a:pPr>
            <a:r>
              <a:rPr kumimoji="0" lang="fr-FR" sz="1600" b="0" i="0" u="none" strike="noStrike" kern="1200" cap="none" spc="0" normalizeH="0" baseline="0" noProof="0" dirty="0" err="1">
                <a:ln>
                  <a:noFill/>
                </a:ln>
                <a:solidFill>
                  <a:prstClr val="black"/>
                </a:solidFill>
                <a:effectLst/>
                <a:uLnTx/>
                <a:uFillTx/>
                <a:latin typeface="Calibri" panose="020F0502020204030204"/>
                <a:ea typeface="+mn-ea"/>
                <a:cs typeface="+mn-cs"/>
                <a:sym typeface="Wingdings" panose="05000000000000000000" pitchFamily="2" charset="2"/>
              </a:rPr>
              <a:t>Continuous</a:t>
            </a:r>
            <a:r>
              <a:rPr kumimoji="0" lang="fr-FR" sz="16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rPr>
              <a:t> percolation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sym typeface="Wingdings" panose="05000000000000000000" pitchFamily="2" charset="2"/>
            </a:endParaRPr>
          </a:p>
        </p:txBody>
      </p:sp>
    </p:spTree>
    <p:extLst>
      <p:ext uri="{BB962C8B-B14F-4D97-AF65-F5344CB8AC3E}">
        <p14:creationId xmlns:p14="http://schemas.microsoft.com/office/powerpoint/2010/main" val="184309543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58446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Cadre </a:t>
            </a:r>
            <a:r>
              <a:rPr kumimoji="0" lang="fr-FR" sz="3200" b="1" i="0" u="none" strike="noStrike" kern="1200" cap="none" spc="-1" normalizeH="0" baseline="0" noProof="0" dirty="0" err="1">
                <a:ln>
                  <a:noFill/>
                </a:ln>
                <a:solidFill>
                  <a:prstClr val="black"/>
                </a:solidFill>
                <a:effectLst/>
                <a:uLnTx/>
                <a:uFillTx/>
                <a:latin typeface="Calibri" panose="020F0502020204030204"/>
                <a:ea typeface="+mn-ea"/>
                <a:cs typeface="+mn-cs"/>
              </a:rPr>
              <a:t>Pédo-climatique</a:t>
            </a:r>
            <a:endPar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endParaRPr>
          </a:p>
        </p:txBody>
      </p:sp>
      <p:sp>
        <p:nvSpPr>
          <p:cNvPr id="10" name="ZoneTexte 9">
            <a:extLst>
              <a:ext uri="{FF2B5EF4-FFF2-40B4-BE49-F238E27FC236}">
                <a16:creationId xmlns:a16="http://schemas.microsoft.com/office/drawing/2014/main" id="{667F8ECC-6E74-4FEB-9D8D-C1008E87A38E}"/>
              </a:ext>
            </a:extLst>
          </p:cNvPr>
          <p:cNvSpPr txBox="1"/>
          <p:nvPr/>
        </p:nvSpPr>
        <p:spPr>
          <a:xfrm>
            <a:off x="346113" y="3654450"/>
            <a:ext cx="10585373" cy="509883"/>
          </a:xfrm>
          <a:prstGeom prst="rect">
            <a:avLst/>
          </a:prstGeom>
          <a:noFill/>
        </p:spPr>
        <p:txBody>
          <a:bodyPr wrap="square">
            <a:spAutoFit/>
          </a:bodyPr>
          <a:lstStyle/>
          <a:p>
            <a:pPr marL="0" marR="0" lvl="0" indent="0" algn="l" defTabSz="914400" rtl="0" eaLnBrk="1" fontAlgn="auto" latinLnBrk="0" hangingPunct="1">
              <a:lnSpc>
                <a:spcPts val="1360"/>
              </a:lnSpc>
              <a:spcBef>
                <a:spcPts val="0"/>
              </a:spcBef>
              <a:spcAft>
                <a:spcPts val="0"/>
              </a:spcAft>
              <a:buClrTx/>
              <a:buSzTx/>
              <a:buFontTx/>
              <a:buNone/>
              <a:tabLst/>
              <a:defRPr/>
            </a:pPr>
            <a:endParaRPr kumimoji="0" lang="fr-FR" sz="1800" b="1" i="1"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ts val="166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Description du site : </a:t>
            </a:r>
          </a:p>
        </p:txBody>
      </p:sp>
      <p:graphicFrame>
        <p:nvGraphicFramePr>
          <p:cNvPr id="9" name="Tableau 2">
            <a:extLst>
              <a:ext uri="{FF2B5EF4-FFF2-40B4-BE49-F238E27FC236}">
                <a16:creationId xmlns:a16="http://schemas.microsoft.com/office/drawing/2014/main" id="{984519FA-D058-4215-8D56-CC4E778BCDFC}"/>
              </a:ext>
            </a:extLst>
          </p:cNvPr>
          <p:cNvGraphicFramePr>
            <a:graphicFrameLocks noGrp="1"/>
          </p:cNvGraphicFramePr>
          <p:nvPr/>
        </p:nvGraphicFramePr>
        <p:xfrm>
          <a:off x="548972" y="4217267"/>
          <a:ext cx="11432721" cy="1982410"/>
        </p:xfrm>
        <a:graphic>
          <a:graphicData uri="http://schemas.openxmlformats.org/drawingml/2006/table">
            <a:tbl>
              <a:tblPr firstRow="1" bandRow="1">
                <a:tableStyleId>{5C22544A-7EE6-4342-B048-85BDC9FD1C3A}</a:tableStyleId>
              </a:tblPr>
              <a:tblGrid>
                <a:gridCol w="1481133">
                  <a:extLst>
                    <a:ext uri="{9D8B030D-6E8A-4147-A177-3AD203B41FA5}">
                      <a16:colId xmlns:a16="http://schemas.microsoft.com/office/drawing/2014/main" val="3927319282"/>
                    </a:ext>
                  </a:extLst>
                </a:gridCol>
                <a:gridCol w="1263428">
                  <a:extLst>
                    <a:ext uri="{9D8B030D-6E8A-4147-A177-3AD203B41FA5}">
                      <a16:colId xmlns:a16="http://schemas.microsoft.com/office/drawing/2014/main" val="540010510"/>
                    </a:ext>
                  </a:extLst>
                </a:gridCol>
                <a:gridCol w="1938867">
                  <a:extLst>
                    <a:ext uri="{9D8B030D-6E8A-4147-A177-3AD203B41FA5}">
                      <a16:colId xmlns:a16="http://schemas.microsoft.com/office/drawing/2014/main" val="3359178806"/>
                    </a:ext>
                  </a:extLst>
                </a:gridCol>
                <a:gridCol w="1126718">
                  <a:extLst>
                    <a:ext uri="{9D8B030D-6E8A-4147-A177-3AD203B41FA5}">
                      <a16:colId xmlns:a16="http://schemas.microsoft.com/office/drawing/2014/main" val="3632914618"/>
                    </a:ext>
                  </a:extLst>
                </a:gridCol>
                <a:gridCol w="1464318">
                  <a:extLst>
                    <a:ext uri="{9D8B030D-6E8A-4147-A177-3AD203B41FA5}">
                      <a16:colId xmlns:a16="http://schemas.microsoft.com/office/drawing/2014/main" val="1932670326"/>
                    </a:ext>
                  </a:extLst>
                </a:gridCol>
                <a:gridCol w="4158257">
                  <a:extLst>
                    <a:ext uri="{9D8B030D-6E8A-4147-A177-3AD203B41FA5}">
                      <a16:colId xmlns:a16="http://schemas.microsoft.com/office/drawing/2014/main" val="1585950315"/>
                    </a:ext>
                  </a:extLst>
                </a:gridCol>
              </a:tblGrid>
              <a:tr h="711836">
                <a:tc>
                  <a:txBody>
                    <a:bodyPr/>
                    <a:lstStyle/>
                    <a:p>
                      <a:pPr algn="ctr"/>
                      <a:r>
                        <a:rPr lang="fr-FR" dirty="0"/>
                        <a:t>Type de lysimètres</a:t>
                      </a:r>
                    </a:p>
                  </a:txBody>
                  <a:tcPr/>
                </a:tc>
                <a:tc>
                  <a:txBody>
                    <a:bodyPr/>
                    <a:lstStyle/>
                    <a:p>
                      <a:pPr algn="ctr"/>
                      <a:r>
                        <a:rPr lang="fr-FR" dirty="0"/>
                        <a:t>Type de sol</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100" dirty="0"/>
                        <a:t>Classification WRB (référence pédo)</a:t>
                      </a:r>
                    </a:p>
                  </a:txBody>
                  <a:tcPr/>
                </a:tc>
                <a:tc>
                  <a:txBody>
                    <a:bodyPr/>
                    <a:lstStyle/>
                    <a:p>
                      <a:pPr algn="ctr"/>
                      <a:r>
                        <a:rPr lang="fr-FR" dirty="0"/>
                        <a:t>Type de végétation</a:t>
                      </a:r>
                    </a:p>
                  </a:txBody>
                  <a:tcPr/>
                </a:tc>
                <a:tc>
                  <a:txBody>
                    <a:bodyPr/>
                    <a:lstStyle/>
                    <a:p>
                      <a:pPr algn="ctr"/>
                      <a:r>
                        <a:rPr lang="fr-FR" dirty="0"/>
                        <a:t>Climat</a:t>
                      </a:r>
                    </a:p>
                  </a:txBody>
                  <a:tcPr/>
                </a:tc>
                <a:tc>
                  <a:txBody>
                    <a:bodyPr/>
                    <a:lstStyle/>
                    <a:p>
                      <a:pPr algn="ctr"/>
                      <a:r>
                        <a:rPr lang="fr-FR" dirty="0"/>
                        <a:t>Localisation</a:t>
                      </a:r>
                    </a:p>
                  </a:txBody>
                  <a:tcPr/>
                </a:tc>
                <a:tc>
                  <a:txBody>
                    <a:bodyPr/>
                    <a:lstStyle/>
                    <a:p>
                      <a:pPr algn="ctr"/>
                      <a:r>
                        <a:rPr lang="fr-FR" dirty="0"/>
                        <a:t>Récupération des données</a:t>
                      </a:r>
                    </a:p>
                  </a:txBody>
                  <a:tcPr/>
                </a:tc>
                <a:extLst>
                  <a:ext uri="{0D108BD9-81ED-4DB2-BD59-A6C34878D82A}">
                    <a16:rowId xmlns:a16="http://schemas.microsoft.com/office/drawing/2014/main" val="730747472"/>
                  </a:ext>
                </a:extLst>
              </a:tr>
              <a:tr h="1270574">
                <a:tc>
                  <a:txBody>
                    <a:bodyPr/>
                    <a:lstStyle/>
                    <a:p>
                      <a:pPr algn="ctr"/>
                      <a:r>
                        <a:rPr lang="fr-FR" sz="1600" dirty="0"/>
                        <a:t>Naturel</a:t>
                      </a:r>
                    </a:p>
                    <a:p>
                      <a:pPr algn="ctr"/>
                      <a:r>
                        <a:rPr lang="fr-FR" sz="1600" dirty="0"/>
                        <a:t>« Lysimètre</a:t>
                      </a:r>
                      <a:r>
                        <a:rPr lang="fr-FR" sz="1600" baseline="0" dirty="0"/>
                        <a:t> géant »</a:t>
                      </a:r>
                      <a:endParaRPr lang="fr-FR" sz="1600" dirty="0"/>
                    </a:p>
                  </a:txBody>
                  <a:tcPr anchor="ctr"/>
                </a:tc>
                <a:tc>
                  <a:txBody>
                    <a:bodyPr/>
                    <a:lstStyle/>
                    <a:p>
                      <a:pPr algn="ctr"/>
                      <a:r>
                        <a:rPr lang="fr-FR" sz="1200" dirty="0"/>
                        <a:t>Sol agricole</a:t>
                      </a:r>
                    </a:p>
                    <a:p>
                      <a:pPr algn="ctr"/>
                      <a:r>
                        <a:rPr lang="fr-FR" sz="1200" dirty="0" err="1"/>
                        <a:t>Ref</a:t>
                      </a:r>
                      <a:r>
                        <a:rPr lang="fr-FR" sz="1200" dirty="0"/>
                        <a:t> </a:t>
                      </a:r>
                      <a:r>
                        <a:rPr lang="fr-FR" sz="1200" dirty="0" err="1"/>
                        <a:t>pédo</a:t>
                      </a:r>
                      <a:r>
                        <a:rPr lang="fr-FR" sz="1200" dirty="0"/>
                        <a:t> ?</a:t>
                      </a:r>
                    </a:p>
                  </a:txBody>
                  <a:tcPr anchor="ctr"/>
                </a:tc>
                <a:tc>
                  <a:txBody>
                    <a:bodyPr/>
                    <a:lstStyle/>
                    <a:p>
                      <a:pPr algn="ctr"/>
                      <a:r>
                        <a:rPr lang="fr-FR" sz="1200" dirty="0"/>
                        <a:t>Rotation de cultures (maïs, blé, colza et escourgeon</a:t>
                      </a:r>
                    </a:p>
                    <a:p>
                      <a:pPr algn="ctr"/>
                      <a:r>
                        <a:rPr lang="fr-FR" sz="1200" dirty="0"/>
                        <a:t>Culture et</a:t>
                      </a:r>
                      <a:r>
                        <a:rPr lang="fr-FR" sz="1200" baseline="0" dirty="0"/>
                        <a:t> intrants connus depuis 1974</a:t>
                      </a:r>
                    </a:p>
                    <a:p>
                      <a:pPr algn="ctr"/>
                      <a:r>
                        <a:rPr lang="fr-FR" sz="1200" baseline="0" dirty="0"/>
                        <a:t>Culture, intrant, dose, fréquence d’application</a:t>
                      </a:r>
                      <a:endParaRPr lang="fr-FR" sz="1200" dirty="0"/>
                    </a:p>
                  </a:txBody>
                  <a:tcPr anchor="ctr"/>
                </a:tc>
                <a:tc>
                  <a:txBody>
                    <a:bodyPr/>
                    <a:lstStyle/>
                    <a:p>
                      <a:pPr algn="ctr"/>
                      <a:r>
                        <a:rPr lang="fr-FR" sz="1200" dirty="0"/>
                        <a:t>Océanique dégradé</a:t>
                      </a:r>
                    </a:p>
                  </a:txBody>
                  <a:tcPr anchor="ctr"/>
                </a:tc>
                <a:tc>
                  <a:txBody>
                    <a:bodyPr/>
                    <a:lstStyle/>
                    <a:p>
                      <a:pPr algn="ctr"/>
                      <a:r>
                        <a:rPr lang="fr-FR" sz="1200" dirty="0"/>
                        <a:t>Saint Martin le Nœud  (60)</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200" dirty="0"/>
                        <a:t>Enregistrement automatique sur Data </a:t>
                      </a:r>
                      <a:r>
                        <a:rPr lang="fr-FR" sz="1200" dirty="0" err="1"/>
                        <a:t>logger</a:t>
                      </a:r>
                      <a:r>
                        <a:rPr lang="fr-FR" sz="1200" dirty="0"/>
                        <a:t> – récupération manuelle</a:t>
                      </a:r>
                    </a:p>
                  </a:txBody>
                  <a:tcPr anchor="ctr"/>
                </a:tc>
                <a:extLst>
                  <a:ext uri="{0D108BD9-81ED-4DB2-BD59-A6C34878D82A}">
                    <a16:rowId xmlns:a16="http://schemas.microsoft.com/office/drawing/2014/main" val="1263628329"/>
                  </a:ext>
                </a:extLst>
              </a:tr>
            </a:tbl>
          </a:graphicData>
        </a:graphic>
      </p:graphicFrame>
      <p:grpSp>
        <p:nvGrpSpPr>
          <p:cNvPr id="16" name="Groupe 15">
            <a:extLst>
              <a:ext uri="{FF2B5EF4-FFF2-40B4-BE49-F238E27FC236}">
                <a16:creationId xmlns:a16="http://schemas.microsoft.com/office/drawing/2014/main" id="{10698C16-B716-78D8-A795-36A2A12E73C7}"/>
              </a:ext>
            </a:extLst>
          </p:cNvPr>
          <p:cNvGrpSpPr/>
          <p:nvPr/>
        </p:nvGrpSpPr>
        <p:grpSpPr>
          <a:xfrm>
            <a:off x="58309" y="6241371"/>
            <a:ext cx="12133691" cy="615227"/>
            <a:chOff x="58309" y="6241371"/>
            <a:chExt cx="12133691" cy="615227"/>
          </a:xfrm>
        </p:grpSpPr>
        <p:sp>
          <p:nvSpPr>
            <p:cNvPr id="17" name="ZoneTexte 16">
              <a:extLst>
                <a:ext uri="{FF2B5EF4-FFF2-40B4-BE49-F238E27FC236}">
                  <a16:creationId xmlns:a16="http://schemas.microsoft.com/office/drawing/2014/main" id="{517D0063-8C0F-25F0-895D-CA3AB0561458}"/>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Carrière souterraine de Saint Martin le Nœud</a:t>
              </a:r>
            </a:p>
          </p:txBody>
        </p:sp>
        <p:pic>
          <p:nvPicPr>
            <p:cNvPr id="18" name="Image 17" descr="Plan France 2030 : appels à projets 2023 - France 2030 ...">
              <a:extLst>
                <a:ext uri="{FF2B5EF4-FFF2-40B4-BE49-F238E27FC236}">
                  <a16:creationId xmlns:a16="http://schemas.microsoft.com/office/drawing/2014/main" id="{AED43155-7CDA-5C67-CFD3-BC07725D2124}"/>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9" name="Image 18">
              <a:extLst>
                <a:ext uri="{FF2B5EF4-FFF2-40B4-BE49-F238E27FC236}">
                  <a16:creationId xmlns:a16="http://schemas.microsoft.com/office/drawing/2014/main" id="{EE482894-56EC-F536-1D69-54C632EE498F}"/>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pic>
        <p:nvPicPr>
          <p:cNvPr id="20" name="Imag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31200" y="535911"/>
            <a:ext cx="3466751" cy="2600063"/>
          </a:xfrm>
          <a:prstGeom prst="rect">
            <a:avLst/>
          </a:prstGeom>
        </p:spPr>
      </p:pic>
      <p:grpSp>
        <p:nvGrpSpPr>
          <p:cNvPr id="22" name="Grouper 1"/>
          <p:cNvGrpSpPr/>
          <p:nvPr/>
        </p:nvGrpSpPr>
        <p:grpSpPr>
          <a:xfrm>
            <a:off x="4393789" y="471520"/>
            <a:ext cx="2714637" cy="1581768"/>
            <a:chOff x="4317987" y="521916"/>
            <a:chExt cx="4430477" cy="2868603"/>
          </a:xfrm>
        </p:grpSpPr>
        <p:pic>
          <p:nvPicPr>
            <p:cNvPr id="24" name="Image 23"/>
            <p:cNvPicPr>
              <a:picLocks noChangeAspect="1"/>
            </p:cNvPicPr>
            <p:nvPr/>
          </p:nvPicPr>
          <p:blipFill>
            <a:blip r:embed="rId5"/>
            <a:stretch>
              <a:fillRect/>
            </a:stretch>
          </p:blipFill>
          <p:spPr>
            <a:xfrm>
              <a:off x="4499992" y="1052736"/>
              <a:ext cx="4248472" cy="2337783"/>
            </a:xfrm>
            <a:prstGeom prst="rect">
              <a:avLst/>
            </a:prstGeom>
          </p:spPr>
        </p:pic>
        <p:sp>
          <p:nvSpPr>
            <p:cNvPr id="25" name="ZoneTexte 24"/>
            <p:cNvSpPr txBox="1"/>
            <p:nvPr/>
          </p:nvSpPr>
          <p:spPr>
            <a:xfrm>
              <a:off x="4317987" y="521916"/>
              <a:ext cx="3166214" cy="369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Utilisation de nitrate (kg/ha/an)</a:t>
              </a:r>
            </a:p>
          </p:txBody>
        </p:sp>
      </p:grpSp>
      <p:pic>
        <p:nvPicPr>
          <p:cNvPr id="26" name="Image 25" descr="2parcelles.pn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113" y="1049399"/>
            <a:ext cx="3164926" cy="2612811"/>
          </a:xfrm>
          <a:prstGeom prst="rect">
            <a:avLst/>
          </a:prstGeom>
        </p:spPr>
      </p:pic>
      <p:grpSp>
        <p:nvGrpSpPr>
          <p:cNvPr id="27" name="Groupe 26"/>
          <p:cNvGrpSpPr/>
          <p:nvPr/>
        </p:nvGrpSpPr>
        <p:grpSpPr>
          <a:xfrm>
            <a:off x="4489951" y="2067002"/>
            <a:ext cx="2842543" cy="1626668"/>
            <a:chOff x="4290572" y="3532366"/>
            <a:chExt cx="4639229" cy="2950030"/>
          </a:xfrm>
        </p:grpSpPr>
        <p:pic>
          <p:nvPicPr>
            <p:cNvPr id="28" name="Image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80456" y="3717032"/>
              <a:ext cx="4184607" cy="2765364"/>
            </a:xfrm>
            <a:prstGeom prst="rect">
              <a:avLst/>
            </a:prstGeom>
          </p:spPr>
        </p:pic>
        <p:grpSp>
          <p:nvGrpSpPr>
            <p:cNvPr id="29" name="Grouper 3"/>
            <p:cNvGrpSpPr/>
            <p:nvPr/>
          </p:nvGrpSpPr>
          <p:grpSpPr>
            <a:xfrm>
              <a:off x="4290572" y="3532366"/>
              <a:ext cx="4639229" cy="2944317"/>
              <a:chOff x="4290572" y="3532366"/>
              <a:chExt cx="4639229" cy="2944317"/>
            </a:xfrm>
          </p:grpSpPr>
          <p:sp>
            <p:nvSpPr>
              <p:cNvPr id="30" name="ZoneTexte 29"/>
              <p:cNvSpPr txBox="1"/>
              <p:nvPr/>
            </p:nvSpPr>
            <p:spPr>
              <a:xfrm>
                <a:off x="8251679" y="6058060"/>
                <a:ext cx="678122" cy="418623"/>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2020</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ZoneTexte 30"/>
              <p:cNvSpPr txBox="1"/>
              <p:nvPr/>
            </p:nvSpPr>
            <p:spPr>
              <a:xfrm>
                <a:off x="4290572" y="3532366"/>
                <a:ext cx="3401218" cy="369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black"/>
                    </a:solidFill>
                    <a:effectLst/>
                    <a:uLnTx/>
                    <a:uFillTx/>
                    <a:latin typeface="Calibri" panose="020F0502020204030204"/>
                    <a:ea typeface="+mn-ea"/>
                    <a:cs typeface="+mn-cs"/>
                  </a:rPr>
                  <a:t>Utilisation de l’atrazine (kg/ha/an)</a:t>
                </a:r>
              </a:p>
            </p:txBody>
          </p:sp>
        </p:grpSp>
      </p:grpSp>
      <p:sp>
        <p:nvSpPr>
          <p:cNvPr id="32" name="ZoneTexte 31"/>
          <p:cNvSpPr txBox="1"/>
          <p:nvPr/>
        </p:nvSpPr>
        <p:spPr>
          <a:xfrm>
            <a:off x="6781168" y="1875390"/>
            <a:ext cx="415498"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Calibri" panose="020F0502020204030204"/>
                <a:ea typeface="等线" panose="02010600030101010101" pitchFamily="2" charset="-122"/>
                <a:cs typeface="+mn-cs"/>
              </a:rPr>
              <a:t>2020</a:t>
            </a:r>
            <a:endParaRPr kumimoji="0" lang="fr-FR" sz="9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073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3BF387D-E955-45BA-B7BB-7200853615D4}"/>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r>
              <a:rPr lang="fr-FR" sz="1800" b="1" dirty="0"/>
              <a:t>Réseau </a:t>
            </a:r>
            <a:r>
              <a:rPr lang="fr-FR" sz="1800" b="1" dirty="0" err="1"/>
              <a:t>Lysimétrique</a:t>
            </a:r>
            <a:r>
              <a:rPr lang="fr-FR" sz="1800" b="1" dirty="0"/>
              <a:t> français – PC2                       Workshop 7-8 octobre 2024                                                                                   Paris</a:t>
            </a:r>
          </a:p>
        </p:txBody>
      </p:sp>
      <p:sp>
        <p:nvSpPr>
          <p:cNvPr id="7" name="ZoneTexte 6">
            <a:extLst>
              <a:ext uri="{FF2B5EF4-FFF2-40B4-BE49-F238E27FC236}">
                <a16:creationId xmlns:a16="http://schemas.microsoft.com/office/drawing/2014/main" id="{B740388E-46C3-4C2B-BCA0-EEBB0030DD2A}"/>
              </a:ext>
            </a:extLst>
          </p:cNvPr>
          <p:cNvSpPr txBox="1"/>
          <p:nvPr/>
        </p:nvSpPr>
        <p:spPr>
          <a:xfrm>
            <a:off x="244088" y="1147124"/>
            <a:ext cx="6227451" cy="2554545"/>
          </a:xfrm>
          <a:prstGeom prst="rect">
            <a:avLst/>
          </a:prstGeom>
          <a:noFill/>
          <a:ln>
            <a:solidFill>
              <a:schemeClr val="accent1"/>
            </a:solidFill>
          </a:ln>
        </p:spPr>
        <p:txBody>
          <a:bodyPr wrap="square" rtlCol="0">
            <a:spAutoFit/>
          </a:bodyPr>
          <a:lstStyle/>
          <a:p>
            <a:r>
              <a:rPr lang="fr-FR" sz="1600" b="1" dirty="0"/>
              <a:t>Intervenants : </a:t>
            </a:r>
          </a:p>
          <a:p>
            <a:pPr marL="269875"/>
            <a:r>
              <a:rPr lang="fr-FR" sz="1600" dirty="0"/>
              <a:t>Andra – Observatoire Pérenne de l’Environnement (OPE)</a:t>
            </a:r>
          </a:p>
          <a:p>
            <a:r>
              <a:rPr lang="fr-FR" sz="1600" b="1" dirty="0"/>
              <a:t>Partenaires : </a:t>
            </a:r>
            <a:r>
              <a:rPr lang="fr-FR" sz="1600" dirty="0"/>
              <a:t>/</a:t>
            </a:r>
          </a:p>
          <a:p>
            <a:r>
              <a:rPr lang="fr-FR" sz="1600" b="1" dirty="0"/>
              <a:t>Nom du site</a:t>
            </a:r>
            <a:r>
              <a:rPr lang="fr-FR" sz="1600" dirty="0"/>
              <a:t> : </a:t>
            </a:r>
          </a:p>
          <a:p>
            <a:pPr marL="269875"/>
            <a:r>
              <a:rPr lang="fr-FR" sz="1600" dirty="0"/>
              <a:t>site OPE d’Osne-le-Val (52)</a:t>
            </a:r>
          </a:p>
          <a:p>
            <a:r>
              <a:rPr lang="fr-FR" sz="1600" b="1" dirty="0"/>
              <a:t>Source de financement et Pérennité : </a:t>
            </a:r>
          </a:p>
          <a:p>
            <a:pPr marL="269875"/>
            <a:r>
              <a:rPr lang="fr-FR" sz="1600" dirty="0"/>
              <a:t>Andra</a:t>
            </a:r>
          </a:p>
          <a:p>
            <a:r>
              <a:rPr lang="fr-FR" sz="1600" b="1" dirty="0"/>
              <a:t>Personnels scientifiques/techniques : </a:t>
            </a:r>
          </a:p>
          <a:p>
            <a:pPr marL="269875"/>
            <a:r>
              <a:rPr lang="fr-FR" sz="1600" dirty="0"/>
              <a:t>1 chargé d’affaire scientifique</a:t>
            </a:r>
          </a:p>
          <a:p>
            <a:pPr marL="269875"/>
            <a:r>
              <a:rPr lang="fr-FR" sz="1600" dirty="0"/>
              <a:t>2 techniciens de maintenance</a:t>
            </a:r>
          </a:p>
        </p:txBody>
      </p:sp>
      <p:sp>
        <p:nvSpPr>
          <p:cNvPr id="8" name="ZoneTexte 7">
            <a:extLst>
              <a:ext uri="{FF2B5EF4-FFF2-40B4-BE49-F238E27FC236}">
                <a16:creationId xmlns:a16="http://schemas.microsoft.com/office/drawing/2014/main" id="{85C25446-2069-4A7D-B01F-7FA233335F6F}"/>
              </a:ext>
            </a:extLst>
          </p:cNvPr>
          <p:cNvSpPr txBox="1"/>
          <p:nvPr/>
        </p:nvSpPr>
        <p:spPr>
          <a:xfrm>
            <a:off x="7487672" y="962458"/>
            <a:ext cx="4460240" cy="369332"/>
          </a:xfrm>
          <a:prstGeom prst="rect">
            <a:avLst/>
          </a:prstGeom>
          <a:noFill/>
        </p:spPr>
        <p:txBody>
          <a:bodyPr wrap="square">
            <a:spAutoFit/>
          </a:bodyPr>
          <a:lstStyle/>
          <a:p>
            <a:r>
              <a:rPr lang="fr-FR" sz="1800" i="1" dirty="0"/>
              <a:t> </a:t>
            </a:r>
            <a:r>
              <a:rPr lang="fr-FR" i="1" dirty="0"/>
              <a:t>Contact Mail : paul-olivier.redon@andra.fr</a:t>
            </a:r>
          </a:p>
        </p:txBody>
      </p:sp>
      <p:sp>
        <p:nvSpPr>
          <p:cNvPr id="9" name="TextShape 1">
            <a:extLst>
              <a:ext uri="{FF2B5EF4-FFF2-40B4-BE49-F238E27FC236}">
                <a16:creationId xmlns:a16="http://schemas.microsoft.com/office/drawing/2014/main" id="{96467F30-2192-4ACA-BEEF-50C1B1D66D21}"/>
              </a:ext>
            </a:extLst>
          </p:cNvPr>
          <p:cNvSpPr txBox="1"/>
          <p:nvPr/>
        </p:nvSpPr>
        <p:spPr>
          <a:xfrm>
            <a:off x="159293" y="442708"/>
            <a:ext cx="3711032" cy="499156"/>
          </a:xfrm>
          <a:prstGeom prst="rect">
            <a:avLst/>
          </a:prstGeom>
          <a:noFill/>
          <a:ln>
            <a:noFill/>
          </a:ln>
        </p:spPr>
        <p:txBody>
          <a:bodyPr anchor="b">
            <a:noAutofit/>
          </a:bodyPr>
          <a:lstStyle/>
          <a:p>
            <a:pPr>
              <a:lnSpc>
                <a:spcPct val="90000"/>
              </a:lnSpc>
            </a:pPr>
            <a:r>
              <a:rPr lang="fr-FR" sz="3200" b="1" spc="-1" dirty="0"/>
              <a:t>Présentation du site </a:t>
            </a:r>
          </a:p>
        </p:txBody>
      </p:sp>
      <p:grpSp>
        <p:nvGrpSpPr>
          <p:cNvPr id="16" name="Groupe 15">
            <a:extLst>
              <a:ext uri="{FF2B5EF4-FFF2-40B4-BE49-F238E27FC236}">
                <a16:creationId xmlns:a16="http://schemas.microsoft.com/office/drawing/2014/main" id="{C4B7A052-01A9-2E7E-6903-36CE14415D63}"/>
              </a:ext>
            </a:extLst>
          </p:cNvPr>
          <p:cNvGrpSpPr/>
          <p:nvPr/>
        </p:nvGrpSpPr>
        <p:grpSpPr>
          <a:xfrm>
            <a:off x="58309" y="6241371"/>
            <a:ext cx="12133691" cy="615227"/>
            <a:chOff x="58309" y="6241371"/>
            <a:chExt cx="12133691" cy="615227"/>
          </a:xfrm>
        </p:grpSpPr>
        <p:sp>
          <p:nvSpPr>
            <p:cNvPr id="6" name="ZoneTexte 5">
              <a:extLst>
                <a:ext uri="{FF2B5EF4-FFF2-40B4-BE49-F238E27FC236}">
                  <a16:creationId xmlns:a16="http://schemas.microsoft.com/office/drawing/2014/main" id="{2D7EFC19-A3AE-4472-8BBF-3017094E8E01}"/>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 OPE d’Osne-le-Val</a:t>
              </a:r>
            </a:p>
          </p:txBody>
        </p:sp>
        <p:pic>
          <p:nvPicPr>
            <p:cNvPr id="10" name="Image 9" descr="Plan France 2030 : appels à projets 2023 - France 2030 ...">
              <a:extLst>
                <a:ext uri="{FF2B5EF4-FFF2-40B4-BE49-F238E27FC236}">
                  <a16:creationId xmlns:a16="http://schemas.microsoft.com/office/drawing/2014/main" id="{2E4C5733-F395-4D6D-86FA-B5B32645864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2" name="Image 11">
              <a:extLst>
                <a:ext uri="{FF2B5EF4-FFF2-40B4-BE49-F238E27FC236}">
                  <a16:creationId xmlns:a16="http://schemas.microsoft.com/office/drawing/2014/main" id="{45003457-57E4-4756-ACF7-DAEB4C947305}"/>
                </a:ext>
              </a:extLst>
            </p:cNvPr>
            <p:cNvPicPr/>
            <p:nvPr/>
          </p:nvPicPr>
          <p:blipFill>
            <a:blip r:embed="rId3" cstate="screen">
              <a:extLst>
                <a:ext uri="{28A0092B-C50C-407E-A947-70E740481C1C}">
                  <a14:useLocalDpi xmlns:a14="http://schemas.microsoft.com/office/drawing/2010/main"/>
                </a:ext>
              </a:extLst>
            </a:blip>
            <a:srcRect/>
            <a:stretch/>
          </p:blipFill>
          <p:spPr>
            <a:xfrm>
              <a:off x="1033669" y="6345360"/>
              <a:ext cx="1242021" cy="401622"/>
            </a:xfrm>
            <a:prstGeom prst="rect">
              <a:avLst/>
            </a:prstGeom>
            <a:ln>
              <a:noFill/>
            </a:ln>
          </p:spPr>
        </p:pic>
      </p:grpSp>
      <p:pic>
        <p:nvPicPr>
          <p:cNvPr id="11" name="Image 10" descr="Une image contenant plein air, herbe, ciel, plante&#10;&#10;Description générée automatiquement">
            <a:extLst>
              <a:ext uri="{FF2B5EF4-FFF2-40B4-BE49-F238E27FC236}">
                <a16:creationId xmlns:a16="http://schemas.microsoft.com/office/drawing/2014/main" id="{FD1398C5-8D85-00EC-2696-570804CE3E3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593331" y="1980982"/>
            <a:ext cx="5433570" cy="4075178"/>
          </a:xfrm>
          <a:prstGeom prst="rect">
            <a:avLst/>
          </a:prstGeom>
        </p:spPr>
      </p:pic>
      <p:sp>
        <p:nvSpPr>
          <p:cNvPr id="13" name="ZoneTexte 12">
            <a:extLst>
              <a:ext uri="{FF2B5EF4-FFF2-40B4-BE49-F238E27FC236}">
                <a16:creationId xmlns:a16="http://schemas.microsoft.com/office/drawing/2014/main" id="{D4720CCD-E2C4-B006-0461-EAE233A9560F}"/>
              </a:ext>
            </a:extLst>
          </p:cNvPr>
          <p:cNvSpPr txBox="1"/>
          <p:nvPr/>
        </p:nvSpPr>
        <p:spPr>
          <a:xfrm>
            <a:off x="736533" y="4246563"/>
            <a:ext cx="5242560" cy="461665"/>
          </a:xfrm>
          <a:prstGeom prst="rect">
            <a:avLst/>
          </a:prstGeom>
          <a:noFill/>
        </p:spPr>
        <p:txBody>
          <a:bodyPr wrap="square" rtlCol="0">
            <a:spAutoFit/>
          </a:bodyPr>
          <a:lstStyle/>
          <a:p>
            <a:pPr algn="ctr"/>
            <a:r>
              <a:rPr lang="fr-FR" sz="2400" b="1" dirty="0">
                <a:solidFill>
                  <a:srgbClr val="FF0000"/>
                </a:solidFill>
              </a:rPr>
              <a:t>Site actuellement en standby</a:t>
            </a:r>
          </a:p>
        </p:txBody>
      </p:sp>
    </p:spTree>
    <p:extLst>
      <p:ext uri="{BB962C8B-B14F-4D97-AF65-F5344CB8AC3E}">
        <p14:creationId xmlns:p14="http://schemas.microsoft.com/office/powerpoint/2010/main" val="384212862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Réseau </a:t>
            </a:r>
            <a:r>
              <a:rPr kumimoji="0" lang="fr-FR" sz="1800" b="0" i="0" u="none" strike="noStrike" kern="1200" cap="none" spc="0" normalizeH="0" baseline="0" noProof="0" dirty="0" err="1">
                <a:ln>
                  <a:noFill/>
                </a:ln>
                <a:solidFill>
                  <a:prstClr val="white"/>
                </a:solidFill>
                <a:effectLst/>
                <a:uLnTx/>
                <a:uFillTx/>
                <a:latin typeface="Calibri" panose="020F0502020204030204"/>
                <a:ea typeface="+mn-ea"/>
                <a:cs typeface="+mn-cs"/>
              </a:rPr>
              <a:t>Lysimétrique</a:t>
            </a:r>
            <a:r>
              <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rPr>
              <a:t> français – PC2                       Workshop 7-8 octobre 2024                                                                                   Paris</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1" normalizeH="0" baseline="0" noProof="0" dirty="0">
                <a:ln>
                  <a:noFill/>
                </a:ln>
                <a:solidFill>
                  <a:prstClr val="black"/>
                </a:solidFill>
                <a:effectLst/>
                <a:uLnTx/>
                <a:uFillTx/>
                <a:latin typeface="Calibri" panose="020F0502020204030204"/>
                <a:ea typeface="+mn-ea"/>
                <a:cs typeface="+mn-cs"/>
              </a:rPr>
              <a:t>Limites &amp; Attentes</a:t>
            </a:r>
          </a:p>
        </p:txBody>
      </p:sp>
      <p:sp>
        <p:nvSpPr>
          <p:cNvPr id="8" name="ZoneTexte 7">
            <a:extLst>
              <a:ext uri="{FF2B5EF4-FFF2-40B4-BE49-F238E27FC236}">
                <a16:creationId xmlns:a16="http://schemas.microsoft.com/office/drawing/2014/main" id="{A9E53DA3-6BE2-40E2-810B-D87026C4F4ED}"/>
              </a:ext>
            </a:extLst>
          </p:cNvPr>
          <p:cNvSpPr txBox="1"/>
          <p:nvPr/>
        </p:nvSpPr>
        <p:spPr>
          <a:xfrm>
            <a:off x="363044" y="1532295"/>
            <a:ext cx="11039125" cy="1785104"/>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Limites actuelles du fonctionnement du site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Ressources humaines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Financement (un peu) dépendant des réussites aux appels à projet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Exploitation des données –&gt; Valorisation partielle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Peu d’études de la proche surface</a:t>
            </a:r>
            <a:endParaRPr kumimoji="0" lang="fr-FR" sz="2200" b="0" i="0" u="none" strike="noStrike" kern="1200" cap="none" spc="0" normalizeH="0" baseline="0" noProof="0" dirty="0">
              <a:ln>
                <a:noFill/>
              </a:ln>
              <a:solidFill>
                <a:srgbClr val="77933C"/>
              </a:solidFill>
              <a:effectLst/>
              <a:uLnTx/>
              <a:uFillTx/>
              <a:latin typeface="Calibri" panose="020F0502020204030204"/>
              <a:ea typeface="+mn-ea"/>
              <a:cs typeface="+mn-cs"/>
            </a:endParaRPr>
          </a:p>
        </p:txBody>
      </p:sp>
      <p:sp>
        <p:nvSpPr>
          <p:cNvPr id="9" name="ZoneTexte 8">
            <a:extLst>
              <a:ext uri="{FF2B5EF4-FFF2-40B4-BE49-F238E27FC236}">
                <a16:creationId xmlns:a16="http://schemas.microsoft.com/office/drawing/2014/main" id="{3D261629-4A2A-455E-A1EE-CE2757725B23}"/>
              </a:ext>
            </a:extLst>
          </p:cNvPr>
          <p:cNvSpPr txBox="1"/>
          <p:nvPr/>
        </p:nvSpPr>
        <p:spPr>
          <a:xfrm>
            <a:off x="363044" y="3509030"/>
            <a:ext cx="10981144" cy="1107996"/>
          </a:xfrm>
          <a:prstGeom prst="rect">
            <a:avLst/>
          </a:prstGeom>
          <a:solidFill>
            <a:schemeClr val="tx2">
              <a:lumMod val="20000"/>
              <a:lumOff val="80000"/>
            </a:schemeClr>
          </a:solid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Attentes vis-à-vis du réseau </a:t>
            </a:r>
            <a:r>
              <a:rPr kumimoji="0" lang="fr-FR" sz="2200" b="1" i="1" u="none" strike="noStrike" kern="1200" cap="none" spc="0" normalizeH="0" baseline="0" noProof="0" dirty="0" err="1">
                <a:ln>
                  <a:noFill/>
                </a:ln>
                <a:solidFill>
                  <a:srgbClr val="542805"/>
                </a:solidFill>
                <a:effectLst/>
                <a:uLnTx/>
                <a:uFillTx/>
                <a:latin typeface="Calibri" panose="020F0502020204030204"/>
                <a:ea typeface="+mn-ea"/>
                <a:cs typeface="+mn-cs"/>
              </a:rPr>
              <a:t>lysimétrique</a:t>
            </a: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1" i="1" u="none" strike="noStrike" kern="1200" cap="none" spc="0" normalizeH="0" baseline="0" noProof="0" dirty="0">
                <a:ln>
                  <a:noFill/>
                </a:ln>
                <a:solidFill>
                  <a:srgbClr val="542805"/>
                </a:solidFill>
                <a:effectLst/>
                <a:uLnTx/>
                <a:uFillTx/>
                <a:latin typeface="Calibri" panose="020F0502020204030204"/>
                <a:ea typeface="+mn-ea"/>
                <a:cs typeface="+mn-cs"/>
              </a:rPr>
              <a:t>     </a:t>
            </a: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Partage des expériences/</a:t>
            </a:r>
            <a:r>
              <a:rPr kumimoji="0" lang="fr-FR" sz="2200" b="0" i="0" u="none" strike="noStrike" kern="1200" cap="none" spc="0" normalizeH="0" baseline="0" noProof="0">
                <a:ln>
                  <a:noFill/>
                </a:ln>
                <a:solidFill>
                  <a:srgbClr val="542805"/>
                </a:solidFill>
                <a:effectLst/>
                <a:uLnTx/>
                <a:uFillTx/>
                <a:latin typeface="Calibri" panose="020F0502020204030204"/>
                <a:ea typeface="+mn-ea"/>
                <a:cs typeface="+mn-cs"/>
              </a:rPr>
              <a:t>savoir-faires</a:t>
            </a:r>
            <a:endPar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200" b="0" i="0" u="none" strike="noStrike" kern="1200" cap="none" spc="0" normalizeH="0" baseline="0" noProof="0" dirty="0">
                <a:ln>
                  <a:noFill/>
                </a:ln>
                <a:solidFill>
                  <a:srgbClr val="542805"/>
                </a:solidFill>
                <a:effectLst/>
                <a:uLnTx/>
                <a:uFillTx/>
                <a:latin typeface="Calibri" panose="020F0502020204030204"/>
                <a:ea typeface="+mn-ea"/>
                <a:cs typeface="+mn-cs"/>
              </a:rPr>
              <a:t>     Collaborations: Partage de données, mise en place de suivis de surface</a:t>
            </a:r>
          </a:p>
        </p:txBody>
      </p:sp>
      <p:grpSp>
        <p:nvGrpSpPr>
          <p:cNvPr id="2" name="Groupe 1">
            <a:extLst>
              <a:ext uri="{FF2B5EF4-FFF2-40B4-BE49-F238E27FC236}">
                <a16:creationId xmlns:a16="http://schemas.microsoft.com/office/drawing/2014/main" id="{6EBC7799-F857-941A-6864-DABEE38BD9A3}"/>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3FA42B29-7606-A09B-4180-B2018E2D0BED}"/>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3200" b="0" i="0" u="none" strike="noStrike" kern="1200" cap="none" spc="0" normalizeH="0" baseline="0" noProof="0" dirty="0">
                  <a:ln>
                    <a:noFill/>
                  </a:ln>
                  <a:solidFill>
                    <a:prstClr val="white"/>
                  </a:solidFill>
                  <a:effectLst/>
                  <a:uLnTx/>
                  <a:uFillTx/>
                  <a:latin typeface="Calibri" panose="020F0502020204030204"/>
                  <a:ea typeface="+mn-ea"/>
                  <a:cs typeface="+mn-cs"/>
                </a:rPr>
                <a:t>Carrière souterraine de Saint Martin le Nœud</a:t>
              </a:r>
            </a:p>
          </p:txBody>
        </p:sp>
        <p:pic>
          <p:nvPicPr>
            <p:cNvPr id="4" name="Image 3" descr="Plan France 2030 : appels à projets 2023 - France 2030 ...">
              <a:extLst>
                <a:ext uri="{FF2B5EF4-FFF2-40B4-BE49-F238E27FC236}">
                  <a16:creationId xmlns:a16="http://schemas.microsoft.com/office/drawing/2014/main" id="{2ABB553C-839D-E03B-2D5F-345A0CC153C0}"/>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10" name="Image 9">
              <a:extLst>
                <a:ext uri="{FF2B5EF4-FFF2-40B4-BE49-F238E27FC236}">
                  <a16:creationId xmlns:a16="http://schemas.microsoft.com/office/drawing/2014/main" id="{6066DC0C-0B0C-B54A-4C08-7B5433A8AE8B}"/>
                </a:ext>
              </a:extLst>
            </p:cNvPr>
            <p:cNvPicPr/>
            <p:nvPr/>
          </p:nvPicPr>
          <p:blipFill>
            <a:blip r:embed="rId3" cstate="screen">
              <a:extLst>
                <a:ext uri="{28A0092B-C50C-407E-A947-70E740481C1C}">
                  <a14:useLocalDpi xmlns:a14="http://schemas.microsoft.com/office/drawing/2010/main"/>
                </a:ext>
              </a:extLst>
            </a:blip>
            <a:srcRect t="7563"/>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754480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just"/>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73568" y="535911"/>
            <a:ext cx="3711032" cy="499156"/>
          </a:xfrm>
          <a:prstGeom prst="rect">
            <a:avLst/>
          </a:prstGeom>
          <a:noFill/>
          <a:ln>
            <a:noFill/>
          </a:ln>
        </p:spPr>
        <p:txBody>
          <a:bodyPr anchor="b">
            <a:noAutofit/>
          </a:bodyPr>
          <a:lstStyle/>
          <a:p>
            <a:pPr>
              <a:lnSpc>
                <a:spcPct val="90000"/>
              </a:lnSpc>
            </a:pPr>
            <a:r>
              <a:rPr lang="fr-FR" sz="3200" b="1" spc="-1" dirty="0"/>
              <a:t>Cadre Scientifique</a:t>
            </a:r>
          </a:p>
        </p:txBody>
      </p:sp>
      <p:sp>
        <p:nvSpPr>
          <p:cNvPr id="6" name="ZoneTexte 5">
            <a:extLst>
              <a:ext uri="{FF2B5EF4-FFF2-40B4-BE49-F238E27FC236}">
                <a16:creationId xmlns:a16="http://schemas.microsoft.com/office/drawing/2014/main" id="{08882BB9-C453-401B-B512-2A8CF2ADAC20}"/>
              </a:ext>
            </a:extLst>
          </p:cNvPr>
          <p:cNvSpPr txBox="1"/>
          <p:nvPr/>
        </p:nvSpPr>
        <p:spPr>
          <a:xfrm>
            <a:off x="230198" y="1162577"/>
            <a:ext cx="11727339" cy="1963358"/>
          </a:xfrm>
          <a:prstGeom prst="rect">
            <a:avLst/>
          </a:prstGeom>
          <a:solidFill>
            <a:schemeClr val="tx2">
              <a:lumMod val="20000"/>
              <a:lumOff val="80000"/>
            </a:schemeClr>
          </a:solidFill>
        </p:spPr>
        <p:txBody>
          <a:bodyPr wrap="square">
            <a:spAutoFit/>
          </a:bodyPr>
          <a:lstStyle/>
          <a:p>
            <a:r>
              <a:rPr lang="fr-FR" sz="2200" b="1" i="1" dirty="0">
                <a:solidFill>
                  <a:srgbClr val="542805"/>
                </a:solidFill>
              </a:rPr>
              <a:t>Contexte (historique) : matériaux excavés (verses) et sols naturels</a:t>
            </a:r>
          </a:p>
          <a:p>
            <a:pPr marL="182563">
              <a:lnSpc>
                <a:spcPts val="1660"/>
              </a:lnSpc>
            </a:pPr>
            <a:r>
              <a:rPr lang="fr-FR" dirty="0">
                <a:solidFill>
                  <a:srgbClr val="542805"/>
                </a:solidFill>
              </a:rPr>
              <a:t>Le site OPE d’Osne-le-Val a été créé en 2012 à l’initiative de l’Andra, en partenariat avec l’Université de Lorraine, pour étudier le fonctionnement de matériaux excavés (4 lysimètres), d’une part, et de sols naturels (4 lysimètres), d’autre part, dans le cadre des activités de l’Observatoire Pérenne de l’Environnement et plus globalement en support au projet Cigéo (Centre industriel de stockage géologique de déchets radioactifs).</a:t>
            </a:r>
          </a:p>
          <a:p>
            <a:pPr marL="182563">
              <a:lnSpc>
                <a:spcPts val="1660"/>
              </a:lnSpc>
            </a:pPr>
            <a:endParaRPr lang="fr-FR" dirty="0">
              <a:solidFill>
                <a:srgbClr val="542805"/>
              </a:solidFill>
            </a:endParaRPr>
          </a:p>
          <a:p>
            <a:pPr marL="182563">
              <a:lnSpc>
                <a:spcPts val="1660"/>
              </a:lnSpc>
            </a:pPr>
            <a:r>
              <a:rPr lang="fr-FR" dirty="0">
                <a:solidFill>
                  <a:srgbClr val="542805"/>
                </a:solidFill>
              </a:rPr>
              <a:t>Ce site a fait l’objet de 10 ans de suivi géochimique, jusqu’à fin 2022. Il est en standby depuis cette date.</a:t>
            </a:r>
          </a:p>
          <a:p>
            <a:pPr>
              <a:lnSpc>
                <a:spcPts val="1660"/>
              </a:lnSpc>
            </a:pPr>
            <a:endParaRPr lang="fr-FR" dirty="0">
              <a:solidFill>
                <a:srgbClr val="542805"/>
              </a:solidFill>
            </a:endParaRPr>
          </a:p>
        </p:txBody>
      </p:sp>
      <p:sp>
        <p:nvSpPr>
          <p:cNvPr id="9" name="ZoneTexte 8">
            <a:extLst>
              <a:ext uri="{FF2B5EF4-FFF2-40B4-BE49-F238E27FC236}">
                <a16:creationId xmlns:a16="http://schemas.microsoft.com/office/drawing/2014/main" id="{35F1DAE2-8502-43A4-9B11-5F2911A256FF}"/>
              </a:ext>
            </a:extLst>
          </p:cNvPr>
          <p:cNvSpPr txBox="1"/>
          <p:nvPr/>
        </p:nvSpPr>
        <p:spPr>
          <a:xfrm>
            <a:off x="230197" y="3429000"/>
            <a:ext cx="11727339" cy="1815882"/>
          </a:xfrm>
          <a:prstGeom prst="rect">
            <a:avLst/>
          </a:prstGeom>
          <a:solidFill>
            <a:schemeClr val="tx2">
              <a:lumMod val="20000"/>
              <a:lumOff val="80000"/>
            </a:schemeClr>
          </a:solidFill>
        </p:spPr>
        <p:txBody>
          <a:bodyPr wrap="square">
            <a:spAutoFit/>
          </a:bodyPr>
          <a:lstStyle/>
          <a:p>
            <a:r>
              <a:rPr lang="fr-FR" sz="2200" b="1" i="1" dirty="0">
                <a:solidFill>
                  <a:srgbClr val="542805"/>
                </a:solidFill>
              </a:rPr>
              <a:t>Objectifs scientifiques :</a:t>
            </a:r>
          </a:p>
          <a:p>
            <a:pPr marL="539750" indent="-342900">
              <a:buFont typeface="Arial" panose="020B0604020202020204" pitchFamily="34" charset="0"/>
              <a:buChar char="•"/>
            </a:pPr>
            <a:r>
              <a:rPr lang="fr-FR" dirty="0">
                <a:solidFill>
                  <a:srgbClr val="542805"/>
                </a:solidFill>
              </a:rPr>
              <a:t>Evaluer les impacts des argilites du Callovo-Oxfordien excavées stockées en verses sur les eaux souterraines : fonctionnement hydraulique et transfert de contaminants</a:t>
            </a:r>
          </a:p>
          <a:p>
            <a:pPr marL="539750" indent="-342900">
              <a:buFont typeface="Arial" panose="020B0604020202020204" pitchFamily="34" charset="0"/>
              <a:buChar char="•"/>
            </a:pPr>
            <a:r>
              <a:rPr lang="fr-FR" dirty="0">
                <a:solidFill>
                  <a:srgbClr val="542805"/>
                </a:solidFill>
              </a:rPr>
              <a:t>Comprendre le fonctionnement hydrodynamique de sols de culture, de prairie et de forêt représentatifs du territoire d’étude de l’OPE</a:t>
            </a:r>
          </a:p>
          <a:p>
            <a:endParaRPr lang="fr-FR" dirty="0">
              <a:solidFill>
                <a:srgbClr val="542805"/>
              </a:solidFill>
            </a:endParaRPr>
          </a:p>
        </p:txBody>
      </p:sp>
      <p:grpSp>
        <p:nvGrpSpPr>
          <p:cNvPr id="2" name="Groupe 1">
            <a:extLst>
              <a:ext uri="{FF2B5EF4-FFF2-40B4-BE49-F238E27FC236}">
                <a16:creationId xmlns:a16="http://schemas.microsoft.com/office/drawing/2014/main" id="{7CD52E11-8690-986D-D1E0-9D54207132D8}"/>
              </a:ext>
            </a:extLst>
          </p:cNvPr>
          <p:cNvGrpSpPr/>
          <p:nvPr/>
        </p:nvGrpSpPr>
        <p:grpSpPr>
          <a:xfrm>
            <a:off x="58309" y="6241371"/>
            <a:ext cx="12133691" cy="615227"/>
            <a:chOff x="58309" y="6241371"/>
            <a:chExt cx="12133691" cy="615227"/>
          </a:xfrm>
        </p:grpSpPr>
        <p:sp>
          <p:nvSpPr>
            <p:cNvPr id="3" name="ZoneTexte 2">
              <a:extLst>
                <a:ext uri="{FF2B5EF4-FFF2-40B4-BE49-F238E27FC236}">
                  <a16:creationId xmlns:a16="http://schemas.microsoft.com/office/drawing/2014/main" id="{495FB06E-0D02-E49C-924A-83BA720131C4}"/>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 OPE d’Osne-le-Val</a:t>
              </a:r>
            </a:p>
          </p:txBody>
        </p:sp>
        <p:pic>
          <p:nvPicPr>
            <p:cNvPr id="4" name="Image 3" descr="Plan France 2030 : appels à projets 2023 - France 2030 ...">
              <a:extLst>
                <a:ext uri="{FF2B5EF4-FFF2-40B4-BE49-F238E27FC236}">
                  <a16:creationId xmlns:a16="http://schemas.microsoft.com/office/drawing/2014/main" id="{06F9D1F6-A209-FE1A-C033-B736DD5C270B}"/>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8" name="Image 7">
              <a:extLst>
                <a:ext uri="{FF2B5EF4-FFF2-40B4-BE49-F238E27FC236}">
                  <a16:creationId xmlns:a16="http://schemas.microsoft.com/office/drawing/2014/main" id="{06554D28-769C-ABC0-D727-A94BCCB02F84}"/>
                </a:ext>
              </a:extLst>
            </p:cNvPr>
            <p:cNvPicPr/>
            <p:nvPr/>
          </p:nvPicPr>
          <p:blipFill>
            <a:blip r:embed="rId3" cstate="screen">
              <a:extLst>
                <a:ext uri="{28A0092B-C50C-407E-A947-70E740481C1C}">
                  <a14:useLocalDpi xmlns:a14="http://schemas.microsoft.com/office/drawing/2010/main"/>
                </a:ext>
              </a:extLst>
            </a:blip>
            <a:srcRect/>
            <a:stretch/>
          </p:blipFill>
          <p:spPr>
            <a:xfrm>
              <a:off x="1033669" y="6345360"/>
              <a:ext cx="1242021" cy="401622"/>
            </a:xfrm>
            <a:prstGeom prst="rect">
              <a:avLst/>
            </a:prstGeom>
            <a:ln>
              <a:noFill/>
            </a:ln>
          </p:spPr>
        </p:pic>
      </p:grpSp>
    </p:spTree>
    <p:extLst>
      <p:ext uri="{BB962C8B-B14F-4D97-AF65-F5344CB8AC3E}">
        <p14:creationId xmlns:p14="http://schemas.microsoft.com/office/powerpoint/2010/main" val="36753202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098DFDC-5DB6-4405-B807-40950A201625}"/>
              </a:ext>
            </a:extLst>
          </p:cNvPr>
          <p:cNvSpPr/>
          <p:nvPr/>
        </p:nvSpPr>
        <p:spPr>
          <a:xfrm>
            <a:off x="0" y="-8467"/>
            <a:ext cx="12192000" cy="32173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t"/>
          <a:lstStyle/>
          <a:p>
            <a:r>
              <a:rPr lang="fr-FR" sz="1800" dirty="0"/>
              <a:t>Réseau </a:t>
            </a:r>
            <a:r>
              <a:rPr lang="fr-FR" sz="1800" dirty="0" err="1"/>
              <a:t>Lysimétrique</a:t>
            </a:r>
            <a:r>
              <a:rPr lang="fr-FR" sz="1800" dirty="0"/>
              <a:t> français – PC2                       Workshop 7-8 octobre 2024                                                                                   Paris</a:t>
            </a:r>
          </a:p>
          <a:p>
            <a:pPr algn="ctr"/>
            <a:endParaRPr lang="fr-FR" dirty="0"/>
          </a:p>
        </p:txBody>
      </p:sp>
      <p:sp>
        <p:nvSpPr>
          <p:cNvPr id="7" name="TextShape 1">
            <a:extLst>
              <a:ext uri="{FF2B5EF4-FFF2-40B4-BE49-F238E27FC236}">
                <a16:creationId xmlns:a16="http://schemas.microsoft.com/office/drawing/2014/main" id="{676C7E42-F65E-4874-9A09-E9F4AFCDF5DF}"/>
              </a:ext>
            </a:extLst>
          </p:cNvPr>
          <p:cNvSpPr txBox="1"/>
          <p:nvPr/>
        </p:nvSpPr>
        <p:spPr>
          <a:xfrm>
            <a:off x="58309" y="405019"/>
            <a:ext cx="3711032" cy="499156"/>
          </a:xfrm>
          <a:prstGeom prst="rect">
            <a:avLst/>
          </a:prstGeom>
          <a:noFill/>
          <a:ln>
            <a:noFill/>
          </a:ln>
        </p:spPr>
        <p:txBody>
          <a:bodyPr anchor="b">
            <a:noAutofit/>
          </a:bodyPr>
          <a:lstStyle/>
          <a:p>
            <a:pPr>
              <a:lnSpc>
                <a:spcPct val="90000"/>
              </a:lnSpc>
            </a:pPr>
            <a:r>
              <a:rPr lang="fr-FR" sz="3200" b="1" spc="-1" dirty="0"/>
              <a:t>Cadre Technologique</a:t>
            </a:r>
          </a:p>
        </p:txBody>
      </p:sp>
      <p:sp>
        <p:nvSpPr>
          <p:cNvPr id="6" name="ZoneTexte 5">
            <a:extLst>
              <a:ext uri="{FF2B5EF4-FFF2-40B4-BE49-F238E27FC236}">
                <a16:creationId xmlns:a16="http://schemas.microsoft.com/office/drawing/2014/main" id="{84CEDFC5-6183-4376-AECD-FB8E74E4E4F3}"/>
              </a:ext>
            </a:extLst>
          </p:cNvPr>
          <p:cNvSpPr txBox="1"/>
          <p:nvPr/>
        </p:nvSpPr>
        <p:spPr>
          <a:xfrm>
            <a:off x="266082" y="3103232"/>
            <a:ext cx="10585373" cy="509883"/>
          </a:xfrm>
          <a:prstGeom prst="rect">
            <a:avLst/>
          </a:prstGeom>
          <a:noFill/>
        </p:spPr>
        <p:txBody>
          <a:bodyPr wrap="square">
            <a:spAutoFit/>
          </a:bodyPr>
          <a:lstStyle/>
          <a:p>
            <a:pPr>
              <a:lnSpc>
                <a:spcPts val="1360"/>
              </a:lnSpc>
            </a:pPr>
            <a:endParaRPr lang="fr-FR" sz="1600" b="1" i="1" dirty="0">
              <a:solidFill>
                <a:srgbClr val="542805"/>
              </a:solidFill>
            </a:endParaRPr>
          </a:p>
          <a:p>
            <a:pPr>
              <a:lnSpc>
                <a:spcPts val="1660"/>
              </a:lnSpc>
            </a:pPr>
            <a:r>
              <a:rPr lang="fr-FR" sz="2000" b="1" i="1" dirty="0">
                <a:solidFill>
                  <a:srgbClr val="542805"/>
                </a:solidFill>
              </a:rPr>
              <a:t>Description des lysimètres :</a:t>
            </a:r>
            <a:endParaRPr lang="fr-FR" sz="2000" b="1" dirty="0">
              <a:solidFill>
                <a:srgbClr val="77933C"/>
              </a:solidFill>
            </a:endParaRPr>
          </a:p>
        </p:txBody>
      </p:sp>
      <p:graphicFrame>
        <p:nvGraphicFramePr>
          <p:cNvPr id="2" name="Tableau 2">
            <a:extLst>
              <a:ext uri="{FF2B5EF4-FFF2-40B4-BE49-F238E27FC236}">
                <a16:creationId xmlns:a16="http://schemas.microsoft.com/office/drawing/2014/main" id="{A2E2CBA5-39B3-481F-8651-107E406E21B7}"/>
              </a:ext>
            </a:extLst>
          </p:cNvPr>
          <p:cNvGraphicFramePr>
            <a:graphicFrameLocks noGrp="1"/>
          </p:cNvGraphicFramePr>
          <p:nvPr/>
        </p:nvGraphicFramePr>
        <p:xfrm>
          <a:off x="467680" y="3893595"/>
          <a:ext cx="11371738" cy="1798320"/>
        </p:xfrm>
        <a:graphic>
          <a:graphicData uri="http://schemas.openxmlformats.org/drawingml/2006/table">
            <a:tbl>
              <a:tblPr firstRow="1" bandRow="1">
                <a:tableStyleId>{5C22544A-7EE6-4342-B048-85BDC9FD1C3A}</a:tableStyleId>
              </a:tblPr>
              <a:tblGrid>
                <a:gridCol w="1753006">
                  <a:extLst>
                    <a:ext uri="{9D8B030D-6E8A-4147-A177-3AD203B41FA5}">
                      <a16:colId xmlns:a16="http://schemas.microsoft.com/office/drawing/2014/main" val="3927319282"/>
                    </a:ext>
                  </a:extLst>
                </a:gridCol>
                <a:gridCol w="778290">
                  <a:extLst>
                    <a:ext uri="{9D8B030D-6E8A-4147-A177-3AD203B41FA5}">
                      <a16:colId xmlns:a16="http://schemas.microsoft.com/office/drawing/2014/main" val="540010510"/>
                    </a:ext>
                  </a:extLst>
                </a:gridCol>
                <a:gridCol w="2040384">
                  <a:extLst>
                    <a:ext uri="{9D8B030D-6E8A-4147-A177-3AD203B41FA5}">
                      <a16:colId xmlns:a16="http://schemas.microsoft.com/office/drawing/2014/main" val="3359178806"/>
                    </a:ext>
                  </a:extLst>
                </a:gridCol>
                <a:gridCol w="1997166">
                  <a:extLst>
                    <a:ext uri="{9D8B030D-6E8A-4147-A177-3AD203B41FA5}">
                      <a16:colId xmlns:a16="http://schemas.microsoft.com/office/drawing/2014/main" val="3632914618"/>
                    </a:ext>
                  </a:extLst>
                </a:gridCol>
                <a:gridCol w="2209531">
                  <a:extLst>
                    <a:ext uri="{9D8B030D-6E8A-4147-A177-3AD203B41FA5}">
                      <a16:colId xmlns:a16="http://schemas.microsoft.com/office/drawing/2014/main" val="1932670326"/>
                    </a:ext>
                  </a:extLst>
                </a:gridCol>
                <a:gridCol w="2593361">
                  <a:extLst>
                    <a:ext uri="{9D8B030D-6E8A-4147-A177-3AD203B41FA5}">
                      <a16:colId xmlns:a16="http://schemas.microsoft.com/office/drawing/2014/main" val="1585950315"/>
                    </a:ext>
                  </a:extLst>
                </a:gridCol>
              </a:tblGrid>
              <a:tr h="0">
                <a:tc>
                  <a:txBody>
                    <a:bodyPr/>
                    <a:lstStyle/>
                    <a:p>
                      <a:pPr algn="ctr"/>
                      <a:r>
                        <a:rPr lang="fr-FR" sz="1600" dirty="0"/>
                        <a:t>Type de lysimètres</a:t>
                      </a:r>
                    </a:p>
                  </a:txBody>
                  <a:tcPr/>
                </a:tc>
                <a:tc>
                  <a:txBody>
                    <a:bodyPr/>
                    <a:lstStyle/>
                    <a:p>
                      <a:pPr algn="ctr"/>
                      <a:r>
                        <a:rPr lang="fr-FR" sz="1600" dirty="0"/>
                        <a:t>Nbre</a:t>
                      </a:r>
                    </a:p>
                  </a:txBody>
                  <a:tcPr/>
                </a:tc>
                <a:tc>
                  <a:txBody>
                    <a:bodyPr/>
                    <a:lstStyle/>
                    <a:p>
                      <a:pPr algn="ctr"/>
                      <a:r>
                        <a:rPr lang="fr-FR" sz="1600" dirty="0"/>
                        <a:t>Dimension</a:t>
                      </a:r>
                    </a:p>
                  </a:txBody>
                  <a:tcPr/>
                </a:tc>
                <a:tc>
                  <a:txBody>
                    <a:bodyPr/>
                    <a:lstStyle/>
                    <a:p>
                      <a:pPr algn="ctr"/>
                      <a:r>
                        <a:rPr lang="fr-FR" sz="1600" dirty="0"/>
                        <a:t>Remplissage</a:t>
                      </a:r>
                    </a:p>
                  </a:txBody>
                  <a:tcPr/>
                </a:tc>
                <a:tc>
                  <a:txBody>
                    <a:bodyPr/>
                    <a:lstStyle/>
                    <a:p>
                      <a:pPr algn="ctr"/>
                      <a:r>
                        <a:rPr lang="fr-FR" sz="1600" dirty="0"/>
                        <a:t>Sondes/équipements</a:t>
                      </a:r>
                    </a:p>
                  </a:txBody>
                  <a:tcPr/>
                </a:tc>
                <a:tc>
                  <a:txBody>
                    <a:bodyPr/>
                    <a:lstStyle/>
                    <a:p>
                      <a:pPr algn="ctr"/>
                      <a:r>
                        <a:rPr lang="fr-FR" sz="1600" dirty="0"/>
                        <a:t>Type de collecte des eaux</a:t>
                      </a:r>
                    </a:p>
                  </a:txBody>
                  <a:tcPr/>
                </a:tc>
                <a:extLst>
                  <a:ext uri="{0D108BD9-81ED-4DB2-BD59-A6C34878D82A}">
                    <a16:rowId xmlns:a16="http://schemas.microsoft.com/office/drawing/2014/main" val="730747472"/>
                  </a:ext>
                </a:extLst>
              </a:tr>
              <a:tr h="370840">
                <a:tc>
                  <a:txBody>
                    <a:bodyPr/>
                    <a:lstStyle/>
                    <a:p>
                      <a:pPr algn="ctr"/>
                      <a:r>
                        <a:rPr lang="fr-FR" sz="1600" dirty="0"/>
                        <a:t>Colonnes inox</a:t>
                      </a:r>
                    </a:p>
                  </a:txBody>
                  <a:tcPr anchor="ctr"/>
                </a:tc>
                <a:tc>
                  <a:txBody>
                    <a:bodyPr/>
                    <a:lstStyle/>
                    <a:p>
                      <a:pPr algn="ctr"/>
                      <a:r>
                        <a:rPr lang="fr-FR" sz="1600" dirty="0"/>
                        <a:t>6</a:t>
                      </a:r>
                    </a:p>
                  </a:txBody>
                  <a:tcPr anchor="ctr"/>
                </a:tc>
                <a:tc>
                  <a:txBody>
                    <a:bodyPr/>
                    <a:lstStyle/>
                    <a:p>
                      <a:pPr algn="ctr"/>
                      <a:r>
                        <a:rPr lang="fr-FR" sz="1400" dirty="0"/>
                        <a:t> 2m de profondeur x 1m</a:t>
                      </a:r>
                      <a:r>
                        <a:rPr lang="fr-FR" sz="1400" baseline="30000" dirty="0"/>
                        <a:t>2</a:t>
                      </a:r>
                    </a:p>
                  </a:txBody>
                  <a:tcPr anchor="ctr"/>
                </a:tc>
                <a:tc>
                  <a:txBody>
                    <a:bodyPr/>
                    <a:lstStyle/>
                    <a:p>
                      <a:pPr algn="ctr"/>
                      <a:r>
                        <a:rPr lang="fr-FR" sz="1400" dirty="0"/>
                        <a:t>Monolithe de sol </a:t>
                      </a:r>
                      <a:r>
                        <a:rPr lang="fr-FR" sz="1400" dirty="0" err="1"/>
                        <a:t>carroté</a:t>
                      </a:r>
                      <a:endParaRPr lang="fr-FR" sz="1400" dirty="0"/>
                    </a:p>
                  </a:txBody>
                  <a:tcPr anchor="ctr"/>
                </a:tc>
                <a:tc>
                  <a:txBody>
                    <a:bodyPr/>
                    <a:lstStyle/>
                    <a:p>
                      <a:pPr algn="ctr"/>
                      <a:r>
                        <a:rPr lang="fr-FR" sz="1400" dirty="0"/>
                        <a:t>Sondes humidité (TDR), température, tensiomètre, capteur de pesée</a:t>
                      </a:r>
                    </a:p>
                  </a:txBody>
                  <a:tcPr anchor="ctr"/>
                </a:tc>
                <a:tc>
                  <a:txBody>
                    <a:bodyPr/>
                    <a:lstStyle/>
                    <a:p>
                      <a:pPr algn="ctr"/>
                      <a:r>
                        <a:rPr lang="fr-FR" sz="1400" dirty="0"/>
                        <a:t>Bougies poreuses à différentes profondeurs + auget pour le drainage</a:t>
                      </a:r>
                    </a:p>
                  </a:txBody>
                  <a:tcPr anchor="ctr"/>
                </a:tc>
                <a:extLst>
                  <a:ext uri="{0D108BD9-81ED-4DB2-BD59-A6C34878D82A}">
                    <a16:rowId xmlns:a16="http://schemas.microsoft.com/office/drawing/2014/main" val="1263628329"/>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600" dirty="0"/>
                        <a:t>Colonnes inox</a:t>
                      </a:r>
                    </a:p>
                  </a:txBody>
                  <a:tcPr anchor="ctr"/>
                </a:tc>
                <a:tc>
                  <a:txBody>
                    <a:bodyPr/>
                    <a:lstStyle/>
                    <a:p>
                      <a:pPr algn="ctr"/>
                      <a:r>
                        <a:rPr lang="fr-FR" sz="1600" dirty="0"/>
                        <a:t>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2m de profondeur x 1m</a:t>
                      </a:r>
                      <a:r>
                        <a:rPr lang="fr-FR" sz="1400" baseline="30000" dirty="0"/>
                        <a:t>2</a:t>
                      </a:r>
                    </a:p>
                  </a:txBody>
                  <a:tcPr anchor="ctr"/>
                </a:tc>
                <a:tc>
                  <a:txBody>
                    <a:bodyPr/>
                    <a:lstStyle/>
                    <a:p>
                      <a:pPr algn="ctr"/>
                      <a:r>
                        <a:rPr lang="fr-FR" sz="1400" dirty="0"/>
                        <a:t>Remplissage manuel avec matériaux excavés</a:t>
                      </a:r>
                    </a:p>
                  </a:txBody>
                  <a:tcPr anchor="ctr"/>
                </a:tc>
                <a:tc>
                  <a:txBody>
                    <a:bodyPr/>
                    <a:lstStyle/>
                    <a:p>
                      <a:pPr algn="ctr"/>
                      <a:r>
                        <a:rPr lang="fr-FR" sz="1400" dirty="0"/>
                        <a:t>Sondes humidité (TDR), température, tensiomètre, capteur de pesée</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400" dirty="0"/>
                        <a:t>Bougies poreuses à différentes profondeurs + auget pour le drainage</a:t>
                      </a:r>
                    </a:p>
                  </a:txBody>
                  <a:tcPr anchor="ctr"/>
                </a:tc>
                <a:extLst>
                  <a:ext uri="{0D108BD9-81ED-4DB2-BD59-A6C34878D82A}">
                    <a16:rowId xmlns:a16="http://schemas.microsoft.com/office/drawing/2014/main" val="3369031342"/>
                  </a:ext>
                </a:extLst>
              </a:tr>
            </a:tbl>
          </a:graphicData>
        </a:graphic>
      </p:graphicFrame>
      <p:grpSp>
        <p:nvGrpSpPr>
          <p:cNvPr id="37" name="Groupe 36">
            <a:extLst>
              <a:ext uri="{FF2B5EF4-FFF2-40B4-BE49-F238E27FC236}">
                <a16:creationId xmlns:a16="http://schemas.microsoft.com/office/drawing/2014/main" id="{5FA22F28-0183-9643-DAE7-E0A269A58FD5}"/>
              </a:ext>
            </a:extLst>
          </p:cNvPr>
          <p:cNvGrpSpPr/>
          <p:nvPr/>
        </p:nvGrpSpPr>
        <p:grpSpPr>
          <a:xfrm>
            <a:off x="58309" y="6241371"/>
            <a:ext cx="12133691" cy="615227"/>
            <a:chOff x="58309" y="6241371"/>
            <a:chExt cx="12133691" cy="615227"/>
          </a:xfrm>
        </p:grpSpPr>
        <p:sp>
          <p:nvSpPr>
            <p:cNvPr id="38" name="ZoneTexte 37">
              <a:extLst>
                <a:ext uri="{FF2B5EF4-FFF2-40B4-BE49-F238E27FC236}">
                  <a16:creationId xmlns:a16="http://schemas.microsoft.com/office/drawing/2014/main" id="{A794BB8E-A4D1-80DC-F88A-179AD7E684B5}"/>
                </a:ext>
              </a:extLst>
            </p:cNvPr>
            <p:cNvSpPr txBox="1"/>
            <p:nvPr/>
          </p:nvSpPr>
          <p:spPr>
            <a:xfrm>
              <a:off x="2507229" y="6271823"/>
              <a:ext cx="9684771" cy="584775"/>
            </a:xfrm>
            <a:prstGeom prst="rect">
              <a:avLst/>
            </a:prstGeom>
          </p:spPr>
          <p:style>
            <a:lnRef idx="0">
              <a:schemeClr val="accent2"/>
            </a:lnRef>
            <a:fillRef idx="3">
              <a:schemeClr val="accent2"/>
            </a:fillRef>
            <a:effectRef idx="3">
              <a:schemeClr val="accent2"/>
            </a:effectRef>
            <a:fontRef idx="minor">
              <a:schemeClr val="lt1"/>
            </a:fontRef>
          </p:style>
          <p:txBody>
            <a:bodyPr wrap="square" rtlCol="0">
              <a:spAutoFit/>
            </a:bodyPr>
            <a:lstStyle/>
            <a:p>
              <a:r>
                <a:rPr lang="fr-FR" sz="3200" dirty="0"/>
                <a:t>Site OPE d’Osne-le-Val</a:t>
              </a:r>
            </a:p>
          </p:txBody>
        </p:sp>
        <p:pic>
          <p:nvPicPr>
            <p:cNvPr id="39" name="Image 38" descr="Plan France 2030 : appels à projets 2023 - France 2030 ...">
              <a:extLst>
                <a:ext uri="{FF2B5EF4-FFF2-40B4-BE49-F238E27FC236}">
                  <a16:creationId xmlns:a16="http://schemas.microsoft.com/office/drawing/2014/main" id="{E1E0FACD-4B89-9527-1453-A2508731CC3E}"/>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8309" y="6241371"/>
              <a:ext cx="1082675" cy="609600"/>
            </a:xfrm>
            <a:prstGeom prst="rect">
              <a:avLst/>
            </a:prstGeom>
            <a:noFill/>
            <a:ln>
              <a:noFill/>
            </a:ln>
          </p:spPr>
        </p:pic>
        <p:pic>
          <p:nvPicPr>
            <p:cNvPr id="40" name="Image 39">
              <a:extLst>
                <a:ext uri="{FF2B5EF4-FFF2-40B4-BE49-F238E27FC236}">
                  <a16:creationId xmlns:a16="http://schemas.microsoft.com/office/drawing/2014/main" id="{044A49D5-6DA1-3237-21FD-557B9B0351FF}"/>
                </a:ext>
              </a:extLst>
            </p:cNvPr>
            <p:cNvPicPr/>
            <p:nvPr/>
          </p:nvPicPr>
          <p:blipFill>
            <a:blip r:embed="rId3" cstate="screen">
              <a:extLst>
                <a:ext uri="{28A0092B-C50C-407E-A947-70E740481C1C}">
                  <a14:useLocalDpi xmlns:a14="http://schemas.microsoft.com/office/drawing/2010/main"/>
                </a:ext>
              </a:extLst>
            </a:blip>
            <a:srcRect/>
            <a:stretch/>
          </p:blipFill>
          <p:spPr>
            <a:xfrm>
              <a:off x="1033669" y="6345360"/>
              <a:ext cx="1242021" cy="401622"/>
            </a:xfrm>
            <a:prstGeom prst="rect">
              <a:avLst/>
            </a:prstGeom>
            <a:ln>
              <a:noFill/>
            </a:ln>
          </p:spPr>
        </p:pic>
      </p:grpSp>
      <p:pic>
        <p:nvPicPr>
          <p:cNvPr id="4" name="Image 3" descr="Une image contenant diagramme, texte, capture d’écran, cercle&#10;&#10;Description générée automatiquement">
            <a:extLst>
              <a:ext uri="{FF2B5EF4-FFF2-40B4-BE49-F238E27FC236}">
                <a16:creationId xmlns:a16="http://schemas.microsoft.com/office/drawing/2014/main" id="{066F3324-667E-8F6F-475C-10C15102AFE4}"/>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6317280" y="426989"/>
            <a:ext cx="2571680" cy="2633566"/>
          </a:xfrm>
          <a:prstGeom prst="rect">
            <a:avLst/>
          </a:prstGeom>
        </p:spPr>
      </p:pic>
      <p:pic>
        <p:nvPicPr>
          <p:cNvPr id="8" name="Image 7" descr="Une image contenant diagramme, texte, capture d’écran, cercle&#10;&#10;Description générée automatiquement">
            <a:extLst>
              <a:ext uri="{FF2B5EF4-FFF2-40B4-BE49-F238E27FC236}">
                <a16:creationId xmlns:a16="http://schemas.microsoft.com/office/drawing/2014/main" id="{D4067E49-3668-25D7-DE05-A34BE00B465F}"/>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8888960" y="741798"/>
            <a:ext cx="3054375" cy="2187844"/>
          </a:xfrm>
          <a:prstGeom prst="rect">
            <a:avLst/>
          </a:prstGeom>
        </p:spPr>
      </p:pic>
      <p:pic>
        <p:nvPicPr>
          <p:cNvPr id="12" name="Image 11" descr="Une image contenant avion, machine, ingénierie, panneau de contrôle&#10;&#10;Description générée automatiquement">
            <a:extLst>
              <a:ext uri="{FF2B5EF4-FFF2-40B4-BE49-F238E27FC236}">
                <a16:creationId xmlns:a16="http://schemas.microsoft.com/office/drawing/2014/main" id="{D4DB688C-1443-83D6-74DC-68268B6BF3CF}"/>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67680" y="908573"/>
            <a:ext cx="2987775" cy="1909907"/>
          </a:xfrm>
          <a:prstGeom prst="rect">
            <a:avLst/>
          </a:prstGeom>
        </p:spPr>
      </p:pic>
      <p:pic>
        <p:nvPicPr>
          <p:cNvPr id="14" name="Image 13" descr="Une image contenant appareil, machine, panneau de contrôle, Instrument de mesure&#10;&#10;Description générée automatiquement">
            <a:extLst>
              <a:ext uri="{FF2B5EF4-FFF2-40B4-BE49-F238E27FC236}">
                <a16:creationId xmlns:a16="http://schemas.microsoft.com/office/drawing/2014/main" id="{164678D2-2B99-6ACA-B4AE-75BCFAD9841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380495" y="614343"/>
            <a:ext cx="1832066" cy="2442754"/>
          </a:xfrm>
          <a:prstGeom prst="rect">
            <a:avLst/>
          </a:prstGeom>
        </p:spPr>
      </p:pic>
      <p:pic>
        <p:nvPicPr>
          <p:cNvPr id="15" name="Picture 2" descr="http://www.bb-export.de/daten/firmen/ugt.logo.gif">
            <a:extLst>
              <a:ext uri="{FF2B5EF4-FFF2-40B4-BE49-F238E27FC236}">
                <a16:creationId xmlns:a16="http://schemas.microsoft.com/office/drawing/2014/main" id="{5DF21D75-CAFE-A2E2-9540-CBC53D17B4BC}"/>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3481649" y="1375745"/>
            <a:ext cx="872651" cy="85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8674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5"/>
</p:tagLst>
</file>

<file path=ppt/tags/tag3.xml><?xml version="1.0" encoding="utf-8"?>
<p:tagLst xmlns:a="http://schemas.openxmlformats.org/drawingml/2006/main" xmlns:r="http://schemas.openxmlformats.org/officeDocument/2006/relationships" xmlns:p="http://schemas.openxmlformats.org/presentationml/2006/main">
  <p:tag name="NUM" val="7"/>
</p:tagLst>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Thème Office">
  <a:themeElements>
    <a:clrScheme name="Bleu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8339</Words>
  <Application>Microsoft Office PowerPoint</Application>
  <PresentationFormat>Grand écran</PresentationFormat>
  <Paragraphs>1525</Paragraphs>
  <Slides>70</Slides>
  <Notes>0</Notes>
  <HiddenSlides>0</HiddenSlides>
  <MMClips>0</MMClips>
  <ScaleCrop>false</ScaleCrop>
  <HeadingPairs>
    <vt:vector size="6" baseType="variant">
      <vt:variant>
        <vt:lpstr>Polices utilisées</vt:lpstr>
      </vt:variant>
      <vt:variant>
        <vt:i4>13</vt:i4>
      </vt:variant>
      <vt:variant>
        <vt:lpstr>Thème</vt:lpstr>
      </vt:variant>
      <vt:variant>
        <vt:i4>4</vt:i4>
      </vt:variant>
      <vt:variant>
        <vt:lpstr>Titres des diapositives</vt:lpstr>
      </vt:variant>
      <vt:variant>
        <vt:i4>70</vt:i4>
      </vt:variant>
    </vt:vector>
  </HeadingPairs>
  <TitlesOfParts>
    <vt:vector size="87" baseType="lpstr">
      <vt:lpstr>Arial</vt:lpstr>
      <vt:lpstr>Arial MT</vt:lpstr>
      <vt:lpstr>Arial Narrow</vt:lpstr>
      <vt:lpstr>Calibri</vt:lpstr>
      <vt:lpstr>Calibri Light</vt:lpstr>
      <vt:lpstr>inpibold</vt:lpstr>
      <vt:lpstr>Inria Sans Light</vt:lpstr>
      <vt:lpstr>Palatino</vt:lpstr>
      <vt:lpstr>Raleway Light</vt:lpstr>
      <vt:lpstr>Symbol</vt:lpstr>
      <vt:lpstr>Times New Roman</vt:lpstr>
      <vt:lpstr>Verdana</vt:lpstr>
      <vt:lpstr>Wingdings</vt:lpstr>
      <vt:lpstr>Thème Office</vt:lpstr>
      <vt:lpstr>1_Thème Office</vt:lpstr>
      <vt:lpstr>Office Theme</vt:lpstr>
      <vt:lpstr>1_Office Theme</vt:lpstr>
      <vt:lpstr>Présentation Flash site lysimétrique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Réseau Lysimétrique français – PC2</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Alexandru Milcu &amp; Olivier Ravel</vt:lpstr>
      <vt:lpstr>Présentation PowerPoint</vt:lpstr>
      <vt:lpstr>Montpellier European Ecotron</vt:lpstr>
      <vt:lpstr>The Macrocosms setup as example</vt:lpstr>
      <vt:lpstr>Présentation PowerPoint</vt:lpstr>
      <vt:lpstr>Types of lysimeters</vt:lpstr>
      <vt:lpstr>Limits and expectations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Antoine Sobaga</dc:creator>
  <cp:lastModifiedBy>Antoine Sobaga</cp:lastModifiedBy>
  <cp:revision>4</cp:revision>
  <dcterms:created xsi:type="dcterms:W3CDTF">2024-10-09T07:57:22Z</dcterms:created>
  <dcterms:modified xsi:type="dcterms:W3CDTF">2024-10-09T12:48:48Z</dcterms:modified>
</cp:coreProperties>
</file>