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00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déplacer la diapo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98F73D5A-C150-41E7-8BFD-99E8E7880744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120" y="1336680"/>
            <a:ext cx="6413040" cy="3607920"/>
          </a:xfrm>
          <a:prstGeom prst="rect">
            <a:avLst/>
          </a:prstGeom>
          <a:ln w="0">
            <a:noFill/>
          </a:ln>
        </p:spPr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sldNum" idx="2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DBC786-9CE3-4B19-9A21-BD84FCBFB78A}" type="slidenum">
              <a:rPr lang="fr-FR" sz="1200" b="0" strike="noStrike" spc="-1">
                <a:latin typeface="Times New Roman"/>
              </a:rPr>
              <a:t>1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B7EAA14-2ABA-45A0-A3C6-CB9B2196A65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EBD69B-CB29-4622-90C0-40F827E65732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415A2B4-3F1E-42D7-B671-D32E09FBF51B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88623BF-79E2-4D79-BF0F-52FEFF8D4BE3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8A57E3A-4FCF-4636-A2C6-135C607F4E60}" type="slidenum">
              <a:t>‹N°›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CE30869-50A0-4C65-9136-E3BF9C26966D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B53B5B6-F15F-41DA-9A68-92FC71810423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6D3EF1A-7FB5-47A6-81D2-B99E60C64215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7AB4B08-C0F8-4AB2-9096-546815FAB73A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44C950D-00B9-422D-B5CC-608E19E7D033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E0B259-D7B1-49A7-99BD-474E6A1FCB89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F98DA33-233A-4A15-9709-55CCFB6E457F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&lt;pied de page&gt;</a:t>
            </a:r>
            <a:endParaRPr lang="fr-FR" sz="14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5382E4B4-E49B-4180-9637-4166F073032A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/>
          <p:nvPr/>
        </p:nvPicPr>
        <p:blipFill>
          <a:blip r:embed="rId3"/>
          <a:stretch/>
        </p:blipFill>
        <p:spPr>
          <a:xfrm>
            <a:off x="0" y="0"/>
            <a:ext cx="12190320" cy="6852960"/>
          </a:xfrm>
          <a:prstGeom prst="rect">
            <a:avLst/>
          </a:prstGeom>
          <a:ln w="0">
            <a:noFill/>
          </a:ln>
        </p:spPr>
      </p:pic>
      <p:sp>
        <p:nvSpPr>
          <p:cNvPr id="48" name="ZoneTexte 5"/>
          <p:cNvSpPr/>
          <p:nvPr/>
        </p:nvSpPr>
        <p:spPr>
          <a:xfrm>
            <a:off x="1587600" y="-13680"/>
            <a:ext cx="9961200" cy="694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3600" b="1" strike="noStrike" spc="-1">
                <a:solidFill>
                  <a:srgbClr val="000000"/>
                </a:solidFill>
                <a:latin typeface="Times New Roman"/>
              </a:rPr>
              <a:t>Workshop</a:t>
            </a: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br>
              <a:rPr sz="1800"/>
            </a:br>
            <a:r>
              <a:rPr lang="fr-FR" sz="3600" b="1" strike="noStrike" spc="-1">
                <a:solidFill>
                  <a:srgbClr val="000000"/>
                </a:solidFill>
                <a:latin typeface="Arial"/>
              </a:rPr>
              <a:t>Développement d’un réseau lysimétrique national</a:t>
            </a: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br>
              <a:rPr sz="1800"/>
            </a:br>
            <a:br>
              <a:rPr sz="1800"/>
            </a:b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br>
              <a:rPr sz="1800"/>
            </a:br>
            <a:r>
              <a:rPr lang="fr-FR" sz="3600" b="0" i="1" strike="noStrike" spc="-1">
                <a:solidFill>
                  <a:srgbClr val="000000"/>
                </a:solidFill>
                <a:latin typeface="Arial"/>
              </a:rPr>
              <a:t>à Paris,</a:t>
            </a: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FFFFFF"/>
                </a:solidFill>
                <a:latin typeface="Arial"/>
              </a:rPr>
              <a:t>avec Samuel Abiven Pierre Faure-Catteloin, Florence Habets, Noële Enjelvin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FFFFFF"/>
                </a:solidFill>
                <a:latin typeface="Arial"/>
              </a:rPr>
              <a:t> et Antoine Sobaga </a:t>
            </a:r>
            <a:r>
              <a:rPr lang="fr-FR" sz="3600" b="0" strike="noStrike" spc="-1">
                <a:solidFill>
                  <a:srgbClr val="FFFFFF"/>
                </a:solidFill>
                <a:latin typeface="Arial"/>
              </a:rPr>
              <a:t> </a:t>
            </a:r>
            <a:endParaRPr lang="fr-FR" sz="3600" b="0" strike="noStrike" spc="-1">
              <a:latin typeface="Arial"/>
            </a:endParaRPr>
          </a:p>
        </p:txBody>
      </p:sp>
      <p:sp>
        <p:nvSpPr>
          <p:cNvPr id="49" name="Rectangle 6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50" name="Image 7" descr="Plan France 2030 : appels à projets 2023 - France 2030 ..."/>
          <p:cNvPicPr/>
          <p:nvPr/>
        </p:nvPicPr>
        <p:blipFill>
          <a:blip r:embed="rId4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51" name="Image 8"/>
          <p:cNvPicPr/>
          <p:nvPr/>
        </p:nvPicPr>
        <p:blipFill>
          <a:blip r:embed="rId5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ldNum" idx="14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16C0233B-C435-44B5-8122-4B271F1AF8A9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10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30" name="ZoneTexte 3"/>
          <p:cNvSpPr/>
          <p:nvPr/>
        </p:nvSpPr>
        <p:spPr>
          <a:xfrm>
            <a:off x="492840" y="1216440"/>
            <a:ext cx="8521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Une répartition hétérogène sur le territoire national  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31" name="Picture 2"/>
          <p:cNvPicPr/>
          <p:nvPr/>
        </p:nvPicPr>
        <p:blipFill>
          <a:blip r:embed="rId2"/>
          <a:stretch/>
        </p:blipFill>
        <p:spPr>
          <a:xfrm>
            <a:off x="4047120" y="1655640"/>
            <a:ext cx="6406200" cy="4660920"/>
          </a:xfrm>
          <a:prstGeom prst="rect">
            <a:avLst/>
          </a:prstGeom>
          <a:ln w="0">
            <a:noFill/>
          </a:ln>
        </p:spPr>
      </p:pic>
      <p:sp>
        <p:nvSpPr>
          <p:cNvPr id="132" name="ZoneTexte 5"/>
          <p:cNvSpPr/>
          <p:nvPr/>
        </p:nvSpPr>
        <p:spPr>
          <a:xfrm>
            <a:off x="4794480" y="3789000"/>
            <a:ext cx="1143360" cy="637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200" b="0" i="1" strike="noStrike" spc="-1">
                <a:solidFill>
                  <a:srgbClr val="000000"/>
                </a:solidFill>
                <a:latin typeface="Calibri"/>
              </a:rPr>
              <a:t>Nombre de site </a:t>
            </a:r>
            <a:endParaRPr lang="fr-F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200" b="0" i="1" strike="noStrike" spc="-1">
                <a:solidFill>
                  <a:srgbClr val="000000"/>
                </a:solidFill>
                <a:latin typeface="Calibri"/>
              </a:rPr>
              <a:t>par régions (2024</a:t>
            </a:r>
            <a:r>
              <a:rPr lang="fr-FR" sz="1000" b="0" i="1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133" name="ZoneTexte 22"/>
          <p:cNvSpPr/>
          <p:nvPr/>
        </p:nvSpPr>
        <p:spPr>
          <a:xfrm>
            <a:off x="73440" y="2439720"/>
            <a:ext cx="4110480" cy="11869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i="1" strike="noStrike" spc="-1">
                <a:solidFill>
                  <a:srgbClr val="000000"/>
                </a:solidFill>
                <a:latin typeface="Calibri"/>
              </a:rPr>
              <a:t>Carte de la répartition des sites lysimètriques en France (2024)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34" name="ZoneTexte 11"/>
          <p:cNvSpPr/>
          <p:nvPr/>
        </p:nvSpPr>
        <p:spPr>
          <a:xfrm>
            <a:off x="4942440" y="1953720"/>
            <a:ext cx="7196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</a:rPr>
              <a:t>x32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35" name="ZoneTexte 12"/>
          <p:cNvSpPr/>
          <p:nvPr/>
        </p:nvSpPr>
        <p:spPr>
          <a:xfrm>
            <a:off x="1470960" y="4793040"/>
            <a:ext cx="252720" cy="13039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Rectangle 12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37" name="Image 13" descr="Plan France 2030 : appels à projets 2023 - France 2030 ..."/>
          <p:cNvPicPr/>
          <p:nvPr/>
        </p:nvPicPr>
        <p:blipFill>
          <a:blip r:embed="rId3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138" name="Image 14"/>
          <p:cNvPicPr/>
          <p:nvPr/>
        </p:nvPicPr>
        <p:blipFill>
          <a:blip r:embed="rId4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139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 Retours du webinaire du 18 juin</a:t>
            </a: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ldNum" idx="15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936D781E-73E3-454A-94C5-7ED142E6122E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11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41" name="ZoneTexte 3"/>
          <p:cNvSpPr/>
          <p:nvPr/>
        </p:nvSpPr>
        <p:spPr>
          <a:xfrm>
            <a:off x="492840" y="1216440"/>
            <a:ext cx="6640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Une diversité de dispositifs (liste non-exhaustive) 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42" name="ZoneTexte 13"/>
          <p:cNvSpPr/>
          <p:nvPr/>
        </p:nvSpPr>
        <p:spPr>
          <a:xfrm>
            <a:off x="1470960" y="4793040"/>
            <a:ext cx="252720" cy="13039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Rectangle 13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44" name="Image 14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145" name="Image 15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146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 Retours du webinaire du 18 juin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47" name="ZoneTexte 17"/>
          <p:cNvSpPr/>
          <p:nvPr/>
        </p:nvSpPr>
        <p:spPr>
          <a:xfrm>
            <a:off x="73440" y="1655280"/>
            <a:ext cx="2891520" cy="10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Les colonnes :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généralement une surface de l’ordre du m² profondeur 2m 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sols reconstitués – très équipés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148" name="ZoneTexte 18"/>
          <p:cNvSpPr/>
          <p:nvPr/>
        </p:nvSpPr>
        <p:spPr>
          <a:xfrm>
            <a:off x="2462760" y="1629720"/>
            <a:ext cx="4071960" cy="10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Les cases : 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généralement une surface de l’ordre du m²</a:t>
            </a:r>
            <a:endParaRPr lang="fr-F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 profondeur 2m sol </a:t>
            </a:r>
            <a:endParaRPr lang="fr-F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Sols monolithes  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149" name="Image 6"/>
          <p:cNvPicPr/>
          <p:nvPr/>
        </p:nvPicPr>
        <p:blipFill>
          <a:blip r:embed="rId4"/>
          <a:stretch/>
        </p:blipFill>
        <p:spPr>
          <a:xfrm>
            <a:off x="3203280" y="2831400"/>
            <a:ext cx="2141640" cy="3177360"/>
          </a:xfrm>
          <a:prstGeom prst="rect">
            <a:avLst/>
          </a:prstGeom>
          <a:ln w="0">
            <a:noFill/>
          </a:ln>
        </p:spPr>
      </p:pic>
      <p:sp>
        <p:nvSpPr>
          <p:cNvPr id="150" name="ZoneTexte 22"/>
          <p:cNvSpPr/>
          <p:nvPr/>
        </p:nvSpPr>
        <p:spPr>
          <a:xfrm>
            <a:off x="5034600" y="1903680"/>
            <a:ext cx="4071960" cy="10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Les plaques : 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généralement surface de l’ordre du m²</a:t>
            </a:r>
            <a:endParaRPr lang="fr-F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 profondeur variable</a:t>
            </a:r>
            <a:endParaRPr lang="fr-F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Sols non remaniés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151" name="Picture 2"/>
          <p:cNvPicPr/>
          <p:nvPr/>
        </p:nvPicPr>
        <p:blipFill>
          <a:blip r:embed="rId5"/>
          <a:stretch/>
        </p:blipFill>
        <p:spPr>
          <a:xfrm>
            <a:off x="5677200" y="3043440"/>
            <a:ext cx="2847240" cy="2135520"/>
          </a:xfrm>
          <a:prstGeom prst="rect">
            <a:avLst/>
          </a:prstGeom>
          <a:ln w="0">
            <a:noFill/>
          </a:ln>
        </p:spPr>
      </p:pic>
      <p:sp>
        <p:nvSpPr>
          <p:cNvPr id="152" name="ZoneTexte 25"/>
          <p:cNvSpPr/>
          <p:nvPr/>
        </p:nvSpPr>
        <p:spPr>
          <a:xfrm>
            <a:off x="8389440" y="474840"/>
            <a:ext cx="4071960" cy="88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Les mini-lysimètres : 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 profondeur &lt; 0,5m</a:t>
            </a:r>
            <a:endParaRPr lang="fr-F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sols reconstitués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153" name="Image 9"/>
          <p:cNvPicPr/>
          <p:nvPr/>
        </p:nvPicPr>
        <p:blipFill>
          <a:blip r:embed="rId6"/>
          <a:stretch/>
        </p:blipFill>
        <p:spPr>
          <a:xfrm>
            <a:off x="8841600" y="1358280"/>
            <a:ext cx="2857320" cy="1856880"/>
          </a:xfrm>
          <a:prstGeom prst="rect">
            <a:avLst/>
          </a:prstGeom>
          <a:ln w="0">
            <a:noFill/>
          </a:ln>
        </p:spPr>
      </p:pic>
      <p:sp>
        <p:nvSpPr>
          <p:cNvPr id="154" name="ZoneTexte 10"/>
          <p:cNvSpPr/>
          <p:nvPr/>
        </p:nvSpPr>
        <p:spPr>
          <a:xfrm>
            <a:off x="10767600" y="2818080"/>
            <a:ext cx="169380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1" i="1" strike="noStrike" spc="-1">
                <a:solidFill>
                  <a:srgbClr val="000000"/>
                </a:solidFill>
                <a:latin typeface="Calibri"/>
              </a:rPr>
              <a:t>Valensol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55" name="ZoneTexte 32"/>
          <p:cNvSpPr/>
          <p:nvPr/>
        </p:nvSpPr>
        <p:spPr>
          <a:xfrm>
            <a:off x="4612680" y="5327640"/>
            <a:ext cx="169380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1" i="1" strike="noStrike" spc="-1">
                <a:solidFill>
                  <a:srgbClr val="000000"/>
                </a:solidFill>
                <a:latin typeface="Calibri"/>
              </a:rPr>
              <a:t>Fagnières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56" name="ZoneTexte 34"/>
          <p:cNvSpPr/>
          <p:nvPr/>
        </p:nvSpPr>
        <p:spPr>
          <a:xfrm>
            <a:off x="6817320" y="4898880"/>
            <a:ext cx="169380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1" i="1" strike="noStrike" spc="-1">
                <a:solidFill>
                  <a:srgbClr val="000000"/>
                </a:solidFill>
                <a:latin typeface="Calibri"/>
              </a:rPr>
              <a:t>Thibie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157" name="Image 11"/>
          <p:cNvPicPr/>
          <p:nvPr/>
        </p:nvPicPr>
        <p:blipFill>
          <a:blip r:embed="rId7"/>
          <a:stretch/>
        </p:blipFill>
        <p:spPr>
          <a:xfrm>
            <a:off x="286920" y="2834640"/>
            <a:ext cx="2453040" cy="2623680"/>
          </a:xfrm>
          <a:prstGeom prst="rect">
            <a:avLst/>
          </a:prstGeom>
          <a:ln w="0">
            <a:noFill/>
          </a:ln>
        </p:spPr>
      </p:pic>
      <p:sp>
        <p:nvSpPr>
          <p:cNvPr id="158" name="ZoneTexte 36"/>
          <p:cNvSpPr/>
          <p:nvPr/>
        </p:nvSpPr>
        <p:spPr>
          <a:xfrm>
            <a:off x="1140840" y="5092920"/>
            <a:ext cx="169380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1" i="1" strike="noStrike" spc="-1">
                <a:solidFill>
                  <a:srgbClr val="000000"/>
                </a:solidFill>
                <a:latin typeface="Calibri"/>
              </a:rPr>
              <a:t>GISFI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159" name="Image 12"/>
          <p:cNvPicPr/>
          <p:nvPr/>
        </p:nvPicPr>
        <p:blipFill>
          <a:blip r:embed="rId8"/>
          <a:stretch/>
        </p:blipFill>
        <p:spPr>
          <a:xfrm>
            <a:off x="8724600" y="4536720"/>
            <a:ext cx="3301560" cy="2037240"/>
          </a:xfrm>
          <a:prstGeom prst="rect">
            <a:avLst/>
          </a:prstGeom>
          <a:ln w="0">
            <a:noFill/>
          </a:ln>
        </p:spPr>
      </p:pic>
      <p:sp>
        <p:nvSpPr>
          <p:cNvPr id="160" name="ZoneTexte 38"/>
          <p:cNvSpPr/>
          <p:nvPr/>
        </p:nvSpPr>
        <p:spPr>
          <a:xfrm>
            <a:off x="8389440" y="3440160"/>
            <a:ext cx="4071960" cy="10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Les écotrons/Plateforme : 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Grandes dimensions</a:t>
            </a:r>
            <a:endParaRPr lang="fr-F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sols reconstitués</a:t>
            </a:r>
            <a:endParaRPr lang="fr-F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4472C4"/>
                </a:solidFill>
                <a:latin typeface="Calibri"/>
              </a:rPr>
              <a:t>Forçage contrôlés</a:t>
            </a:r>
            <a:endParaRPr lang="fr-FR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ldNum" idx="16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5351560-75AB-411B-AFF2-79468669CBC9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12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62" name="ZoneTexte 3"/>
          <p:cNvSpPr/>
          <p:nvPr/>
        </p:nvSpPr>
        <p:spPr>
          <a:xfrm>
            <a:off x="494640" y="1409400"/>
            <a:ext cx="8915760" cy="365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Les défis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:</a:t>
            </a: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Développer le 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réseau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 lysimètrique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Evaluer la 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représentativité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 des lysimètres avec un bassin versant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Gérer la 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complémentarité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 des observations (dispositifs et mesures hétérogènes)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Préserver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et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 Partager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les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 données lysimétriques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</p:txBody>
      </p:sp>
      <p:pic>
        <p:nvPicPr>
          <p:cNvPr id="163" name="Google Shape;422;p37"/>
          <p:cNvPicPr/>
          <p:nvPr/>
        </p:nvPicPr>
        <p:blipFill>
          <a:blip r:embed="rId2"/>
          <a:stretch/>
        </p:blipFill>
        <p:spPr>
          <a:xfrm>
            <a:off x="9446760" y="1100520"/>
            <a:ext cx="2250360" cy="2846520"/>
          </a:xfrm>
          <a:prstGeom prst="rect">
            <a:avLst/>
          </a:prstGeom>
          <a:ln w="0">
            <a:noFill/>
          </a:ln>
        </p:spPr>
      </p:pic>
      <p:sp>
        <p:nvSpPr>
          <p:cNvPr id="164" name="ZoneTexte 6"/>
          <p:cNvSpPr/>
          <p:nvPr/>
        </p:nvSpPr>
        <p:spPr>
          <a:xfrm>
            <a:off x="9959400" y="1873800"/>
            <a:ext cx="157572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6000" b="1" strike="noStrike" spc="-1">
                <a:solidFill>
                  <a:srgbClr val="FFFFFF"/>
                </a:solidFill>
                <a:latin typeface="Calibri"/>
              </a:rPr>
              <a:t>???</a:t>
            </a:r>
            <a:endParaRPr lang="fr-FR" sz="6000" b="0" strike="noStrike" spc="-1">
              <a:latin typeface="Arial"/>
            </a:endParaRPr>
          </a:p>
        </p:txBody>
      </p:sp>
      <p:sp>
        <p:nvSpPr>
          <p:cNvPr id="165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66" name="Image 9" descr="Plan France 2030 : appels à projets 2023 - France 2030 ..."/>
          <p:cNvPicPr/>
          <p:nvPr/>
        </p:nvPicPr>
        <p:blipFill>
          <a:blip r:embed="rId3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167" name="Image 10"/>
          <p:cNvPicPr/>
          <p:nvPr/>
        </p:nvPicPr>
        <p:blipFill>
          <a:blip r:embed="rId4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168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 Retours du webinaire du 18 juin</a:t>
            </a: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ldNum" idx="17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C25D77F6-D47D-4ACF-B84C-7E1C7B7E1281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13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70" name="ZoneTexte 6"/>
          <p:cNvSpPr/>
          <p:nvPr/>
        </p:nvSpPr>
        <p:spPr>
          <a:xfrm>
            <a:off x="206640" y="1073520"/>
            <a:ext cx="894996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Construire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 un réseau lysimétrique français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Identifier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la diversité et la complémentarité 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des dispositifs lysimètriques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Evaluer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les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 mesures nécessaires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et les 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sondes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à privilégier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Préserver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et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 Partager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les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 données lysimétriques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171" name="Google Shape;422;p37"/>
          <p:cNvPicPr/>
          <p:nvPr/>
        </p:nvPicPr>
        <p:blipFill>
          <a:blip r:embed="rId2"/>
          <a:stretch/>
        </p:blipFill>
        <p:spPr>
          <a:xfrm>
            <a:off x="9446760" y="1129320"/>
            <a:ext cx="2250360" cy="2846520"/>
          </a:xfrm>
          <a:prstGeom prst="rect">
            <a:avLst/>
          </a:prstGeom>
          <a:ln w="0">
            <a:noFill/>
          </a:ln>
        </p:spPr>
      </p:pic>
      <p:pic>
        <p:nvPicPr>
          <p:cNvPr id="172" name="Image 11"/>
          <p:cNvPicPr/>
          <p:nvPr/>
        </p:nvPicPr>
        <p:blipFill>
          <a:blip r:embed="rId3"/>
          <a:srcRect l="27906" t="5996" r="28199" b="7999"/>
          <a:stretch/>
        </p:blipFill>
        <p:spPr>
          <a:xfrm>
            <a:off x="9953640" y="1685880"/>
            <a:ext cx="1188360" cy="1941840"/>
          </a:xfrm>
          <a:prstGeom prst="rect">
            <a:avLst/>
          </a:prstGeom>
          <a:ln w="0">
            <a:noFill/>
          </a:ln>
        </p:spPr>
      </p:pic>
      <p:sp>
        <p:nvSpPr>
          <p:cNvPr id="173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74" name="Image 9" descr="Plan France 2030 : appels à projets 2023 - France 2030 ..."/>
          <p:cNvPicPr/>
          <p:nvPr/>
        </p:nvPicPr>
        <p:blipFill>
          <a:blip r:embed="rId4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175" name="Image 10"/>
          <p:cNvPicPr/>
          <p:nvPr/>
        </p:nvPicPr>
        <p:blipFill>
          <a:blip r:embed="rId5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176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Objectifs de ce Workshop (1/2)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77" name="Phylactère : pensées 1"/>
          <p:cNvSpPr/>
          <p:nvPr/>
        </p:nvSpPr>
        <p:spPr>
          <a:xfrm>
            <a:off x="10026360" y="579600"/>
            <a:ext cx="1670760" cy="910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ldNum" idx="18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33818553-4C6B-4D85-83E2-833CF488CC16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14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79" name="ZoneTexte 6"/>
          <p:cNvSpPr/>
          <p:nvPr/>
        </p:nvSpPr>
        <p:spPr>
          <a:xfrm>
            <a:off x="206640" y="1073520"/>
            <a:ext cx="894996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Préparer un premier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 article scientifique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collaboratif à fort impact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Créer des </a:t>
            </a: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groupes de travail indépendants 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: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</a:rPr>
              <a:t>  (Suivi et évolution des Lysimètres / Mesures et Sondes / Gestion et Partage des données)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80" name="Google Shape;422;p37"/>
          <p:cNvPicPr/>
          <p:nvPr/>
        </p:nvPicPr>
        <p:blipFill>
          <a:blip r:embed="rId2"/>
          <a:stretch/>
        </p:blipFill>
        <p:spPr>
          <a:xfrm>
            <a:off x="9446760" y="1129320"/>
            <a:ext cx="2250360" cy="2846520"/>
          </a:xfrm>
          <a:prstGeom prst="rect">
            <a:avLst/>
          </a:prstGeom>
          <a:ln w="0">
            <a:noFill/>
          </a:ln>
        </p:spPr>
      </p:pic>
      <p:pic>
        <p:nvPicPr>
          <p:cNvPr id="181" name="Image 11"/>
          <p:cNvPicPr/>
          <p:nvPr/>
        </p:nvPicPr>
        <p:blipFill>
          <a:blip r:embed="rId3"/>
          <a:srcRect l="27906" t="5996" r="28199" b="7999"/>
          <a:stretch/>
        </p:blipFill>
        <p:spPr>
          <a:xfrm>
            <a:off x="9953640" y="1685880"/>
            <a:ext cx="1188360" cy="1941840"/>
          </a:xfrm>
          <a:prstGeom prst="rect">
            <a:avLst/>
          </a:prstGeom>
          <a:ln w="0">
            <a:noFill/>
          </a:ln>
        </p:spPr>
      </p:pic>
      <p:sp>
        <p:nvSpPr>
          <p:cNvPr id="182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83" name="Image 9" descr="Plan France 2030 : appels à projets 2023 - France 2030 ..."/>
          <p:cNvPicPr/>
          <p:nvPr/>
        </p:nvPicPr>
        <p:blipFill>
          <a:blip r:embed="rId4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184" name="Image 10"/>
          <p:cNvPicPr/>
          <p:nvPr/>
        </p:nvPicPr>
        <p:blipFill>
          <a:blip r:embed="rId5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185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Objectifs de ce Workshop (2/2)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86" name="Phylactère : pensées 1"/>
          <p:cNvSpPr/>
          <p:nvPr/>
        </p:nvSpPr>
        <p:spPr>
          <a:xfrm>
            <a:off x="10026360" y="579600"/>
            <a:ext cx="1670760" cy="910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sldNum" idx="19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F34B93E-EA6C-41E1-9A5D-EE4DABCA72D0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15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88" name="ZoneTexte 6"/>
          <p:cNvSpPr/>
          <p:nvPr/>
        </p:nvSpPr>
        <p:spPr>
          <a:xfrm>
            <a:off x="163800" y="1022760"/>
            <a:ext cx="8949960" cy="502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L’identification des acteurs 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: Compétences, Disponibilités et Intérêts des participants	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L’identification des mesures et des dispositifs lysimétriques requis 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: Identifier les mesures minimales indispensables et les dispositifs qui permettent de répondre aux besoins du PEPR.	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L’identification des sites 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: Identifier les spécificités de chaque site, de les classer en fonction des besoins du PEPR, et d’identifier les aides que pourrait apporter le PEPR. </a:t>
            </a:r>
            <a:r>
              <a:rPr lang="fr-FR" sz="1800" b="0" strike="noStrike" spc="-1">
                <a:solidFill>
                  <a:srgbClr val="C00000"/>
                </a:solidFill>
                <a:latin typeface="Calibri"/>
              </a:rPr>
              <a:t>Un cahier des charges (charte)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.</a:t>
            </a:r>
            <a:r>
              <a:rPr lang="fr-FR" sz="1800" b="0" strike="noStrike" spc="-1">
                <a:solidFill>
                  <a:srgbClr val="C00000"/>
                </a:solidFill>
                <a:latin typeface="Calibri"/>
              </a:rPr>
              <a:t>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L’identification des besoins technologiques 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: Identifier les moyens technologiques à considérer et à développer pour répondre aux besoins des mesures (sondes, dispositifs…).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Plan de Gestion de données 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: Identifier les besoins nécessaires sur la gestion des données (mesures, fréquence, accessibilité, durabilité) et les moyens de mise en place. </a:t>
            </a:r>
            <a:r>
              <a:rPr lang="fr-FR" sz="1800" b="0" strike="noStrike" spc="-1">
                <a:solidFill>
                  <a:srgbClr val="C00000"/>
                </a:solidFill>
                <a:latin typeface="Calibri"/>
              </a:rPr>
              <a:t>Une ébauche de plan de gestion de données 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sera réalisée.  	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La préparation d’un </a:t>
            </a: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premier article scientifique 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collaboratif à fort impact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89" name="Google Shape;422;p37"/>
          <p:cNvPicPr/>
          <p:nvPr/>
        </p:nvPicPr>
        <p:blipFill>
          <a:blip r:embed="rId2"/>
          <a:stretch/>
        </p:blipFill>
        <p:spPr>
          <a:xfrm>
            <a:off x="9446760" y="1129320"/>
            <a:ext cx="2250360" cy="2846520"/>
          </a:xfrm>
          <a:prstGeom prst="rect">
            <a:avLst/>
          </a:prstGeom>
          <a:ln w="0">
            <a:noFill/>
          </a:ln>
        </p:spPr>
      </p:pic>
      <p:pic>
        <p:nvPicPr>
          <p:cNvPr id="190" name="Image 11"/>
          <p:cNvPicPr/>
          <p:nvPr/>
        </p:nvPicPr>
        <p:blipFill>
          <a:blip r:embed="rId3"/>
          <a:srcRect l="27906" t="5996" r="28199" b="7999"/>
          <a:stretch/>
        </p:blipFill>
        <p:spPr>
          <a:xfrm>
            <a:off x="9953640" y="1685880"/>
            <a:ext cx="1188360" cy="1941840"/>
          </a:xfrm>
          <a:prstGeom prst="rect">
            <a:avLst/>
          </a:prstGeom>
          <a:ln w="0">
            <a:noFill/>
          </a:ln>
        </p:spPr>
      </p:pic>
      <p:sp>
        <p:nvSpPr>
          <p:cNvPr id="191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92" name="Image 9" descr="Plan France 2030 : appels à projets 2023 - France 2030 ..."/>
          <p:cNvPicPr/>
          <p:nvPr/>
        </p:nvPicPr>
        <p:blipFill>
          <a:blip r:embed="rId4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193" name="Image 10"/>
          <p:cNvPicPr/>
          <p:nvPr/>
        </p:nvPicPr>
        <p:blipFill>
          <a:blip r:embed="rId5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194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Objectifs de ce Workshop</a:t>
            </a: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ldNum" idx="20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883350C-AC9F-4265-BE1F-ECA154B6C088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16</a:t>
            </a:fld>
            <a:endParaRPr lang="fr-FR" sz="1200" b="0" strike="noStrike" spc="-1">
              <a:latin typeface="Times New Roman"/>
            </a:endParaRPr>
          </a:p>
        </p:txBody>
      </p:sp>
      <p:graphicFrame>
        <p:nvGraphicFramePr>
          <p:cNvPr id="196" name="Tableau 4"/>
          <p:cNvGraphicFramePr/>
          <p:nvPr/>
        </p:nvGraphicFramePr>
        <p:xfrm>
          <a:off x="104760" y="890280"/>
          <a:ext cx="7728480" cy="4848960"/>
        </p:xfrm>
        <a:graphic>
          <a:graphicData uri="http://schemas.openxmlformats.org/drawingml/2006/table">
            <a:tbl>
              <a:tblPr/>
              <a:tblGrid>
                <a:gridCol w="82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648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Lundi 7 octobre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8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Mardi 8 octobre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6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Accueil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9h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4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Accueil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6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Mesures et Sondes </a:t>
                      </a:r>
                      <a:endParaRPr lang="fr-FR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200" b="0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Intervenant : Laurent Longuevergne  </a:t>
                      </a:r>
                      <a:endParaRPr lang="fr-FR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200" b="0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+ Tables rondes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4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Ouverture et Présentation du workshop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6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Vers un réseau lysimètrique français</a:t>
                      </a:r>
                      <a:endParaRPr lang="fr-FR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200" b="0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Intervenant : Thomas Pütz + Tables rondes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6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Les données lysimètriques</a:t>
                      </a:r>
                      <a:endParaRPr lang="fr-FR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200" b="0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Intervenant : Sylvain Grellet  </a:t>
                      </a:r>
                      <a:endParaRPr lang="fr-FR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200" b="0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+ Tables rondes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13h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4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Déjeuner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4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Déjeuner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14h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15h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6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Lysimètres : points communs et différences</a:t>
                      </a:r>
                      <a:endParaRPr lang="fr-FR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200" b="0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Présentation Flash + Tables rondes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4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Conclusion du workshop</a:t>
                      </a:r>
                      <a:endParaRPr lang="fr-FR" sz="14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16h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6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Réflexion sur un article </a:t>
                      </a:r>
                      <a:endParaRPr lang="fr-FR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200" b="0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Evolution de la lysimètrie française.</a:t>
                      </a:r>
                      <a:endParaRPr lang="fr-FR" sz="12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17h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6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Session Poster + Visite Virtuelle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18h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19h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600" b="1" i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Apéritif dînatoire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97" name="Image 5"/>
          <p:cNvPicPr/>
          <p:nvPr/>
        </p:nvPicPr>
        <p:blipFill>
          <a:blip r:embed="rId2"/>
          <a:stretch/>
        </p:blipFill>
        <p:spPr>
          <a:xfrm>
            <a:off x="7833960" y="3831120"/>
            <a:ext cx="3937680" cy="2786760"/>
          </a:xfrm>
          <a:prstGeom prst="rect">
            <a:avLst/>
          </a:prstGeom>
          <a:ln w="0">
            <a:noFill/>
          </a:ln>
        </p:spPr>
      </p:pic>
      <p:sp>
        <p:nvSpPr>
          <p:cNvPr id="198" name="Rectangle 7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99" name="Image 8" descr="Plan France 2030 : appels à projets 2023 - France 2030 ..."/>
          <p:cNvPicPr/>
          <p:nvPr/>
        </p:nvPicPr>
        <p:blipFill>
          <a:blip r:embed="rId3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200" name="Image 9"/>
          <p:cNvPicPr/>
          <p:nvPr/>
        </p:nvPicPr>
        <p:blipFill>
          <a:blip r:embed="rId4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201" name="TextShape 1"/>
          <p:cNvSpPr/>
          <p:nvPr/>
        </p:nvSpPr>
        <p:spPr>
          <a:xfrm>
            <a:off x="73440" y="35928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Organisation</a:t>
            </a: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ldNum" idx="21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970D73E2-6BFA-421B-A9EB-7937D5C63286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17</a:t>
            </a:fld>
            <a:endParaRPr lang="fr-FR" sz="1200" b="0" strike="noStrike" spc="-1">
              <a:latin typeface="Times New Roman"/>
            </a:endParaRPr>
          </a:p>
        </p:txBody>
      </p:sp>
      <p:pic>
        <p:nvPicPr>
          <p:cNvPr id="203" name="Image 5"/>
          <p:cNvPicPr/>
          <p:nvPr/>
        </p:nvPicPr>
        <p:blipFill>
          <a:blip r:embed="rId2"/>
          <a:stretch/>
        </p:blipFill>
        <p:spPr>
          <a:xfrm>
            <a:off x="7833960" y="3831120"/>
            <a:ext cx="3937680" cy="2786760"/>
          </a:xfrm>
          <a:prstGeom prst="rect">
            <a:avLst/>
          </a:prstGeom>
          <a:ln w="0">
            <a:noFill/>
          </a:ln>
        </p:spPr>
      </p:pic>
      <p:sp>
        <p:nvSpPr>
          <p:cNvPr id="204" name="ZoneTexte 1"/>
          <p:cNvSpPr/>
          <p:nvPr/>
        </p:nvSpPr>
        <p:spPr>
          <a:xfrm>
            <a:off x="2868120" y="1951560"/>
            <a:ext cx="7403040" cy="182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Pour chaque thème :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1 Retour d’expérience par des personnes ressources</a:t>
            </a:r>
            <a:endParaRPr lang="fr-FR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3 ateliers de partage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</p:txBody>
      </p:sp>
      <p:sp>
        <p:nvSpPr>
          <p:cNvPr id="205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06" name="Image 9" descr="Plan France 2030 : appels à projets 2023 - France 2030 ..."/>
          <p:cNvPicPr/>
          <p:nvPr/>
        </p:nvPicPr>
        <p:blipFill>
          <a:blip r:embed="rId3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207" name="Image 10"/>
          <p:cNvPicPr/>
          <p:nvPr/>
        </p:nvPicPr>
        <p:blipFill>
          <a:blip r:embed="rId4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208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Organisation</a:t>
            </a: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sldNum" idx="22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85A596D-4A76-4E57-94F7-70D7D311DF3A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18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10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11" name="Image 9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212" name="Image 10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213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Organisation</a:t>
            </a:r>
            <a:endParaRPr lang="fr-FR" sz="3200" b="0" strike="noStrike" spc="-1">
              <a:latin typeface="Arial"/>
            </a:endParaRPr>
          </a:p>
        </p:txBody>
      </p:sp>
      <p:graphicFrame>
        <p:nvGraphicFramePr>
          <p:cNvPr id="214" name="Tableau 2"/>
          <p:cNvGraphicFramePr/>
          <p:nvPr>
            <p:extLst>
              <p:ext uri="{D42A27DB-BD31-4B8C-83A1-F6EECF244321}">
                <p14:modId xmlns:p14="http://schemas.microsoft.com/office/powerpoint/2010/main" val="4273819049"/>
              </p:ext>
            </p:extLst>
          </p:nvPr>
        </p:nvGraphicFramePr>
        <p:xfrm>
          <a:off x="541440" y="1910880"/>
          <a:ext cx="2705400" cy="2349000"/>
        </p:xfrm>
        <a:graphic>
          <a:graphicData uri="http://schemas.openxmlformats.org/drawingml/2006/table">
            <a:tbl>
              <a:tblPr/>
              <a:tblGrid>
                <a:gridCol w="166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ARNOULD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Pierre-Yves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BONZOM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Jean-Marc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BRAUD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Isabelle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CLESSE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Margaux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HABETS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Forence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MENASSERI-AUBRY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SAFYA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RAMIER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David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RUY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Stephane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TOURNEBIZE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Julien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5" name="ZoneTexte 3"/>
          <p:cNvSpPr/>
          <p:nvPr/>
        </p:nvSpPr>
        <p:spPr>
          <a:xfrm>
            <a:off x="946080" y="1529280"/>
            <a:ext cx="1623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Groupe A</a:t>
            </a:r>
            <a:endParaRPr lang="fr-FR" sz="1800" b="0" strike="noStrike" spc="-1">
              <a:latin typeface="Arial"/>
            </a:endParaRPr>
          </a:p>
        </p:txBody>
      </p:sp>
      <p:graphicFrame>
        <p:nvGraphicFramePr>
          <p:cNvPr id="216" name="Tableau 4"/>
          <p:cNvGraphicFramePr/>
          <p:nvPr>
            <p:extLst>
              <p:ext uri="{D42A27DB-BD31-4B8C-83A1-F6EECF244321}">
                <p14:modId xmlns:p14="http://schemas.microsoft.com/office/powerpoint/2010/main" val="1580279488"/>
              </p:ext>
            </p:extLst>
          </p:nvPr>
        </p:nvGraphicFramePr>
        <p:xfrm>
          <a:off x="4735080" y="1990440"/>
          <a:ext cx="2511000" cy="2849880"/>
        </p:xfrm>
        <a:graphic>
          <a:graphicData uri="http://schemas.openxmlformats.org/drawingml/2006/table">
            <a:tbl>
              <a:tblPr/>
              <a:tblGrid>
                <a:gridCol w="1546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AUDIGANE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PASCAL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EL JANATI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Mustapha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ENJELVIN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NOELE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FAURE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Pierre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GOUDON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Romain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JEHANNO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didier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MERLIN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Olivier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NIEF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NATHALIE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RAVEL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Olivier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REDON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Paul-Olivier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VALDES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Daniele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17" name="ZoneTexte 12"/>
          <p:cNvSpPr/>
          <p:nvPr/>
        </p:nvSpPr>
        <p:spPr>
          <a:xfrm>
            <a:off x="5137200" y="1515960"/>
            <a:ext cx="1623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Groupe B</a:t>
            </a:r>
            <a:endParaRPr lang="fr-FR" sz="1800" b="0" strike="noStrike" spc="-1">
              <a:latin typeface="Arial"/>
            </a:endParaRPr>
          </a:p>
        </p:txBody>
      </p:sp>
      <p:graphicFrame>
        <p:nvGraphicFramePr>
          <p:cNvPr id="218" name="Tableau 6"/>
          <p:cNvGraphicFramePr/>
          <p:nvPr>
            <p:extLst>
              <p:ext uri="{D42A27DB-BD31-4B8C-83A1-F6EECF244321}">
                <p14:modId xmlns:p14="http://schemas.microsoft.com/office/powerpoint/2010/main" val="2978660699"/>
              </p:ext>
            </p:extLst>
          </p:nvPr>
        </p:nvGraphicFramePr>
        <p:xfrm>
          <a:off x="8069400" y="1954080"/>
          <a:ext cx="2398320" cy="2590800"/>
        </p:xfrm>
        <a:graphic>
          <a:graphicData uri="http://schemas.openxmlformats.org/drawingml/2006/table">
            <a:tbl>
              <a:tblPr/>
              <a:tblGrid>
                <a:gridCol w="147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ABIVEN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Samuel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BENOIT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Pierre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BOUJOUDAR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MOHAMED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CHALHOUB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maha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CHAMPOLLION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cedric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GUERIN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Roger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HENINE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Hocine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KALALIAN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Carmen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MILCU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Alexandru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SOBAGA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antoine</a:t>
                      </a:r>
                      <a:endParaRPr lang="fr-FR" sz="1100" b="0" strike="noStrike" spc="-1" dirty="0">
                        <a:latin typeface="Arial"/>
                      </a:endParaRPr>
                    </a:p>
                  </a:txBody>
                  <a:tcPr marL="6120" marR="612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9" name="ZoneTexte 14"/>
          <p:cNvSpPr/>
          <p:nvPr/>
        </p:nvSpPr>
        <p:spPr>
          <a:xfrm>
            <a:off x="8457120" y="1529280"/>
            <a:ext cx="1623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Groupe C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20" name="ZoneTexte 7"/>
          <p:cNvSpPr/>
          <p:nvPr/>
        </p:nvSpPr>
        <p:spPr>
          <a:xfrm>
            <a:off x="946080" y="4248720"/>
            <a:ext cx="230076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Responsables :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HABETS Florence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ARNOULD Pierre-Yves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21" name="ZoneTexte 16"/>
          <p:cNvSpPr/>
          <p:nvPr/>
        </p:nvSpPr>
        <p:spPr>
          <a:xfrm>
            <a:off x="5137200" y="5052180"/>
            <a:ext cx="230076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Responsables :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FAURE Pierre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ENJELVIN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Noële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22" name="ZoneTexte 17"/>
          <p:cNvSpPr/>
          <p:nvPr/>
        </p:nvSpPr>
        <p:spPr>
          <a:xfrm>
            <a:off x="8558255" y="4840320"/>
            <a:ext cx="230076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Responsables :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SOBAGA Antoine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ABIVEN Samuel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sldNum" idx="23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1BED114F-CDA5-4C41-AD5B-51CA84299EE2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19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25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26" name="Image 9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227" name="Image 10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228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Organisation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229" name="ZoneTexte 12"/>
          <p:cNvSpPr/>
          <p:nvPr/>
        </p:nvSpPr>
        <p:spPr>
          <a:xfrm>
            <a:off x="1654560" y="1315080"/>
            <a:ext cx="8650440" cy="341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  <a:buNone/>
            </a:pPr>
            <a:r>
              <a:rPr lang="fr-FR" sz="2800" b="1" i="1" u="sng" strike="noStrike" spc="-1" dirty="0">
                <a:solidFill>
                  <a:srgbClr val="FFFFFF"/>
                </a:solidFill>
                <a:uFillTx/>
                <a:latin typeface="Calibri"/>
                <a:ea typeface="Calibri"/>
              </a:rPr>
              <a:t>Thème 1 : Vers un réseau </a:t>
            </a:r>
            <a:r>
              <a:rPr lang="fr-FR" sz="2800" b="1" i="1" u="sng" strike="noStrike" spc="-1" dirty="0" err="1">
                <a:solidFill>
                  <a:srgbClr val="FFFFFF"/>
                </a:solidFill>
                <a:uFillTx/>
                <a:latin typeface="Calibri"/>
                <a:ea typeface="Calibri"/>
              </a:rPr>
              <a:t>lysimétrique</a:t>
            </a:r>
            <a:r>
              <a:rPr lang="fr-FR" sz="2800" b="1" i="1" u="sng" strike="noStrike" spc="-1" dirty="0">
                <a:solidFill>
                  <a:srgbClr val="FFFFFF"/>
                </a:solidFill>
                <a:uFillTx/>
                <a:latin typeface="Calibri"/>
                <a:ea typeface="Calibri"/>
              </a:rPr>
              <a:t> français 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10h30-11h15</a:t>
            </a: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- </a:t>
            </a:r>
            <a:r>
              <a:rPr lang="fr-FR" sz="2400" b="1" i="1" strike="noStrike" spc="-1" dirty="0">
                <a:solidFill>
                  <a:schemeClr val="accent2"/>
                </a:solidFill>
                <a:latin typeface="Calibri"/>
                <a:ea typeface="Calibri"/>
              </a:rPr>
              <a:t>Partage d’expérience du réseau TERENO (Oral) </a:t>
            </a:r>
            <a:r>
              <a:rPr lang="fr-FR" sz="18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– 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(Salle 314)</a:t>
            </a:r>
            <a:endParaRPr lang="fr-FR" sz="18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Echange avec la participation de </a:t>
            </a:r>
            <a:r>
              <a:rPr lang="fr-FR" sz="2000" b="1" u="sng" strike="noStrike" spc="-1" dirty="0">
                <a:solidFill>
                  <a:srgbClr val="000000"/>
                </a:solidFill>
                <a:uFillTx/>
                <a:latin typeface="Calibri"/>
                <a:ea typeface="Calibri"/>
              </a:rPr>
              <a:t>Thomas </a:t>
            </a:r>
            <a:r>
              <a:rPr lang="fr-FR" sz="2000" b="1" u="sng" strike="noStrike" spc="-1" dirty="0" err="1">
                <a:solidFill>
                  <a:srgbClr val="000000"/>
                </a:solidFill>
                <a:uFillTx/>
                <a:latin typeface="Calibri"/>
                <a:ea typeface="Calibri"/>
              </a:rPr>
              <a:t>Pütz</a:t>
            </a:r>
            <a:r>
              <a:rPr lang="fr-FR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FR" sz="20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(</a:t>
            </a:r>
            <a:r>
              <a:rPr lang="fr-FR" sz="20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GmbH</a:t>
            </a:r>
            <a:r>
              <a:rPr lang="fr-FR" sz="20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fr-FR" sz="20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Jülich</a:t>
            </a:r>
            <a:r>
              <a:rPr lang="fr-FR" sz="20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lang="fr-FR" sz="20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  <a:buNone/>
              <a:tabLst>
                <a:tab pos="0" algn="l"/>
              </a:tabLst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11h30-12h45</a:t>
            </a: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-</a:t>
            </a:r>
            <a:r>
              <a:rPr lang="fr-FR" sz="2400" b="1" i="1" strike="noStrike" spc="-1" dirty="0">
                <a:solidFill>
                  <a:schemeClr val="accent2"/>
                </a:solidFill>
                <a:latin typeface="Calibri"/>
                <a:ea typeface="Calibri"/>
              </a:rPr>
              <a:t>Ateliers (3 x 20min)</a:t>
            </a:r>
            <a:endParaRPr lang="fr-FR" sz="2400" b="0" strike="noStrike" spc="-1" dirty="0">
              <a:solidFill>
                <a:schemeClr val="accent2"/>
              </a:solidFill>
              <a:latin typeface="Arial"/>
            </a:endParaRPr>
          </a:p>
          <a:p>
            <a:pPr marL="450360" indent="270360">
              <a:lnSpc>
                <a:spcPct val="115000"/>
              </a:lnSpc>
              <a:spcAft>
                <a:spcPts val="700"/>
              </a:spcAft>
              <a:buNone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- </a:t>
            </a:r>
            <a:r>
              <a:rPr lang="fr-FR" sz="1800" b="1" u="sng" strike="noStrike" spc="-1" dirty="0">
                <a:solidFill>
                  <a:srgbClr val="000000"/>
                </a:solidFill>
                <a:uFillTx/>
                <a:latin typeface="Calibri"/>
                <a:ea typeface="Calibri"/>
              </a:rPr>
              <a:t>Atelier 1.1</a:t>
            </a: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: </a:t>
            </a:r>
            <a:r>
              <a:rPr lang="fr-FR" sz="1800" b="1" strike="noStrike" spc="-1" dirty="0">
                <a:solidFill>
                  <a:schemeClr val="accent2"/>
                </a:solidFill>
                <a:latin typeface="Calibri"/>
                <a:ea typeface="Calibri"/>
              </a:rPr>
              <a:t>Intérêt et attentes d’un réseau </a:t>
            </a:r>
            <a:r>
              <a:rPr lang="fr-FR" sz="1800" b="1" strike="noStrike" spc="-1" dirty="0" err="1">
                <a:solidFill>
                  <a:schemeClr val="accent2"/>
                </a:solidFill>
                <a:latin typeface="Calibri"/>
                <a:ea typeface="Calibri"/>
              </a:rPr>
              <a:t>lysimétrique</a:t>
            </a:r>
            <a:r>
              <a:rPr lang="fr-FR" sz="1800" b="1" strike="noStrike" spc="-1" dirty="0">
                <a:solidFill>
                  <a:schemeClr val="accent2"/>
                </a:solidFill>
                <a:latin typeface="Calibri"/>
                <a:ea typeface="Calibri"/>
              </a:rPr>
              <a:t> national ? </a:t>
            </a:r>
            <a:r>
              <a:rPr lang="fr-FR" sz="1800" b="1" strike="noStrike" spc="-1" dirty="0">
                <a:solidFill>
                  <a:srgbClr val="C45911"/>
                </a:solidFill>
                <a:latin typeface="Calibri"/>
                <a:ea typeface="Calibri"/>
              </a:rPr>
              <a:t>– 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(Salle 314)</a:t>
            </a:r>
            <a:endParaRPr lang="fr-FR" sz="1800" b="0" strike="noStrike" spc="-1" dirty="0">
              <a:latin typeface="Arial"/>
            </a:endParaRPr>
          </a:p>
          <a:p>
            <a:pPr marL="450360" indent="270360">
              <a:lnSpc>
                <a:spcPct val="115000"/>
              </a:lnSpc>
              <a:spcAft>
                <a:spcPts val="700"/>
              </a:spcAft>
              <a:buNone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- </a:t>
            </a:r>
            <a:r>
              <a:rPr lang="fr-FR" sz="1800" b="1" u="sng" strike="noStrike" spc="-1" dirty="0">
                <a:solidFill>
                  <a:srgbClr val="000000"/>
                </a:solidFill>
                <a:uFillTx/>
                <a:latin typeface="Calibri"/>
                <a:ea typeface="Calibri"/>
              </a:rPr>
              <a:t>Atelier 1.2</a:t>
            </a: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: </a:t>
            </a:r>
            <a:r>
              <a:rPr lang="fr-FR" sz="1800" b="1" strike="noStrike" spc="-1" dirty="0">
                <a:solidFill>
                  <a:schemeClr val="accent2"/>
                </a:solidFill>
                <a:latin typeface="Calibri"/>
                <a:ea typeface="Calibri"/>
              </a:rPr>
              <a:t>Quels seront les rôles des acteurs de ce réseau ? </a:t>
            </a:r>
            <a:r>
              <a:rPr lang="fr-FR" sz="1800" b="1" strike="noStrike" spc="-1" dirty="0">
                <a:solidFill>
                  <a:srgbClr val="C45911"/>
                </a:solidFill>
                <a:latin typeface="Calibri"/>
                <a:ea typeface="Calibri"/>
              </a:rPr>
              <a:t>– 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(Salle 407)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Aft>
                <a:spcPts val="700"/>
              </a:spcAft>
              <a:buNone/>
              <a:tabLst>
                <a:tab pos="0" algn="l"/>
              </a:tabLst>
            </a:pP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- </a:t>
            </a:r>
            <a:r>
              <a:rPr lang="fr-FR" sz="1800" b="1" u="sng" strike="noStrike" spc="-1" dirty="0">
                <a:solidFill>
                  <a:srgbClr val="000000"/>
                </a:solidFill>
                <a:uFillTx/>
                <a:latin typeface="Calibri"/>
                <a:ea typeface="Calibri"/>
              </a:rPr>
              <a:t>Atelier 1.3</a:t>
            </a: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: </a:t>
            </a:r>
            <a:r>
              <a:rPr lang="fr-FR" sz="1800" b="1" strike="noStrike" spc="-1" dirty="0">
                <a:solidFill>
                  <a:schemeClr val="accent2"/>
                </a:solidFill>
                <a:latin typeface="Calibri"/>
                <a:ea typeface="Calibri"/>
              </a:rPr>
              <a:t>Quelles seront les actions et les activités de ce réseau ? </a:t>
            </a:r>
            <a:r>
              <a:rPr lang="fr-FR" sz="1800" b="1" strike="noStrike" spc="-1" dirty="0">
                <a:solidFill>
                  <a:srgbClr val="C45911"/>
                </a:solidFill>
                <a:latin typeface="Calibri"/>
                <a:ea typeface="Calibri"/>
              </a:rPr>
              <a:t>– </a:t>
            </a:r>
            <a:r>
              <a:rPr lang="fr-FR" sz="1800" b="1" strike="noStrike" spc="-1" dirty="0">
                <a:solidFill>
                  <a:srgbClr val="FF0000"/>
                </a:solidFill>
                <a:latin typeface="Calibri"/>
                <a:ea typeface="Calibri"/>
              </a:rPr>
              <a:t>(Salle 350)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30" name="ZoneTexte 13"/>
          <p:cNvSpPr/>
          <p:nvPr/>
        </p:nvSpPr>
        <p:spPr>
          <a:xfrm>
            <a:off x="3025800" y="743040"/>
            <a:ext cx="6140160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200" b="1" i="1" strike="noStrike" spc="-1" dirty="0">
                <a:solidFill>
                  <a:schemeClr val="accent2"/>
                </a:solidFill>
                <a:latin typeface="Calibri"/>
              </a:rPr>
              <a:t>Vers un réseau lysimètrique français</a:t>
            </a:r>
            <a:endParaRPr lang="fr-FR" sz="3200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231" name="ZoneTexte 1"/>
          <p:cNvSpPr/>
          <p:nvPr/>
        </p:nvSpPr>
        <p:spPr>
          <a:xfrm>
            <a:off x="3161160" y="5171040"/>
            <a:ext cx="43272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: Salle 407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B : Salle 350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C : Salle 314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12190320" cy="6852960"/>
          </a:xfrm>
          <a:prstGeom prst="rect">
            <a:avLst/>
          </a:prstGeom>
          <a:ln w="0">
            <a:noFill/>
          </a:ln>
        </p:spPr>
      </p:pic>
      <p:sp>
        <p:nvSpPr>
          <p:cNvPr id="53" name="ZoneTexte 5"/>
          <p:cNvSpPr/>
          <p:nvPr/>
        </p:nvSpPr>
        <p:spPr>
          <a:xfrm>
            <a:off x="389520" y="90360"/>
            <a:ext cx="9961200" cy="502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br>
              <a:rPr sz="1800"/>
            </a:br>
            <a:r>
              <a:rPr lang="fr-FR" sz="3600" b="1" i="1" strike="noStrike" spc="-1">
                <a:solidFill>
                  <a:srgbClr val="000000"/>
                </a:solidFill>
                <a:latin typeface="Arial"/>
              </a:rPr>
              <a:t>Ouverture du workshop </a:t>
            </a: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br>
              <a:rPr sz="1800"/>
            </a:br>
            <a:br>
              <a:rPr sz="1800"/>
            </a:br>
            <a:endParaRPr lang="fr-FR" sz="1800" b="0" strike="noStrike" spc="-1">
              <a:latin typeface="Arial"/>
            </a:endParaRPr>
          </a:p>
        </p:txBody>
      </p:sp>
      <p:sp>
        <p:nvSpPr>
          <p:cNvPr id="54" name="Rectangle 4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55" name="Image 5" descr="Plan France 2030 : appels à projets 2023 - France 2030 ..."/>
          <p:cNvPicPr/>
          <p:nvPr/>
        </p:nvPicPr>
        <p:blipFill>
          <a:blip r:embed="rId3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56" name="Image 6"/>
          <p:cNvPicPr/>
          <p:nvPr/>
        </p:nvPicPr>
        <p:blipFill>
          <a:blip r:embed="rId4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sldNum" idx="24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A2A4CE8-8AD1-49D9-A75B-61BEE71B6221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20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33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34" name="Image 9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235" name="Image 10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236" name="TextShape 1"/>
          <p:cNvSpPr/>
          <p:nvPr/>
        </p:nvSpPr>
        <p:spPr>
          <a:xfrm>
            <a:off x="436046" y="633139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Organisation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238" name="ZoneTexte 7"/>
          <p:cNvSpPr/>
          <p:nvPr/>
        </p:nvSpPr>
        <p:spPr>
          <a:xfrm>
            <a:off x="9632880" y="3676320"/>
            <a:ext cx="43272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A : Salle 350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B : Salle 314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C : Salle 407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22890F-76CF-4EF1-AC7A-FACF479CB59E}"/>
              </a:ext>
            </a:extLst>
          </p:cNvPr>
          <p:cNvSpPr txBox="1"/>
          <p:nvPr/>
        </p:nvSpPr>
        <p:spPr>
          <a:xfrm>
            <a:off x="1140480" y="1328595"/>
            <a:ext cx="7023538" cy="4306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20"/>
              </a:spcAft>
            </a:pPr>
            <a:r>
              <a:rPr lang="fr-FR" sz="2000" b="1" i="1" u="sng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Thème 2 : Quelles diversités et complémentarités des dispositifs lysimètriques ? 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0510" algn="just">
              <a:lnSpc>
                <a:spcPct val="115000"/>
              </a:lnSpc>
              <a:spcAft>
                <a:spcPts val="72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14h00-14h30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fr-FR" sz="18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Retour d’expérience sur la représentativité des lysimètres</a:t>
            </a:r>
            <a:r>
              <a:rPr lang="fr-F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(Salle 314)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115000"/>
              </a:lnSpc>
              <a:spcAft>
                <a:spcPts val="300"/>
              </a:spcAft>
            </a:pP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Echange avec la participation de </a:t>
            </a:r>
            <a:r>
              <a:rPr lang="fr-FR" sz="16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Georges </a:t>
            </a:r>
            <a:r>
              <a:rPr lang="fr-FR" sz="14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Vachaud</a:t>
            </a: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émérite CNRS</a:t>
            </a:r>
            <a:r>
              <a:rPr lang="fr-FR" sz="1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115000"/>
              </a:lnSpc>
              <a:spcAft>
                <a:spcPts val="300"/>
              </a:spcAft>
            </a:pP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72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14h30-15h30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fr-FR" sz="18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</a:t>
            </a:r>
            <a:r>
              <a:rPr lang="fr-FR" sz="1800" b="1" i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dispositifs </a:t>
            </a:r>
            <a:r>
              <a:rPr lang="fr-FR" sz="1800" b="1" i="1" dirty="0" err="1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lysimétriques</a:t>
            </a:r>
            <a:r>
              <a:rPr lang="fr-FR" sz="1800" b="1" i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Français</a:t>
            </a:r>
            <a:r>
              <a:rPr lang="fr-F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(Salle 314)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0215" algn="just">
              <a:lnSpc>
                <a:spcPct val="115000"/>
              </a:lnSpc>
              <a:spcAft>
                <a:spcPts val="300"/>
              </a:spcAft>
            </a:pP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Présentations Flash des responsables de lysimètres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0510" algn="just">
              <a:lnSpc>
                <a:spcPct val="115000"/>
              </a:lnSpc>
              <a:spcAft>
                <a:spcPts val="72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15h45-17h00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fr-FR" sz="1800" b="1" i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Ateliers (3 x 20min)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35965" indent="-285750">
              <a:lnSpc>
                <a:spcPct val="115000"/>
              </a:lnSpc>
              <a:spcAft>
                <a:spcPts val="700"/>
              </a:spcAft>
              <a:buFontTx/>
              <a:buChar char="-"/>
            </a:pPr>
            <a:r>
              <a:rPr lang="fr-FR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Atelier 2.1 : </a:t>
            </a:r>
            <a:r>
              <a:rPr lang="fr-FR" sz="14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Notre définition d’un lysimètre ?</a:t>
            </a:r>
            <a:r>
              <a:rPr lang="fr-FR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fr-FR" sz="1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</a:p>
          <a:p>
            <a:pPr marL="735965" indent="-285750">
              <a:lnSpc>
                <a:spcPct val="115000"/>
              </a:lnSpc>
              <a:spcAft>
                <a:spcPts val="700"/>
              </a:spcAft>
              <a:buFontTx/>
              <a:buChar char="-"/>
            </a:pPr>
            <a:r>
              <a:rPr lang="fr-FR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Atelier 2.2 : </a:t>
            </a:r>
            <a:r>
              <a:rPr lang="fr-FR" sz="14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Quels lysimètres sont-ils représentatifs du milieu environnant ?</a:t>
            </a:r>
            <a:r>
              <a:rPr lang="fr-FR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fr-FR" sz="1400" b="1" dirty="0">
              <a:solidFill>
                <a:srgbClr val="C4591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0215">
              <a:lnSpc>
                <a:spcPct val="115000"/>
              </a:lnSpc>
              <a:spcAft>
                <a:spcPts val="700"/>
              </a:spcAft>
            </a:pPr>
            <a:r>
              <a:rPr lang="fr-FR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    Atelier 2.3 : </a:t>
            </a:r>
            <a:r>
              <a:rPr lang="fr-FR" sz="14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Quels lysimètres peuvent observer la recharge des nappes ?</a:t>
            </a:r>
            <a:r>
              <a:rPr lang="fr-FR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4E1898-F344-43B9-A2EA-3BE4C18E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269" y="1240099"/>
            <a:ext cx="6178868" cy="6540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ldNum" idx="25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86BC3A1D-BB36-42D7-BD8C-EB83030D6C5A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21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40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41" name="Image 9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242" name="Image 10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243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Organisation</a:t>
            </a:r>
            <a:endParaRPr lang="fr-FR" sz="3200" b="0" strike="noStrike" spc="-1">
              <a:latin typeface="Arial"/>
            </a:endParaRPr>
          </a:p>
        </p:txBody>
      </p:sp>
      <p:pic>
        <p:nvPicPr>
          <p:cNvPr id="244" name="Image 3"/>
          <p:cNvPicPr/>
          <p:nvPr/>
        </p:nvPicPr>
        <p:blipFill rotWithShape="1">
          <a:blip r:embed="rId4"/>
          <a:srcRect b="10408"/>
          <a:stretch/>
        </p:blipFill>
        <p:spPr>
          <a:xfrm>
            <a:off x="570600" y="1201680"/>
            <a:ext cx="11050200" cy="4301280"/>
          </a:xfrm>
          <a:prstGeom prst="rect">
            <a:avLst/>
          </a:prstGeom>
          <a:ln w="0">
            <a:noFill/>
          </a:ln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5CE3C5B8-AEA5-4C40-84CD-7A24A40DA2C8}"/>
              </a:ext>
            </a:extLst>
          </p:cNvPr>
          <p:cNvSpPr/>
          <p:nvPr/>
        </p:nvSpPr>
        <p:spPr>
          <a:xfrm>
            <a:off x="7334100" y="5256683"/>
            <a:ext cx="43272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: Salle 407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B : Salle 350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C : Salle 314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ldNum" idx="26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84696AB-77B9-4790-944E-9212693922A5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47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48" name="Image 9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249" name="Image 10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250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Organisation</a:t>
            </a:r>
            <a:endParaRPr lang="fr-FR" sz="3200" b="0" strike="noStrike" spc="-1">
              <a:latin typeface="Arial"/>
            </a:endParaRPr>
          </a:p>
        </p:txBody>
      </p:sp>
      <p:pic>
        <p:nvPicPr>
          <p:cNvPr id="251" name="Image 3"/>
          <p:cNvPicPr/>
          <p:nvPr/>
        </p:nvPicPr>
        <p:blipFill rotWithShape="1">
          <a:blip r:embed="rId4"/>
          <a:srcRect b="33432"/>
          <a:stretch/>
        </p:blipFill>
        <p:spPr>
          <a:xfrm>
            <a:off x="732600" y="1236600"/>
            <a:ext cx="10726200" cy="3310000"/>
          </a:xfrm>
          <a:prstGeom prst="rect">
            <a:avLst/>
          </a:prstGeom>
          <a:ln w="0">
            <a:noFill/>
          </a:ln>
        </p:spPr>
      </p:pic>
      <p:sp>
        <p:nvSpPr>
          <p:cNvPr id="8" name="ZoneTexte 1">
            <a:extLst>
              <a:ext uri="{FF2B5EF4-FFF2-40B4-BE49-F238E27FC236}">
                <a16:creationId xmlns:a16="http://schemas.microsoft.com/office/drawing/2014/main" id="{4D6E6880-2ED2-4A84-9CF1-F6F1BA180E7E}"/>
              </a:ext>
            </a:extLst>
          </p:cNvPr>
          <p:cNvSpPr/>
          <p:nvPr/>
        </p:nvSpPr>
        <p:spPr>
          <a:xfrm>
            <a:off x="3161160" y="5171040"/>
            <a:ext cx="432720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: Salle 407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Groupe B et C: Salle 314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ldNum" idx="26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84696AB-77B9-4790-944E-9212693922A5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23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47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48" name="Image 9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249" name="Image 10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250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Organisation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300640-B46A-41B7-A3EC-B8EA8C44FA47}"/>
              </a:ext>
            </a:extLst>
          </p:cNvPr>
          <p:cNvSpPr txBox="1"/>
          <p:nvPr/>
        </p:nvSpPr>
        <p:spPr>
          <a:xfrm>
            <a:off x="2984500" y="2848321"/>
            <a:ext cx="9041660" cy="800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2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14h00-14h30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fr-F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Conclusion du workshop </a:t>
            </a:r>
            <a:r>
              <a:rPr lang="fr-FR" sz="1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(Salle 314)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72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14h30-15h30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fr-F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Réflexion sur un article « Évolution de la </a:t>
            </a:r>
            <a:r>
              <a:rPr lang="fr-FR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lysimétrie</a:t>
            </a:r>
            <a:r>
              <a:rPr lang="fr-F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française ». </a:t>
            </a:r>
            <a:r>
              <a:rPr lang="fr-FR" sz="1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(Salle 314)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5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3D570A-B205-41C1-8FAA-44CECF90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C92CAA-69C6-4BED-8138-81A97945659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21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77;p15"/>
          <p:cNvSpPr/>
          <p:nvPr/>
        </p:nvSpPr>
        <p:spPr>
          <a:xfrm>
            <a:off x="4307400" y="6113160"/>
            <a:ext cx="3998160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83600" rIns="122040" bIns="1836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" sz="1200" b="0" strike="noStrike" spc="-1">
                <a:solidFill>
                  <a:srgbClr val="0000FF"/>
                </a:solidFill>
                <a:latin typeface="Calibri"/>
              </a:rPr>
              <a:t>https://www.onewater.fr/fr/projets/projets-cibles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58" name="PlaceHolder 1"/>
          <p:cNvSpPr>
            <a:spLocks noGrp="1"/>
          </p:cNvSpPr>
          <p:nvPr>
            <p:ph type="sldNum" idx="7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CC4E9B1-D3F5-4643-8CE6-3E9C14A643E0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3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9" name="ZoneTexte 1"/>
          <p:cNvSpPr/>
          <p:nvPr/>
        </p:nvSpPr>
        <p:spPr>
          <a:xfrm>
            <a:off x="2919960" y="1792440"/>
            <a:ext cx="8155440" cy="292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1" strike="noStrike" spc="-1">
                <a:solidFill>
                  <a:srgbClr val="000000"/>
                </a:solidFill>
                <a:latin typeface="Calibri"/>
              </a:rPr>
              <a:t>I] Contexte </a:t>
            </a:r>
            <a:endParaRPr lang="fr-FR" sz="2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lang="fr-FR" sz="2800" b="0" i="1" strike="noStrike" spc="-1">
                <a:solidFill>
                  <a:srgbClr val="000000"/>
                </a:solidFill>
                <a:latin typeface="Calibri"/>
              </a:rPr>
              <a:t>Le programme national de recherche OneWater PC2</a:t>
            </a:r>
            <a:endParaRPr lang="fr-FR" sz="2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lang="fr-FR" sz="2800" b="0" i="1" strike="noStrike" spc="-1">
                <a:solidFill>
                  <a:srgbClr val="000000"/>
                </a:solidFill>
                <a:latin typeface="Calibri"/>
              </a:rPr>
              <a:t>Retours du webinaire</a:t>
            </a:r>
            <a:endParaRPr lang="fr-FR" sz="2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lang="fr-FR" sz="2800" b="0" i="1" strike="noStrike" spc="-1">
                <a:solidFill>
                  <a:srgbClr val="000000"/>
                </a:solidFill>
                <a:latin typeface="Calibri"/>
              </a:rPr>
              <a:t>Objectifs du workshop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800" b="1" strike="noStrike" spc="-1">
                <a:solidFill>
                  <a:srgbClr val="000000"/>
                </a:solidFill>
                <a:latin typeface="Calibri"/>
              </a:rPr>
              <a:t>II] Organisation du workshop 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</p:txBody>
      </p:sp>
      <p:sp>
        <p:nvSpPr>
          <p:cNvPr id="60" name="Rectangle 8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61" name="Image 13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62" name="Image 14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128;p18"/>
          <p:cNvSpPr/>
          <p:nvPr/>
        </p:nvSpPr>
        <p:spPr>
          <a:xfrm>
            <a:off x="3953160" y="1731240"/>
            <a:ext cx="2049120" cy="588240"/>
          </a:xfrm>
          <a:prstGeom prst="roundRect">
            <a:avLst>
              <a:gd name="adj" fmla="val 50000"/>
            </a:avLst>
          </a:prstGeom>
          <a:solidFill>
            <a:srgbClr val="0942A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244080" rIns="122040" bIns="2440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One Water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64" name="Google Shape;129;p18"/>
          <p:cNvSpPr/>
          <p:nvPr/>
        </p:nvSpPr>
        <p:spPr>
          <a:xfrm>
            <a:off x="3929400" y="3134160"/>
            <a:ext cx="2313360" cy="588240"/>
          </a:xfrm>
          <a:prstGeom prst="roundRect">
            <a:avLst>
              <a:gd name="adj" fmla="val 50000"/>
            </a:avLst>
          </a:prstGeom>
          <a:solidFill>
            <a:srgbClr val="0D5CD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244080" rIns="122040" bIns="2440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Projet ciblé 2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65" name="Google Shape;130;p18"/>
          <p:cNvSpPr/>
          <p:nvPr/>
        </p:nvSpPr>
        <p:spPr>
          <a:xfrm>
            <a:off x="3920040" y="4333680"/>
            <a:ext cx="2049120" cy="588240"/>
          </a:xfrm>
          <a:prstGeom prst="roundRect">
            <a:avLst>
              <a:gd name="adj" fmla="val 50000"/>
            </a:avLst>
          </a:prstGeom>
          <a:solidFill>
            <a:srgbClr val="C9DAF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244080" rIns="122040" bIns="2440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1340" b="0" strike="noStrike" spc="-1">
                <a:solidFill>
                  <a:srgbClr val="FFFFFF"/>
                </a:solidFill>
                <a:latin typeface="Roboto"/>
                <a:ea typeface="Roboto"/>
              </a:rPr>
              <a:t>Volet 2</a:t>
            </a:r>
            <a:endParaRPr lang="fr-FR" sz="1340" b="0" strike="noStrike" spc="-1">
              <a:latin typeface="Arial"/>
            </a:endParaRPr>
          </a:p>
        </p:txBody>
      </p:sp>
      <p:sp>
        <p:nvSpPr>
          <p:cNvPr id="66" name="Google Shape;131;p18"/>
          <p:cNvSpPr/>
          <p:nvPr/>
        </p:nvSpPr>
        <p:spPr>
          <a:xfrm>
            <a:off x="6174000" y="4333680"/>
            <a:ext cx="2049120" cy="588240"/>
          </a:xfrm>
          <a:prstGeom prst="roundRect">
            <a:avLst>
              <a:gd name="adj" fmla="val 50000"/>
            </a:avLst>
          </a:prstGeom>
          <a:solidFill>
            <a:srgbClr val="C9DAF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244080" rIns="122040" bIns="2440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1340" b="0" strike="noStrike" spc="-1">
                <a:solidFill>
                  <a:srgbClr val="FFFFFF"/>
                </a:solidFill>
                <a:latin typeface="Roboto"/>
                <a:ea typeface="Roboto"/>
              </a:rPr>
              <a:t>Volet 3</a:t>
            </a:r>
            <a:endParaRPr lang="fr-FR" sz="1340" b="0" strike="noStrike" spc="-1">
              <a:latin typeface="Arial"/>
            </a:endParaRPr>
          </a:p>
        </p:txBody>
      </p:sp>
      <p:sp>
        <p:nvSpPr>
          <p:cNvPr id="67" name="Google Shape;132;p18"/>
          <p:cNvSpPr/>
          <p:nvPr/>
        </p:nvSpPr>
        <p:spPr>
          <a:xfrm rot="16200000" flipV="1">
            <a:off x="4592880" y="2704320"/>
            <a:ext cx="782280" cy="11520"/>
          </a:xfrm>
          <a:prstGeom prst="bentConnector3">
            <a:avLst>
              <a:gd name="adj1" fmla="val 49884"/>
            </a:avLst>
          </a:prstGeom>
          <a:noFill/>
          <a:ln w="9525">
            <a:solidFill>
              <a:srgbClr val="C2C2C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Google Shape;133;p18"/>
          <p:cNvSpPr/>
          <p:nvPr/>
        </p:nvSpPr>
        <p:spPr>
          <a:xfrm rot="16200000" flipH="1">
            <a:off x="5836680" y="2971800"/>
            <a:ext cx="610560" cy="211212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C2C2C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Google Shape;134;p18"/>
          <p:cNvSpPr/>
          <p:nvPr/>
        </p:nvSpPr>
        <p:spPr>
          <a:xfrm rot="5400000" flipH="1" flipV="1">
            <a:off x="4710600" y="3957480"/>
            <a:ext cx="610560" cy="14112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C2C2C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Google Shape;135;p18"/>
          <p:cNvSpPr/>
          <p:nvPr/>
        </p:nvSpPr>
        <p:spPr>
          <a:xfrm>
            <a:off x="1684800" y="4333680"/>
            <a:ext cx="2049120" cy="588240"/>
          </a:xfrm>
          <a:prstGeom prst="roundRect">
            <a:avLst>
              <a:gd name="adj" fmla="val 50000"/>
            </a:avLst>
          </a:prstGeom>
          <a:solidFill>
            <a:srgbClr val="307AF3"/>
          </a:solidFill>
          <a:ln w="28575">
            <a:solidFill>
              <a:srgbClr val="2012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244080" rIns="122040" bIns="2440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Volet 1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71" name="Google Shape;136;p18"/>
          <p:cNvSpPr/>
          <p:nvPr/>
        </p:nvSpPr>
        <p:spPr>
          <a:xfrm rot="5400000" flipH="1" flipV="1">
            <a:off x="3592080" y="2839680"/>
            <a:ext cx="610560" cy="237636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C2C2C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Google Shape;137;p18"/>
          <p:cNvSpPr/>
          <p:nvPr/>
        </p:nvSpPr>
        <p:spPr>
          <a:xfrm>
            <a:off x="32760" y="5050800"/>
            <a:ext cx="4593960" cy="60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" sz="2400" b="1" i="1" strike="noStrike" spc="-1">
                <a:solidFill>
                  <a:srgbClr val="000000"/>
                </a:solidFill>
                <a:latin typeface="Calibri"/>
              </a:rPr>
              <a:t>Volet 1</a:t>
            </a:r>
            <a:r>
              <a:rPr lang="fr" sz="2400" b="0" i="1" strike="noStrike" spc="-1">
                <a:solidFill>
                  <a:srgbClr val="000000"/>
                </a:solidFill>
                <a:latin typeface="Calibri"/>
              </a:rPr>
              <a:t> : Réseau Lysimétrique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73" name="PlaceHolder 1"/>
          <p:cNvSpPr>
            <a:spLocks noGrp="1"/>
          </p:cNvSpPr>
          <p:nvPr>
            <p:ph type="sldNum" idx="8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5CEEC72-25FF-470D-B9FD-F77DBA24CFAB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4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74" name="Rectangle 21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75" name="Image 22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76" name="Image 23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77" name="Google Shape;77;p15"/>
          <p:cNvSpPr/>
          <p:nvPr/>
        </p:nvSpPr>
        <p:spPr>
          <a:xfrm>
            <a:off x="4307400" y="6113160"/>
            <a:ext cx="3998160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83600" rIns="122040" bIns="1836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" sz="1200" b="0" strike="noStrike" spc="-1">
                <a:solidFill>
                  <a:srgbClr val="0000FF"/>
                </a:solidFill>
                <a:latin typeface="Calibri"/>
              </a:rPr>
              <a:t>https://www.onewater.fr/fr/projets/projets-cibles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78" name="TextShape 1"/>
          <p:cNvSpPr/>
          <p:nvPr/>
        </p:nvSpPr>
        <p:spPr>
          <a:xfrm>
            <a:off x="73440" y="536040"/>
            <a:ext cx="548352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 Introduction du PC2-Volet 1</a:t>
            </a: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151;p19"/>
          <p:cNvSpPr/>
          <p:nvPr/>
        </p:nvSpPr>
        <p:spPr>
          <a:xfrm>
            <a:off x="192960" y="2548080"/>
            <a:ext cx="4252680" cy="29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fr" sz="2800" b="1" strike="noStrike" spc="-1">
                <a:solidFill>
                  <a:srgbClr val="000000"/>
                </a:solidFill>
                <a:latin typeface="Calibri"/>
              </a:rPr>
              <a:t>Caractériser la recharge des nappes </a:t>
            </a:r>
            <a:r>
              <a:rPr lang="fr" sz="2800" b="0" strike="noStrike" spc="-1">
                <a:solidFill>
                  <a:srgbClr val="000000"/>
                </a:solidFill>
                <a:latin typeface="Calibri"/>
              </a:rPr>
              <a:t>(Quantitatif): en fonction du climat, du sol, de la végétation… </a:t>
            </a:r>
            <a:endParaRPr lang="fr-FR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47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47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47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80" name="Google Shape;152;p19"/>
          <p:cNvSpPr/>
          <p:nvPr/>
        </p:nvSpPr>
        <p:spPr>
          <a:xfrm>
            <a:off x="226080" y="1183680"/>
            <a:ext cx="2049120" cy="588240"/>
          </a:xfrm>
          <a:prstGeom prst="roundRect">
            <a:avLst>
              <a:gd name="adj" fmla="val 50000"/>
            </a:avLst>
          </a:prstGeom>
          <a:solidFill>
            <a:srgbClr val="307AF3"/>
          </a:solidFill>
          <a:ln w="28575">
            <a:solidFill>
              <a:srgbClr val="2012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244080" rIns="122040" bIns="2440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Volet 1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81" name="Google Shape;153;p19"/>
          <p:cNvSpPr/>
          <p:nvPr/>
        </p:nvSpPr>
        <p:spPr>
          <a:xfrm>
            <a:off x="0" y="1838520"/>
            <a:ext cx="5556960" cy="67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" sz="2800" b="1" strike="noStrike" spc="-1">
                <a:solidFill>
                  <a:srgbClr val="000000"/>
                </a:solidFill>
                <a:latin typeface="Calibri"/>
              </a:rPr>
              <a:t>Défi scientifique Principal :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82" name="PlaceHolder 1"/>
          <p:cNvSpPr>
            <a:spLocks noGrp="1"/>
          </p:cNvSpPr>
          <p:nvPr>
            <p:ph type="sldNum" idx="9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84D7FCE0-450C-4B63-92AD-B231D855D7E0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5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83" name="Rectangle 10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84" name="Image 11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85" name="Image 12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86" name="TextShape 1"/>
          <p:cNvSpPr/>
          <p:nvPr/>
        </p:nvSpPr>
        <p:spPr>
          <a:xfrm>
            <a:off x="73440" y="536040"/>
            <a:ext cx="548352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 Introduction du PC2-Volet 1</a:t>
            </a:r>
            <a:endParaRPr lang="fr-FR" sz="3200" b="0" strike="noStrike" spc="-1">
              <a:latin typeface="Arial"/>
            </a:endParaRPr>
          </a:p>
        </p:txBody>
      </p:sp>
      <p:pic>
        <p:nvPicPr>
          <p:cNvPr id="87" name="Google Shape;154;p19"/>
          <p:cNvPicPr/>
          <p:nvPr/>
        </p:nvPicPr>
        <p:blipFill>
          <a:blip r:embed="rId4"/>
          <a:stretch/>
        </p:blipFill>
        <p:spPr>
          <a:xfrm>
            <a:off x="4783680" y="1465200"/>
            <a:ext cx="7215120" cy="4397760"/>
          </a:xfrm>
          <a:prstGeom prst="rect">
            <a:avLst/>
          </a:prstGeom>
          <a:ln w="0">
            <a:noFill/>
          </a:ln>
        </p:spPr>
      </p:pic>
      <p:sp>
        <p:nvSpPr>
          <p:cNvPr id="88" name="Google Shape;155;p19"/>
          <p:cNvSpPr/>
          <p:nvPr/>
        </p:nvSpPr>
        <p:spPr>
          <a:xfrm>
            <a:off x="10024560" y="6150600"/>
            <a:ext cx="1974240" cy="48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244080" rIns="122040" bIns="2440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" sz="1600" b="0" i="1" strike="noStrike" spc="-1">
                <a:solidFill>
                  <a:srgbClr val="000000"/>
                </a:solidFill>
                <a:latin typeface="Calibri"/>
              </a:rPr>
              <a:t>Sobaga, 2023</a:t>
            </a:r>
            <a:endParaRPr lang="fr-FR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ldNum" idx="10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C0D52C8-2BF4-4AA4-AEEF-E31C3EB8AFF1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6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90" name="Rectangle 10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91" name="Image 11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92" name="Image 12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93" name="TextShape 1"/>
          <p:cNvSpPr/>
          <p:nvPr/>
        </p:nvSpPr>
        <p:spPr>
          <a:xfrm>
            <a:off x="73440" y="536040"/>
            <a:ext cx="548352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 Introduction du PC2-Volet 1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94" name="Google Shape;151;p19"/>
          <p:cNvSpPr/>
          <p:nvPr/>
        </p:nvSpPr>
        <p:spPr>
          <a:xfrm>
            <a:off x="192960" y="2548080"/>
            <a:ext cx="11806200" cy="40844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marL="457200" indent="-4572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" sz="2800" b="0" strike="noStrike" spc="-1" dirty="0">
                <a:solidFill>
                  <a:srgbClr val="000000"/>
                </a:solidFill>
                <a:latin typeface="Calibri"/>
              </a:rPr>
              <a:t>Suivi des transferts de </a:t>
            </a:r>
            <a:r>
              <a:rPr lang="fr" sz="2800" b="1" strike="noStrike" spc="-1" dirty="0">
                <a:solidFill>
                  <a:srgbClr val="000000"/>
                </a:solidFill>
                <a:latin typeface="Calibri"/>
              </a:rPr>
              <a:t>polluants </a:t>
            </a:r>
            <a:r>
              <a:rPr lang="fr" sz="2800" b="0" strike="noStrike" spc="-1" dirty="0">
                <a:solidFill>
                  <a:srgbClr val="000000"/>
                </a:solidFill>
                <a:latin typeface="Calibri"/>
              </a:rPr>
              <a:t>(Qualité)</a:t>
            </a:r>
            <a:endParaRPr lang="fr-FR" sz="2800" b="0" strike="noStrike" spc="-1" dirty="0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" sz="2800" b="0" strike="noStrike" spc="-1" dirty="0">
                <a:latin typeface="Calibri"/>
              </a:rPr>
              <a:t>Interaction Carbone – Eau  </a:t>
            </a:r>
            <a:endParaRPr lang="fr-FR" sz="2800" b="0" strike="noStrike" spc="-1" dirty="0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" sz="2800" b="0" strike="noStrike" spc="-1" dirty="0">
                <a:latin typeface="Calibri"/>
              </a:rPr>
              <a:t>Interaction Biodiversité – Eau</a:t>
            </a:r>
            <a:endParaRPr lang="fr-FR" sz="2800" spc="-1" dirty="0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" sz="2800" b="0" strike="noStrike" spc="-1" dirty="0">
                <a:solidFill>
                  <a:srgbClr val="000000"/>
                </a:solidFill>
                <a:latin typeface="Calibri"/>
              </a:rPr>
              <a:t>Evalution des </a:t>
            </a:r>
            <a:r>
              <a:rPr lang="fr" sz="2800" b="1" strike="noStrike" spc="-1" dirty="0">
                <a:solidFill>
                  <a:srgbClr val="000000"/>
                </a:solidFill>
                <a:latin typeface="Calibri"/>
              </a:rPr>
              <a:t>sols</a:t>
            </a:r>
            <a:r>
              <a:rPr lang="fr" sz="2800" b="0" strike="noStrike" spc="-1" dirty="0">
                <a:solidFill>
                  <a:srgbClr val="000000"/>
                </a:solidFill>
                <a:latin typeface="Calibri"/>
              </a:rPr>
              <a:t> et des </a:t>
            </a:r>
            <a:r>
              <a:rPr lang="fr" sz="2800" b="1" strike="noStrike" spc="-1" dirty="0">
                <a:solidFill>
                  <a:srgbClr val="000000"/>
                </a:solidFill>
                <a:latin typeface="Calibri"/>
              </a:rPr>
              <a:t>pratiques agricoles </a:t>
            </a:r>
            <a:r>
              <a:rPr lang="fr" sz="2800" b="0" strike="noStrike" spc="-1" dirty="0">
                <a:solidFill>
                  <a:srgbClr val="000000"/>
                </a:solidFill>
                <a:latin typeface="Calibri"/>
              </a:rPr>
              <a:t>(Matière Organique…)</a:t>
            </a:r>
            <a:endParaRPr lang="fr-FR" sz="2800" b="0" strike="noStrike" spc="-1" dirty="0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" sz="2800" b="1" strike="noStrike" spc="-1" dirty="0">
                <a:solidFill>
                  <a:srgbClr val="000000"/>
                </a:solidFill>
                <a:latin typeface="Calibri"/>
              </a:rPr>
              <a:t>….</a:t>
            </a:r>
            <a:endParaRPr lang="fr-FR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On ne pourra pas tous financer avec le PEPR, mais on pourra fixer des priorités</a:t>
            </a:r>
            <a:endParaRPr lang="fr-FR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47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47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95" name="Google Shape;152;p19"/>
          <p:cNvSpPr/>
          <p:nvPr/>
        </p:nvSpPr>
        <p:spPr>
          <a:xfrm>
            <a:off x="226080" y="1183680"/>
            <a:ext cx="2049120" cy="588240"/>
          </a:xfrm>
          <a:prstGeom prst="roundRect">
            <a:avLst>
              <a:gd name="adj" fmla="val 50000"/>
            </a:avLst>
          </a:prstGeom>
          <a:solidFill>
            <a:srgbClr val="307AF3"/>
          </a:solidFill>
          <a:ln w="28575">
            <a:solidFill>
              <a:srgbClr val="2012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244080" rIns="122040" bIns="2440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2400" b="0" strike="noStrike" spc="-1">
                <a:solidFill>
                  <a:srgbClr val="FFFFFF"/>
                </a:solidFill>
                <a:latin typeface="Roboto"/>
                <a:ea typeface="Roboto"/>
              </a:rPr>
              <a:t>Volet 1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96" name="Google Shape;153;p19"/>
          <p:cNvSpPr/>
          <p:nvPr/>
        </p:nvSpPr>
        <p:spPr>
          <a:xfrm>
            <a:off x="0" y="1838520"/>
            <a:ext cx="5556960" cy="67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" sz="2800" b="1" strike="noStrike" spc="-1">
                <a:solidFill>
                  <a:srgbClr val="000000"/>
                </a:solidFill>
                <a:latin typeface="Calibri"/>
              </a:rPr>
              <a:t>Autres Défis scientifiques :</a:t>
            </a:r>
            <a:endParaRPr lang="fr-FR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163;p20"/>
          <p:cNvPicPr/>
          <p:nvPr/>
        </p:nvPicPr>
        <p:blipFill>
          <a:blip r:embed="rId2"/>
          <a:stretch/>
        </p:blipFill>
        <p:spPr>
          <a:xfrm>
            <a:off x="5814000" y="3673800"/>
            <a:ext cx="2343960" cy="2386080"/>
          </a:xfrm>
          <a:prstGeom prst="rect">
            <a:avLst/>
          </a:prstGeom>
          <a:ln w="0">
            <a:noFill/>
          </a:ln>
        </p:spPr>
      </p:pic>
      <p:pic>
        <p:nvPicPr>
          <p:cNvPr id="98" name="Google Shape;164;p20"/>
          <p:cNvPicPr/>
          <p:nvPr/>
        </p:nvPicPr>
        <p:blipFill>
          <a:blip r:embed="rId3"/>
          <a:stretch/>
        </p:blipFill>
        <p:spPr>
          <a:xfrm>
            <a:off x="8762040" y="2256840"/>
            <a:ext cx="2343960" cy="2343960"/>
          </a:xfrm>
          <a:prstGeom prst="rect">
            <a:avLst/>
          </a:prstGeom>
          <a:ln w="38100">
            <a:solidFill>
              <a:srgbClr val="00FFFF"/>
            </a:solidFill>
            <a:round/>
          </a:ln>
        </p:spPr>
      </p:pic>
      <p:sp>
        <p:nvSpPr>
          <p:cNvPr id="99" name="Google Shape;165;p20"/>
          <p:cNvSpPr/>
          <p:nvPr/>
        </p:nvSpPr>
        <p:spPr>
          <a:xfrm>
            <a:off x="5971320" y="6042240"/>
            <a:ext cx="2518200" cy="8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2400" b="1" i="1" strike="noStrike" spc="-1">
                <a:solidFill>
                  <a:srgbClr val="000000"/>
                </a:solidFill>
                <a:latin typeface="Calibri"/>
              </a:rPr>
              <a:t>Pierre Faure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" sz="1470" b="0" i="1" strike="noStrike" spc="-1">
                <a:solidFill>
                  <a:srgbClr val="000000"/>
                </a:solidFill>
                <a:latin typeface="Calibri"/>
              </a:rPr>
              <a:t>CNRS, LIEC / GISFI, Nancy</a:t>
            </a:r>
            <a:endParaRPr lang="fr-FR" sz="1470" b="0" strike="noStrike" spc="-1">
              <a:latin typeface="Arial"/>
            </a:endParaRPr>
          </a:p>
        </p:txBody>
      </p:sp>
      <p:sp>
        <p:nvSpPr>
          <p:cNvPr id="100" name="Google Shape;166;p20"/>
          <p:cNvSpPr/>
          <p:nvPr/>
        </p:nvSpPr>
        <p:spPr>
          <a:xfrm>
            <a:off x="2294640" y="6060600"/>
            <a:ext cx="3018960" cy="8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2400" b="1" i="1" strike="noStrike" spc="-1">
                <a:solidFill>
                  <a:srgbClr val="000000"/>
                </a:solidFill>
                <a:latin typeface="Calibri"/>
              </a:rPr>
              <a:t>Samuel Abiven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" sz="1470" b="0" i="1" strike="noStrike" spc="-1">
                <a:solidFill>
                  <a:srgbClr val="000000"/>
                </a:solidFill>
                <a:latin typeface="Calibri"/>
              </a:rPr>
              <a:t> ENS, LG ENS / CEREEP Ecotron, Paris</a:t>
            </a:r>
            <a:endParaRPr lang="fr-FR" sz="1470" b="0" strike="noStrike" spc="-1">
              <a:latin typeface="Arial"/>
            </a:endParaRPr>
          </a:p>
        </p:txBody>
      </p:sp>
      <p:sp>
        <p:nvSpPr>
          <p:cNvPr id="101" name="Google Shape;167;p20"/>
          <p:cNvSpPr/>
          <p:nvPr/>
        </p:nvSpPr>
        <p:spPr>
          <a:xfrm>
            <a:off x="2579760" y="2837160"/>
            <a:ext cx="2814840" cy="8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2400" b="1" i="1" strike="noStrike" spc="-1">
                <a:solidFill>
                  <a:srgbClr val="000000"/>
                </a:solidFill>
                <a:latin typeface="Calibri"/>
              </a:rPr>
              <a:t>Florence Habets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" sz="1470" b="0" i="1" strike="noStrike" spc="-1">
                <a:solidFill>
                  <a:srgbClr val="000000"/>
                </a:solidFill>
                <a:latin typeface="Calibri"/>
              </a:rPr>
              <a:t>CNRS, LG ENS, Paris</a:t>
            </a:r>
            <a:endParaRPr lang="fr-FR" sz="1470" b="0" strike="noStrike" spc="-1">
              <a:latin typeface="Arial"/>
            </a:endParaRPr>
          </a:p>
        </p:txBody>
      </p:sp>
      <p:sp>
        <p:nvSpPr>
          <p:cNvPr id="102" name="Google Shape;168;p20"/>
          <p:cNvSpPr/>
          <p:nvPr/>
        </p:nvSpPr>
        <p:spPr>
          <a:xfrm>
            <a:off x="8564040" y="4668120"/>
            <a:ext cx="2814840" cy="126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2400" b="1" i="1" strike="noStrike" spc="-1">
                <a:solidFill>
                  <a:srgbClr val="000000"/>
                </a:solidFill>
                <a:latin typeface="Calibri"/>
              </a:rPr>
              <a:t>Sobaga Antoine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" sz="1470" b="0" i="1" strike="noStrike" spc="-1">
                <a:solidFill>
                  <a:srgbClr val="000000"/>
                </a:solidFill>
                <a:latin typeface="Calibri"/>
              </a:rPr>
              <a:t>LIEC, Nancy</a:t>
            </a:r>
            <a:endParaRPr lang="fr-FR" sz="147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" sz="1340" b="0" i="1" strike="noStrike" spc="-1">
                <a:solidFill>
                  <a:srgbClr val="29D6D6"/>
                </a:solidFill>
                <a:latin typeface="Calibri"/>
              </a:rPr>
              <a:t>antoine.sobaga@univ-lorraine.fr</a:t>
            </a:r>
            <a:endParaRPr lang="fr-FR" sz="13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470" b="0" strike="noStrike" spc="-1">
              <a:latin typeface="Arial"/>
            </a:endParaRPr>
          </a:p>
        </p:txBody>
      </p:sp>
      <p:sp>
        <p:nvSpPr>
          <p:cNvPr id="103" name="Google Shape;170;p20"/>
          <p:cNvSpPr/>
          <p:nvPr/>
        </p:nvSpPr>
        <p:spPr>
          <a:xfrm>
            <a:off x="155520" y="935640"/>
            <a:ext cx="2049120" cy="588240"/>
          </a:xfrm>
          <a:prstGeom prst="roundRect">
            <a:avLst>
              <a:gd name="adj" fmla="val 50000"/>
            </a:avLst>
          </a:prstGeom>
          <a:solidFill>
            <a:srgbClr val="307AF3"/>
          </a:solidFill>
          <a:ln w="28575">
            <a:solidFill>
              <a:srgbClr val="2012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244080" rIns="122040" bIns="2440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1340" b="0" strike="noStrike" spc="-1">
                <a:solidFill>
                  <a:srgbClr val="FFFFFF"/>
                </a:solidFill>
                <a:latin typeface="Roboto"/>
                <a:ea typeface="Roboto"/>
              </a:rPr>
              <a:t>Volet 1</a:t>
            </a:r>
            <a:endParaRPr lang="fr-FR" sz="1340" b="0" strike="noStrike" spc="-1">
              <a:latin typeface="Arial"/>
            </a:endParaRPr>
          </a:p>
        </p:txBody>
      </p:sp>
      <p:pic>
        <p:nvPicPr>
          <p:cNvPr id="104" name="Google Shape;173;p20" descr="Quand des habitants de Loire-Atlantique s'inquiètent pour leur eau"/>
          <p:cNvPicPr/>
          <p:nvPr/>
        </p:nvPicPr>
        <p:blipFill>
          <a:blip r:embed="rId4"/>
          <a:srcRect l="12129" t="12434" r="37747"/>
          <a:stretch/>
        </p:blipFill>
        <p:spPr>
          <a:xfrm>
            <a:off x="2949120" y="654840"/>
            <a:ext cx="2177640" cy="2206440"/>
          </a:xfrm>
          <a:prstGeom prst="rect">
            <a:avLst/>
          </a:prstGeom>
          <a:ln w="0">
            <a:noFill/>
          </a:ln>
        </p:spPr>
      </p:pic>
      <p:pic>
        <p:nvPicPr>
          <p:cNvPr id="105" name="Google Shape;174;p20"/>
          <p:cNvPicPr/>
          <p:nvPr/>
        </p:nvPicPr>
        <p:blipFill>
          <a:blip r:embed="rId5"/>
          <a:stretch/>
        </p:blipFill>
        <p:spPr>
          <a:xfrm>
            <a:off x="2752200" y="3671280"/>
            <a:ext cx="2311560" cy="2390760"/>
          </a:xfrm>
          <a:prstGeom prst="rect">
            <a:avLst/>
          </a:prstGeom>
          <a:ln w="0">
            <a:noFill/>
          </a:ln>
        </p:spPr>
      </p:pic>
      <p:sp>
        <p:nvSpPr>
          <p:cNvPr id="106" name="Google Shape;175;p20"/>
          <p:cNvSpPr/>
          <p:nvPr/>
        </p:nvSpPr>
        <p:spPr>
          <a:xfrm>
            <a:off x="8866440" y="1644480"/>
            <a:ext cx="2965680" cy="23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239760" rIns="122040" bIns="23976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fr" sz="2130" b="0" i="1" strike="noStrike" spc="-1">
                <a:solidFill>
                  <a:srgbClr val="0942A1"/>
                </a:solidFill>
                <a:latin typeface="Calibri"/>
              </a:rPr>
              <a:t>Animateur Réseau</a:t>
            </a:r>
            <a:endParaRPr lang="fr-FR" sz="2130" b="0" strike="noStrike" spc="-1">
              <a:latin typeface="Arial"/>
            </a:endParaRPr>
          </a:p>
        </p:txBody>
      </p:sp>
      <p:sp>
        <p:nvSpPr>
          <p:cNvPr id="107" name="PlaceHolder 1"/>
          <p:cNvSpPr>
            <a:spLocks noGrp="1"/>
          </p:cNvSpPr>
          <p:nvPr>
            <p:ph type="sldNum" idx="11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5AE0A40B-6DAA-4357-AD44-5CF1CB65AC33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7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08" name="Rectangle 16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09" name="Image 17" descr="Plan France 2030 : appels à projets 2023 - France 2030 ..."/>
          <p:cNvPicPr/>
          <p:nvPr/>
        </p:nvPicPr>
        <p:blipFill>
          <a:blip r:embed="rId6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110" name="Image 18"/>
          <p:cNvPicPr/>
          <p:nvPr/>
        </p:nvPicPr>
        <p:blipFill>
          <a:blip r:embed="rId7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pic>
        <p:nvPicPr>
          <p:cNvPr id="111" name="Image 3"/>
          <p:cNvPicPr/>
          <p:nvPr/>
        </p:nvPicPr>
        <p:blipFill>
          <a:blip r:embed="rId8"/>
          <a:stretch/>
        </p:blipFill>
        <p:spPr>
          <a:xfrm>
            <a:off x="5772600" y="614880"/>
            <a:ext cx="2343960" cy="2246400"/>
          </a:xfrm>
          <a:prstGeom prst="rect">
            <a:avLst/>
          </a:prstGeom>
          <a:ln w="0">
            <a:noFill/>
          </a:ln>
        </p:spPr>
      </p:pic>
      <p:sp>
        <p:nvSpPr>
          <p:cNvPr id="112" name="Google Shape;167;p20"/>
          <p:cNvSpPr/>
          <p:nvPr/>
        </p:nvSpPr>
        <p:spPr>
          <a:xfrm>
            <a:off x="5361120" y="2850480"/>
            <a:ext cx="2814840" cy="8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" sz="2400" b="1" i="1" strike="noStrike" spc="-1">
                <a:solidFill>
                  <a:srgbClr val="000000"/>
                </a:solidFill>
                <a:latin typeface="Calibri"/>
              </a:rPr>
              <a:t>Noële Enjelvin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" sz="1470" b="0" i="1" strike="noStrike" spc="-1">
                <a:solidFill>
                  <a:srgbClr val="000000"/>
                </a:solidFill>
                <a:latin typeface="Calibri"/>
              </a:rPr>
              <a:t>UL, GISFI, Nancy</a:t>
            </a:r>
            <a:endParaRPr lang="fr-FR" sz="1470" b="0" strike="noStrike" spc="-1">
              <a:latin typeface="Arial"/>
            </a:endParaRPr>
          </a:p>
        </p:txBody>
      </p:sp>
      <p:sp>
        <p:nvSpPr>
          <p:cNvPr id="113" name="ZoneTexte 1"/>
          <p:cNvSpPr/>
          <p:nvPr/>
        </p:nvSpPr>
        <p:spPr>
          <a:xfrm>
            <a:off x="8489880" y="614880"/>
            <a:ext cx="309744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1" strike="noStrike" spc="-1">
                <a:solidFill>
                  <a:srgbClr val="000000"/>
                </a:solidFill>
                <a:latin typeface="Calibri"/>
              </a:rPr>
              <a:t>Les Animateurs</a:t>
            </a:r>
            <a:endParaRPr lang="fr-FR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Num" idx="12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8FF83576-F0AF-4F5B-B5FD-73D7DF1FE83F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8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15" name="Rectangle 16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16" name="Image 17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117" name="Image 18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118" name="ZoneTexte 1"/>
          <p:cNvSpPr/>
          <p:nvPr/>
        </p:nvSpPr>
        <p:spPr>
          <a:xfrm>
            <a:off x="8489880" y="614880"/>
            <a:ext cx="309744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1" strike="noStrike" spc="-1">
                <a:solidFill>
                  <a:srgbClr val="000000"/>
                </a:solidFill>
                <a:latin typeface="Calibri"/>
              </a:rPr>
              <a:t>Vous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19" name="ZoneTexte 20"/>
          <p:cNvSpPr/>
          <p:nvPr/>
        </p:nvSpPr>
        <p:spPr>
          <a:xfrm>
            <a:off x="672120" y="1403640"/>
            <a:ext cx="6120720" cy="307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  <a:ea typeface="Noto Sans SC Regular"/>
              </a:rPr>
              <a:t>34 inscrits aux workshop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  <a:ea typeface="Noto Sans SC Regular"/>
              </a:rPr>
              <a:t>Responsables de sites</a:t>
            </a:r>
            <a:endParaRPr lang="fr-FR" sz="2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  <a:ea typeface="Noto Sans SC Regular"/>
              </a:rPr>
              <a:t>Utilisateurs avérés</a:t>
            </a:r>
            <a:endParaRPr lang="fr-FR" sz="2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  <a:ea typeface="Noto Sans SC Regular"/>
              </a:rPr>
              <a:t>Potentiels utilisateurs </a:t>
            </a:r>
            <a:endParaRPr lang="fr-FR" sz="2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  <a:ea typeface="Noto Sans SC Regular"/>
              </a:rPr>
              <a:t>Experts techniques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800" b="0" strike="noStrike" spc="-1">
              <a:latin typeface="Arial"/>
            </a:endParaRPr>
          </a:p>
        </p:txBody>
      </p:sp>
      <p:pic>
        <p:nvPicPr>
          <p:cNvPr id="120" name="Image 6"/>
          <p:cNvPicPr/>
          <p:nvPr/>
        </p:nvPicPr>
        <p:blipFill>
          <a:blip r:embed="rId4"/>
          <a:srcRect l="18976" t="21507" r="24358" b="22247"/>
          <a:stretch/>
        </p:blipFill>
        <p:spPr>
          <a:xfrm>
            <a:off x="6982200" y="1782000"/>
            <a:ext cx="4206960" cy="40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ldNum" idx="13"/>
          </p:nvPr>
        </p:nvSpPr>
        <p:spPr>
          <a:xfrm>
            <a:off x="11296440" y="6217560"/>
            <a:ext cx="729720" cy="523080"/>
          </a:xfrm>
          <a:prstGeom prst="rect">
            <a:avLst/>
          </a:prstGeom>
          <a:noFill/>
          <a:ln w="0">
            <a:noFill/>
          </a:ln>
        </p:spPr>
        <p:txBody>
          <a:bodyPr lIns="122040" tIns="122040" rIns="122040" bIns="1220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f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9D83F06E-B4DB-4719-8B77-86ACE9C9F320}" type="slidenum">
              <a:rPr lang="fr" sz="1200" b="0" strike="noStrike" spc="-1">
                <a:solidFill>
                  <a:srgbClr val="8B8B8B"/>
                </a:solidFill>
                <a:latin typeface="Calibri"/>
              </a:rPr>
              <a:t>9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122" name="Rectangle 7"/>
          <p:cNvSpPr/>
          <p:nvPr/>
        </p:nvSpPr>
        <p:spPr>
          <a:xfrm>
            <a:off x="0" y="7200"/>
            <a:ext cx="12191760" cy="321480"/>
          </a:xfrm>
          <a:prstGeom prst="rect">
            <a:avLst/>
          </a:prstGeom>
          <a:solidFill>
            <a:srgbClr val="2683C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</a:rPr>
              <a:t>Réseau Lysimétrique français – PC2                       Workshop 7-8 octobre 2024                                                                                   Paris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23" name="Image 8" descr="Plan France 2030 : appels à projets 2023 - France 2030 ..."/>
          <p:cNvPicPr/>
          <p:nvPr/>
        </p:nvPicPr>
        <p:blipFill>
          <a:blip r:embed="rId2"/>
          <a:stretch/>
        </p:blipFill>
        <p:spPr>
          <a:xfrm>
            <a:off x="58320" y="6209280"/>
            <a:ext cx="1082160" cy="609120"/>
          </a:xfrm>
          <a:prstGeom prst="rect">
            <a:avLst/>
          </a:prstGeom>
          <a:ln w="0">
            <a:noFill/>
          </a:ln>
        </p:spPr>
      </p:pic>
      <p:pic>
        <p:nvPicPr>
          <p:cNvPr id="124" name="Image 9"/>
          <p:cNvPicPr/>
          <p:nvPr/>
        </p:nvPicPr>
        <p:blipFill>
          <a:blip r:embed="rId3"/>
          <a:srcRect t="7558"/>
          <a:stretch/>
        </p:blipFill>
        <p:spPr>
          <a:xfrm>
            <a:off x="1033560" y="6317280"/>
            <a:ext cx="1241640" cy="401400"/>
          </a:xfrm>
          <a:prstGeom prst="rect">
            <a:avLst/>
          </a:prstGeom>
          <a:ln w="0">
            <a:noFill/>
          </a:ln>
        </p:spPr>
      </p:pic>
      <p:sp>
        <p:nvSpPr>
          <p:cNvPr id="125" name="TextShape 1"/>
          <p:cNvSpPr/>
          <p:nvPr/>
        </p:nvSpPr>
        <p:spPr>
          <a:xfrm>
            <a:off x="73440" y="536040"/>
            <a:ext cx="6145560" cy="49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1" strike="noStrike" spc="-1">
                <a:solidFill>
                  <a:srgbClr val="000000"/>
                </a:solidFill>
                <a:latin typeface="Calibri"/>
              </a:rPr>
              <a:t> Retours du webinaire du 18 juin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26" name="ZoneTexte 4"/>
          <p:cNvSpPr/>
          <p:nvPr/>
        </p:nvSpPr>
        <p:spPr>
          <a:xfrm>
            <a:off x="528840" y="2922480"/>
            <a:ext cx="852192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Noto Sans SC Regular"/>
              </a:rPr>
              <a:t> 1 enquête + 1 webinaire + bibliographie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Noto Sans SC Regular"/>
              </a:rPr>
              <a:t> </a:t>
            </a:r>
            <a:r>
              <a:rPr lang="fr-FR" sz="2400" b="0" strike="noStrike" spc="-1">
                <a:solidFill>
                  <a:srgbClr val="000000"/>
                </a:solidFill>
                <a:latin typeface="Wingdings"/>
                <a:ea typeface="Noto Sans SC Regular"/>
              </a:rPr>
              <a:t></a:t>
            </a: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Noto Sans SC Regular"/>
              </a:rPr>
              <a:t> En 2024, 32 sites lysimètriques, &gt; 650 lysimètres 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27" name="ZoneTexte 13"/>
          <p:cNvSpPr/>
          <p:nvPr/>
        </p:nvSpPr>
        <p:spPr>
          <a:xfrm>
            <a:off x="331200" y="1493280"/>
            <a:ext cx="40672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800" b="1" strike="noStrike" spc="-1">
                <a:solidFill>
                  <a:srgbClr val="000000"/>
                </a:solidFill>
                <a:latin typeface="Calibri"/>
              </a:rPr>
              <a:t>Les lysimètres en 2024</a:t>
            </a:r>
            <a:endParaRPr lang="fr-FR" sz="2800" b="0" strike="noStrike" spc="-1">
              <a:latin typeface="Arial"/>
            </a:endParaRPr>
          </a:p>
        </p:txBody>
      </p:sp>
      <p:pic>
        <p:nvPicPr>
          <p:cNvPr id="128" name="Image 2"/>
          <p:cNvPicPr/>
          <p:nvPr/>
        </p:nvPicPr>
        <p:blipFill>
          <a:blip r:embed="rId4"/>
          <a:stretch/>
        </p:blipFill>
        <p:spPr>
          <a:xfrm>
            <a:off x="9305640" y="862200"/>
            <a:ext cx="2484360" cy="1836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2228</TotalTime>
  <Words>1427</Words>
  <Application>Microsoft Office PowerPoint</Application>
  <PresentationFormat>Grand écran</PresentationFormat>
  <Paragraphs>341</Paragraphs>
  <Slides>24</Slides>
  <Notes>1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Calibri</vt:lpstr>
      <vt:lpstr>OpenSymbol</vt:lpstr>
      <vt:lpstr>Roboto</vt:lpstr>
      <vt:lpstr>Symbol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Antoine Sobaga</dc:creator>
  <dc:description/>
  <cp:lastModifiedBy>Antoine Sobaga</cp:lastModifiedBy>
  <cp:revision>73</cp:revision>
  <dcterms:created xsi:type="dcterms:W3CDTF">2024-09-11T12:27:34Z</dcterms:created>
  <dcterms:modified xsi:type="dcterms:W3CDTF">2024-10-07T20:40:36Z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1</vt:i4>
  </property>
  <property fmtid="{D5CDD505-2E9C-101B-9397-08002B2CF9AE}" pid="3" name="Notes">
    <vt:i4>1</vt:i4>
  </property>
  <property fmtid="{D5CDD505-2E9C-101B-9397-08002B2CF9AE}" pid="4" name="PresentationFormat">
    <vt:lpwstr>Grand écran</vt:lpwstr>
  </property>
  <property fmtid="{D5CDD505-2E9C-101B-9397-08002B2CF9AE}" pid="5" name="Slides">
    <vt:i4>22</vt:i4>
  </property>
</Properties>
</file>