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7" r:id="rId5"/>
    <p:sldId id="258" r:id="rId6"/>
    <p:sldId id="259" r:id="rId7"/>
    <p:sldId id="261" r:id="rId8"/>
    <p:sldId id="262" r:id="rId9"/>
    <p:sldId id="263" r:id="rId10"/>
    <p:sldId id="265" r:id="rId11"/>
    <p:sldId id="266" r:id="rId12"/>
    <p:sldId id="285" r:id="rId13"/>
    <p:sldId id="267" r:id="rId14"/>
    <p:sldId id="268" r:id="rId15"/>
    <p:sldId id="282" r:id="rId16"/>
    <p:sldId id="283" r:id="rId17"/>
    <p:sldId id="286" r:id="rId18"/>
    <p:sldId id="287" r:id="rId19"/>
    <p:sldId id="292" r:id="rId20"/>
    <p:sldId id="293" r:id="rId21"/>
    <p:sldId id="295" r:id="rId22"/>
    <p:sldId id="296" r:id="rId23"/>
    <p:sldId id="299" r:id="rId24"/>
    <p:sldId id="297"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5" autoAdjust="0"/>
    <p:restoredTop sz="94660"/>
  </p:normalViewPr>
  <p:slideViewPr>
    <p:cSldViewPr snapToGrid="0">
      <p:cViewPr varScale="1">
        <p:scale>
          <a:sx n="115" d="100"/>
          <a:sy n="115"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3D8BD-28B9-4579-9CC5-B093B4F9102D}" type="datetimeFigureOut">
              <a:rPr lang="fr-FR" smtClean="0"/>
              <a:t>08/10/2024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26169-5C70-4C40-9E07-88BA0CB54641}" type="slidenum">
              <a:rPr lang="fr-FR" smtClean="0"/>
              <a:t>‹N°›</a:t>
            </a:fld>
            <a:endParaRPr lang="fr-FR"/>
          </a:p>
        </p:txBody>
      </p:sp>
    </p:spTree>
    <p:extLst>
      <p:ext uri="{BB962C8B-B14F-4D97-AF65-F5344CB8AC3E}">
        <p14:creationId xmlns:p14="http://schemas.microsoft.com/office/powerpoint/2010/main" val="1058779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1/ Donner des infos complémentaires sur les 4 questionnements scientifiques cités</a:t>
            </a:r>
          </a:p>
          <a:p>
            <a:endParaRPr lang="fr-FR" dirty="0"/>
          </a:p>
        </p:txBody>
      </p:sp>
      <p:sp>
        <p:nvSpPr>
          <p:cNvPr id="4" name="Espace réservé du numéro de diapositive 3"/>
          <p:cNvSpPr>
            <a:spLocks noGrp="1"/>
          </p:cNvSpPr>
          <p:nvPr>
            <p:ph type="sldNum" sz="quarter" idx="10"/>
          </p:nvPr>
        </p:nvSpPr>
        <p:spPr/>
        <p:txBody>
          <a:bodyPr/>
          <a:lstStyle/>
          <a:p>
            <a:fld id="{EC5DC45A-FDF2-4BF7-98D4-3DF9BF9D757F}" type="slidenum">
              <a:rPr lang="fr-FR" smtClean="0"/>
              <a:t>3</a:t>
            </a:fld>
            <a:endParaRPr lang="fr-FR"/>
          </a:p>
        </p:txBody>
      </p:sp>
    </p:spTree>
    <p:extLst>
      <p:ext uri="{BB962C8B-B14F-4D97-AF65-F5344CB8AC3E}">
        <p14:creationId xmlns:p14="http://schemas.microsoft.com/office/powerpoint/2010/main" val="399663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latin typeface="+mn-lt"/>
                <a:ea typeface="+mn-ea"/>
                <a:cs typeface="+mn-cs"/>
              </a:rPr>
              <a:t>2/ Donner des infos</a:t>
            </a:r>
            <a:r>
              <a:rPr lang="fr-FR" sz="1200" kern="1200" baseline="0" dirty="0" smtClean="0">
                <a:solidFill>
                  <a:schemeClr val="tx1"/>
                </a:solidFill>
                <a:latin typeface="+mn-lt"/>
                <a:ea typeface="+mn-ea"/>
                <a:cs typeface="+mn-cs"/>
              </a:rPr>
              <a:t> sur les projets cités </a:t>
            </a:r>
          </a:p>
          <a:p>
            <a:r>
              <a:rPr lang="fr-FR" sz="1200" kern="1200" baseline="0" dirty="0" smtClean="0">
                <a:solidFill>
                  <a:schemeClr val="tx1"/>
                </a:solidFill>
                <a:latin typeface="+mn-lt"/>
                <a:ea typeface="+mn-ea"/>
                <a:cs typeface="+mn-cs"/>
              </a:rPr>
              <a:t>------------------------------------------------</a:t>
            </a:r>
          </a:p>
          <a:p>
            <a:r>
              <a:rPr lang="fr-FR" sz="900" b="1" kern="1200" baseline="0" dirty="0" smtClean="0">
                <a:solidFill>
                  <a:schemeClr val="tx1"/>
                </a:solidFill>
                <a:latin typeface="+mn-lt"/>
                <a:ea typeface="+mn-ea"/>
                <a:cs typeface="+mn-cs"/>
              </a:rPr>
              <a:t>DATA TERRA</a:t>
            </a:r>
            <a:r>
              <a:rPr lang="fr-FR" sz="900" kern="1200" baseline="0" dirty="0" smtClean="0">
                <a:solidFill>
                  <a:schemeClr val="tx1"/>
                </a:solidFill>
                <a:latin typeface="+mn-lt"/>
                <a:ea typeface="+mn-ea"/>
                <a:cs typeface="+mn-cs"/>
              </a:rPr>
              <a:t>: La société et le système Terre font face à des changements systémiques majeurs d’une rapidité sans précédent. Cela nécessite des infrastructures interopérables permettant d’accélérer l’extraction, l’analyse, la diffusion et l’usage intelligent des données, des indicateurs et des modèles issus des systèmes nationaux et internationaux d’observation. Créée en 2016, l'infrastructure de recherche est fondée sur quatre pôles de données et services correspondant à chacun des grands compartiments du système Terre.</a:t>
            </a:r>
          </a:p>
          <a:p>
            <a:r>
              <a:rPr lang="fr-FR" sz="900" kern="1200" baseline="0" dirty="0" smtClean="0">
                <a:solidFill>
                  <a:schemeClr val="tx1"/>
                </a:solidFill>
                <a:latin typeface="+mn-lt"/>
                <a:ea typeface="+mn-ea"/>
                <a:cs typeface="+mn-cs"/>
              </a:rPr>
              <a:t>Pôles :</a:t>
            </a:r>
          </a:p>
          <a:p>
            <a:pPr marL="171450" indent="-171450">
              <a:buFont typeface="Arial" panose="020B0604020202020204" pitchFamily="34" charset="0"/>
              <a:buChar char="•"/>
            </a:pPr>
            <a:r>
              <a:rPr lang="fr-FR" sz="900" kern="1200" baseline="0" dirty="0" smtClean="0">
                <a:solidFill>
                  <a:schemeClr val="tx1"/>
                </a:solidFill>
                <a:latin typeface="+mn-lt"/>
                <a:ea typeface="+mn-ea"/>
                <a:cs typeface="+mn-cs"/>
              </a:rPr>
              <a:t>AERIS : ATMOSPHÈRE</a:t>
            </a:r>
          </a:p>
          <a:p>
            <a:pPr marL="171450" indent="-171450">
              <a:buFont typeface="Arial" panose="020B0604020202020204" pitchFamily="34" charset="0"/>
              <a:buChar char="•"/>
            </a:pPr>
            <a:r>
              <a:rPr lang="fr-FR" sz="900" kern="1200" baseline="0" dirty="0" smtClean="0">
                <a:solidFill>
                  <a:schemeClr val="tx1"/>
                </a:solidFill>
                <a:latin typeface="+mn-lt"/>
                <a:ea typeface="+mn-ea"/>
                <a:cs typeface="+mn-cs"/>
              </a:rPr>
              <a:t>ODATIS : OCÉAN</a:t>
            </a:r>
          </a:p>
          <a:p>
            <a:pPr marL="171450" indent="-171450">
              <a:buFont typeface="Arial" panose="020B0604020202020204" pitchFamily="34" charset="0"/>
              <a:buChar char="•"/>
            </a:pPr>
            <a:r>
              <a:rPr lang="fr-FR" sz="900" kern="1200" baseline="0" dirty="0" smtClean="0">
                <a:solidFill>
                  <a:schemeClr val="tx1"/>
                </a:solidFill>
                <a:latin typeface="+mn-lt"/>
                <a:ea typeface="+mn-ea"/>
                <a:cs typeface="+mn-cs"/>
              </a:rPr>
              <a:t>THEIA : SURFACES CONTINENTALES</a:t>
            </a:r>
          </a:p>
          <a:p>
            <a:pPr marL="171450" indent="-171450">
              <a:buFont typeface="Arial" panose="020B0604020202020204" pitchFamily="34" charset="0"/>
              <a:buChar char="•"/>
            </a:pPr>
            <a:r>
              <a:rPr lang="fr-FR" sz="900" kern="1200" baseline="0" dirty="0" smtClean="0">
                <a:solidFill>
                  <a:schemeClr val="tx1"/>
                </a:solidFill>
                <a:latin typeface="+mn-lt"/>
                <a:ea typeface="+mn-ea"/>
                <a:cs typeface="+mn-cs"/>
              </a:rPr>
              <a:t>FORMATER : TERRE SOLIDE</a:t>
            </a:r>
          </a:p>
          <a:p>
            <a:r>
              <a:rPr lang="fr-FR" sz="1200" kern="1200" baseline="0" dirty="0" smtClean="0">
                <a:solidFill>
                  <a:schemeClr val="tx1"/>
                </a:solidFill>
                <a:latin typeface="+mn-lt"/>
                <a:ea typeface="+mn-ea"/>
                <a:cs typeface="+mn-cs"/>
              </a:rPr>
              <a:t>------------------------------------------------</a:t>
            </a:r>
          </a:p>
          <a:p>
            <a:r>
              <a:rPr lang="fr-FR" sz="1200" b="0" i="0" kern="1200" dirty="0" smtClean="0">
                <a:solidFill>
                  <a:schemeClr val="tx1"/>
                </a:solidFill>
                <a:effectLst/>
                <a:latin typeface="+mn-lt"/>
                <a:ea typeface="+mn-ea"/>
                <a:cs typeface="+mn-cs"/>
              </a:rPr>
              <a:t>Le projet </a:t>
            </a:r>
            <a:r>
              <a:rPr lang="fr-FR" sz="1200" b="1" i="0" kern="1200" dirty="0" smtClean="0">
                <a:solidFill>
                  <a:schemeClr val="tx1"/>
                </a:solidFill>
                <a:effectLst/>
                <a:latin typeface="+mn-lt"/>
                <a:ea typeface="+mn-ea"/>
                <a:cs typeface="+mn-cs"/>
              </a:rPr>
              <a:t>GAIA Data </a:t>
            </a:r>
            <a:r>
              <a:rPr lang="fr-FR" sz="1200" b="0" i="0" kern="1200" dirty="0" smtClean="0">
                <a:solidFill>
                  <a:schemeClr val="tx1"/>
                </a:solidFill>
                <a:effectLst/>
                <a:latin typeface="+mn-lt"/>
                <a:ea typeface="+mn-ea"/>
                <a:cs typeface="+mn-cs"/>
              </a:rPr>
              <a:t>est porté par les trois Infrastructures de Recherche DATA TERRA, PNDB et CLIMERI-France, inscrites sur la feuille de route nationale en tant qu’</a:t>
            </a:r>
            <a:r>
              <a:rPr lang="fr-FR" sz="1200" b="1" i="0" kern="1200" dirty="0" smtClean="0">
                <a:solidFill>
                  <a:schemeClr val="tx1"/>
                </a:solidFill>
                <a:effectLst/>
                <a:latin typeface="+mn-lt"/>
                <a:ea typeface="+mn-ea"/>
                <a:cs typeface="+mn-cs"/>
              </a:rPr>
              <a:t>Infrastructure de Recherche à vocation numérique (e-infrastructure).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mn-lt"/>
                <a:ea typeface="+mn-ea"/>
                <a:cs typeface="+mn-cs"/>
              </a:rPr>
              <a:t>------------------------------------------------</a:t>
            </a:r>
            <a:endParaRPr lang="fr-FR" sz="1200" b="1"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Le projet </a:t>
            </a:r>
            <a:r>
              <a:rPr lang="fr-FR" sz="1200" b="1" i="0" kern="1200" dirty="0" smtClean="0">
                <a:solidFill>
                  <a:schemeClr val="tx1"/>
                </a:solidFill>
                <a:effectLst/>
                <a:latin typeface="+mn-lt"/>
                <a:ea typeface="+mn-ea"/>
                <a:cs typeface="+mn-cs"/>
              </a:rPr>
              <a:t>TERRA FORMA </a:t>
            </a:r>
            <a:r>
              <a:rPr lang="fr-FR" sz="1200" b="0" i="0" kern="1200" dirty="0" smtClean="0">
                <a:solidFill>
                  <a:schemeClr val="tx1"/>
                </a:solidFill>
                <a:effectLst/>
                <a:latin typeface="+mn-lt"/>
                <a:ea typeface="+mn-ea"/>
                <a:cs typeface="+mn-cs"/>
              </a:rPr>
              <a:t>vise à concevoir et tester des observatoires in-situ de l’Anthropocène, avec une approche holistique pour une recherche et une action territorialisées autour des enjeux de l’habilité de la Terre à l’ère où l’humain est devenu un acteur majeur sur l’évolution des écosystèmes.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mn-lt"/>
                <a:ea typeface="+mn-ea"/>
                <a:cs typeface="+mn-cs"/>
              </a:rPr>
              <a:t>------------------------------------------------</a:t>
            </a:r>
          </a:p>
          <a:p>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EC5DC45A-FDF2-4BF7-98D4-3DF9BF9D757F}" type="slidenum">
              <a:rPr lang="fr-FR" smtClean="0"/>
              <a:t>5</a:t>
            </a:fld>
            <a:endParaRPr lang="fr-FR"/>
          </a:p>
        </p:txBody>
      </p:sp>
    </p:spTree>
    <p:extLst>
      <p:ext uri="{BB962C8B-B14F-4D97-AF65-F5344CB8AC3E}">
        <p14:creationId xmlns:p14="http://schemas.microsoft.com/office/powerpoint/2010/main" val="2724089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Explications détaillées</a:t>
            </a:r>
            <a:r>
              <a:rPr lang="fr-FR" baseline="0" dirty="0" smtClean="0"/>
              <a:t> de chaque Work-package dans </a:t>
            </a:r>
            <a:r>
              <a:rPr lang="fr-FR" dirty="0" smtClean="0"/>
              <a:t>le document scientifique</a:t>
            </a:r>
            <a:r>
              <a:rPr lang="fr-FR" baseline="0" dirty="0" smtClean="0"/>
              <a:t> remis aux co-directeurs du programme OneWater et ensuite à l’ANR </a:t>
            </a:r>
          </a:p>
          <a:p>
            <a:r>
              <a:rPr lang="fr-FR" baseline="0" dirty="0" smtClean="0">
                <a:sym typeface="Wingdings" panose="05000000000000000000" pitchFamily="2" charset="2"/>
              </a:rPr>
              <a:t> Pages 12 à 18</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EC5DC45A-FDF2-4BF7-98D4-3DF9BF9D757F}" type="slidenum">
              <a:rPr lang="fr-FR" smtClean="0"/>
              <a:t>21</a:t>
            </a:fld>
            <a:endParaRPr lang="fr-FR"/>
          </a:p>
        </p:txBody>
      </p:sp>
    </p:spTree>
    <p:extLst>
      <p:ext uri="{BB962C8B-B14F-4D97-AF65-F5344CB8AC3E}">
        <p14:creationId xmlns:p14="http://schemas.microsoft.com/office/powerpoint/2010/main" val="2364398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5A3CBE55-8CC4-423D-BDE6-655C4B2995FE}" type="datetimeFigureOut">
              <a:rPr lang="fr-FR" smtClean="0"/>
              <a:t>08/10/2024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983F24-2ED2-4550-85AF-59669FEDE7B9}" type="slidenum">
              <a:rPr lang="fr-FR" smtClean="0"/>
              <a:t>‹N°›</a:t>
            </a:fld>
            <a:endParaRPr lang="fr-FR"/>
          </a:p>
        </p:txBody>
      </p:sp>
    </p:spTree>
    <p:extLst>
      <p:ext uri="{BB962C8B-B14F-4D97-AF65-F5344CB8AC3E}">
        <p14:creationId xmlns:p14="http://schemas.microsoft.com/office/powerpoint/2010/main" val="3057724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A3CBE55-8CC4-423D-BDE6-655C4B2995FE}" type="datetimeFigureOut">
              <a:rPr lang="fr-FR" smtClean="0"/>
              <a:t>08/10/2024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983F24-2ED2-4550-85AF-59669FEDE7B9}" type="slidenum">
              <a:rPr lang="fr-FR" smtClean="0"/>
              <a:t>‹N°›</a:t>
            </a:fld>
            <a:endParaRPr lang="fr-FR"/>
          </a:p>
        </p:txBody>
      </p:sp>
    </p:spTree>
    <p:extLst>
      <p:ext uri="{BB962C8B-B14F-4D97-AF65-F5344CB8AC3E}">
        <p14:creationId xmlns:p14="http://schemas.microsoft.com/office/powerpoint/2010/main" val="145234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A3CBE55-8CC4-423D-BDE6-655C4B2995FE}" type="datetimeFigureOut">
              <a:rPr lang="fr-FR" smtClean="0"/>
              <a:t>08/10/2024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983F24-2ED2-4550-85AF-59669FEDE7B9}" type="slidenum">
              <a:rPr lang="fr-FR" smtClean="0"/>
              <a:t>‹N°›</a:t>
            </a:fld>
            <a:endParaRPr lang="fr-FR"/>
          </a:p>
        </p:txBody>
      </p:sp>
    </p:spTree>
    <p:extLst>
      <p:ext uri="{BB962C8B-B14F-4D97-AF65-F5344CB8AC3E}">
        <p14:creationId xmlns:p14="http://schemas.microsoft.com/office/powerpoint/2010/main" val="14064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A3CBE55-8CC4-423D-BDE6-655C4B2995FE}" type="datetimeFigureOut">
              <a:rPr lang="fr-FR" smtClean="0"/>
              <a:t>08/10/2024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983F24-2ED2-4550-85AF-59669FEDE7B9}" type="slidenum">
              <a:rPr lang="fr-FR" smtClean="0"/>
              <a:t>‹N°›</a:t>
            </a:fld>
            <a:endParaRPr lang="fr-FR"/>
          </a:p>
        </p:txBody>
      </p:sp>
    </p:spTree>
    <p:extLst>
      <p:ext uri="{BB962C8B-B14F-4D97-AF65-F5344CB8AC3E}">
        <p14:creationId xmlns:p14="http://schemas.microsoft.com/office/powerpoint/2010/main" val="59418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5A3CBE55-8CC4-423D-BDE6-655C4B2995FE}" type="datetimeFigureOut">
              <a:rPr lang="fr-FR" smtClean="0"/>
              <a:t>08/10/2024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983F24-2ED2-4550-85AF-59669FEDE7B9}" type="slidenum">
              <a:rPr lang="fr-FR" smtClean="0"/>
              <a:t>‹N°›</a:t>
            </a:fld>
            <a:endParaRPr lang="fr-FR"/>
          </a:p>
        </p:txBody>
      </p:sp>
    </p:spTree>
    <p:extLst>
      <p:ext uri="{BB962C8B-B14F-4D97-AF65-F5344CB8AC3E}">
        <p14:creationId xmlns:p14="http://schemas.microsoft.com/office/powerpoint/2010/main" val="357130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A3CBE55-8CC4-423D-BDE6-655C4B2995FE}" type="datetimeFigureOut">
              <a:rPr lang="fr-FR" smtClean="0"/>
              <a:t>08/10/2024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983F24-2ED2-4550-85AF-59669FEDE7B9}" type="slidenum">
              <a:rPr lang="fr-FR" smtClean="0"/>
              <a:t>‹N°›</a:t>
            </a:fld>
            <a:endParaRPr lang="fr-FR"/>
          </a:p>
        </p:txBody>
      </p:sp>
    </p:spTree>
    <p:extLst>
      <p:ext uri="{BB962C8B-B14F-4D97-AF65-F5344CB8AC3E}">
        <p14:creationId xmlns:p14="http://schemas.microsoft.com/office/powerpoint/2010/main" val="3916925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A3CBE55-8CC4-423D-BDE6-655C4B2995FE}" type="datetimeFigureOut">
              <a:rPr lang="fr-FR" smtClean="0"/>
              <a:t>08/10/2024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0983F24-2ED2-4550-85AF-59669FEDE7B9}" type="slidenum">
              <a:rPr lang="fr-FR" smtClean="0"/>
              <a:t>‹N°›</a:t>
            </a:fld>
            <a:endParaRPr lang="fr-FR"/>
          </a:p>
        </p:txBody>
      </p:sp>
    </p:spTree>
    <p:extLst>
      <p:ext uri="{BB962C8B-B14F-4D97-AF65-F5344CB8AC3E}">
        <p14:creationId xmlns:p14="http://schemas.microsoft.com/office/powerpoint/2010/main" val="284918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5A3CBE55-8CC4-423D-BDE6-655C4B2995FE}" type="datetimeFigureOut">
              <a:rPr lang="fr-FR" smtClean="0"/>
              <a:t>08/10/2024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0983F24-2ED2-4550-85AF-59669FEDE7B9}" type="slidenum">
              <a:rPr lang="fr-FR" smtClean="0"/>
              <a:t>‹N°›</a:t>
            </a:fld>
            <a:endParaRPr lang="fr-FR"/>
          </a:p>
        </p:txBody>
      </p:sp>
    </p:spTree>
    <p:extLst>
      <p:ext uri="{BB962C8B-B14F-4D97-AF65-F5344CB8AC3E}">
        <p14:creationId xmlns:p14="http://schemas.microsoft.com/office/powerpoint/2010/main" val="681253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A3CBE55-8CC4-423D-BDE6-655C4B2995FE}" type="datetimeFigureOut">
              <a:rPr lang="fr-FR" smtClean="0"/>
              <a:t>08/10/2024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0983F24-2ED2-4550-85AF-59669FEDE7B9}" type="slidenum">
              <a:rPr lang="fr-FR" smtClean="0"/>
              <a:t>‹N°›</a:t>
            </a:fld>
            <a:endParaRPr lang="fr-FR"/>
          </a:p>
        </p:txBody>
      </p:sp>
    </p:spTree>
    <p:extLst>
      <p:ext uri="{BB962C8B-B14F-4D97-AF65-F5344CB8AC3E}">
        <p14:creationId xmlns:p14="http://schemas.microsoft.com/office/powerpoint/2010/main" val="3766040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5A3CBE55-8CC4-423D-BDE6-655C4B2995FE}" type="datetimeFigureOut">
              <a:rPr lang="fr-FR" smtClean="0"/>
              <a:t>08/10/2024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983F24-2ED2-4550-85AF-59669FEDE7B9}" type="slidenum">
              <a:rPr lang="fr-FR" smtClean="0"/>
              <a:t>‹N°›</a:t>
            </a:fld>
            <a:endParaRPr lang="fr-FR"/>
          </a:p>
        </p:txBody>
      </p:sp>
    </p:spTree>
    <p:extLst>
      <p:ext uri="{BB962C8B-B14F-4D97-AF65-F5344CB8AC3E}">
        <p14:creationId xmlns:p14="http://schemas.microsoft.com/office/powerpoint/2010/main" val="140094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5A3CBE55-8CC4-423D-BDE6-655C4B2995FE}" type="datetimeFigureOut">
              <a:rPr lang="fr-FR" smtClean="0"/>
              <a:t>08/10/2024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983F24-2ED2-4550-85AF-59669FEDE7B9}" type="slidenum">
              <a:rPr lang="fr-FR" smtClean="0"/>
              <a:t>‹N°›</a:t>
            </a:fld>
            <a:endParaRPr lang="fr-FR"/>
          </a:p>
        </p:txBody>
      </p:sp>
    </p:spTree>
    <p:extLst>
      <p:ext uri="{BB962C8B-B14F-4D97-AF65-F5344CB8AC3E}">
        <p14:creationId xmlns:p14="http://schemas.microsoft.com/office/powerpoint/2010/main" val="3501177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CBE55-8CC4-423D-BDE6-655C4B2995FE}" type="datetimeFigureOut">
              <a:rPr lang="fr-FR" smtClean="0"/>
              <a:t>08/10/2024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83F24-2ED2-4550-85AF-59669FEDE7B9}" type="slidenum">
              <a:rPr lang="fr-FR" smtClean="0"/>
              <a:t>‹N°›</a:t>
            </a:fld>
            <a:endParaRPr lang="fr-FR"/>
          </a:p>
        </p:txBody>
      </p:sp>
    </p:spTree>
    <p:extLst>
      <p:ext uri="{BB962C8B-B14F-4D97-AF65-F5344CB8AC3E}">
        <p14:creationId xmlns:p14="http://schemas.microsoft.com/office/powerpoint/2010/main" val="466314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png"/><Relationship Id="rId7"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g"/><Relationship Id="rId3" Type="http://schemas.openxmlformats.org/officeDocument/2006/relationships/image" Target="../media/image18.jpe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19.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hyperlink" Target="https://data.geoscience.fr/ncl/Minls/22" TargetMode="External"/><Relationship Id="rId3" Type="http://schemas.openxmlformats.org/officeDocument/2006/relationships/image" Target="../media/image18.jpeg"/><Relationship Id="rId7" Type="http://schemas.openxmlformats.org/officeDocument/2006/relationships/image" Target="../media/image26.jpeg"/><Relationship Id="rId12" Type="http://schemas.openxmlformats.org/officeDocument/2006/relationships/hyperlink" Target="https://data.geoscience.fr/ncl/ObjParSubs/3177" TargetMode="Externa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5.jpeg"/><Relationship Id="rId11" Type="http://schemas.openxmlformats.org/officeDocument/2006/relationships/hyperlink" Target="https://data.geoscience.fr/ncl/ObjParSubs/3183" TargetMode="External"/><Relationship Id="rId5" Type="http://schemas.openxmlformats.org/officeDocument/2006/relationships/image" Target="../media/image28.jpeg"/><Relationship Id="rId15" Type="http://schemas.openxmlformats.org/officeDocument/2006/relationships/hyperlink" Target="https://data.geoscience.fr/ncl/AnthroMat/62" TargetMode="External"/><Relationship Id="rId10" Type="http://schemas.openxmlformats.org/officeDocument/2006/relationships/hyperlink" Target="https://environment.data.gov.uk/catchment-planning/WaterBody/GB520704201400" TargetMode="External"/><Relationship Id="rId4" Type="http://schemas.openxmlformats.org/officeDocument/2006/relationships/image" Target="../media/image19.png"/><Relationship Id="rId9" Type="http://schemas.openxmlformats.org/officeDocument/2006/relationships/image" Target="../media/image36.png"/><Relationship Id="rId14" Type="http://schemas.openxmlformats.org/officeDocument/2006/relationships/hyperlink" Target="http://id.insee.fr/geo/commune/1502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hyperlink" Target="http://id.insee.fr/geo/commune/15020" TargetMode="External"/><Relationship Id="rId3" Type="http://schemas.openxmlformats.org/officeDocument/2006/relationships/image" Target="../media/image18.jpeg"/><Relationship Id="rId7" Type="http://schemas.openxmlformats.org/officeDocument/2006/relationships/image" Target="../media/image27.jpeg"/><Relationship Id="rId12" Type="http://schemas.openxmlformats.org/officeDocument/2006/relationships/hyperlink" Target="https://data.geoscience.fr/ncl/Minls/22" TargetMode="External"/><Relationship Id="rId17" Type="http://schemas.openxmlformats.org/officeDocument/2006/relationships/image" Target="../media/image37.jpg"/><Relationship Id="rId2" Type="http://schemas.openxmlformats.org/officeDocument/2006/relationships/slideLayout" Target="../slideLayouts/slideLayout7.xml"/><Relationship Id="rId16" Type="http://schemas.openxmlformats.org/officeDocument/2006/relationships/image" Target="../media/image30.png"/><Relationship Id="rId1" Type="http://schemas.openxmlformats.org/officeDocument/2006/relationships/tags" Target="../tags/tag3.xml"/><Relationship Id="rId6" Type="http://schemas.openxmlformats.org/officeDocument/2006/relationships/image" Target="../media/image26.jpeg"/><Relationship Id="rId11" Type="http://schemas.openxmlformats.org/officeDocument/2006/relationships/hyperlink" Target="https://data.geoscience.fr/ncl/ObjParSubs/3177" TargetMode="External"/><Relationship Id="rId5" Type="http://schemas.openxmlformats.org/officeDocument/2006/relationships/image" Target="../media/image36.png"/><Relationship Id="rId15" Type="http://schemas.openxmlformats.org/officeDocument/2006/relationships/image" Target="../media/image29.jpeg"/><Relationship Id="rId10" Type="http://schemas.openxmlformats.org/officeDocument/2006/relationships/hyperlink" Target="https://data.geoscience.fr/ncl/ObjParSubs/3183" TargetMode="External"/><Relationship Id="rId4" Type="http://schemas.openxmlformats.org/officeDocument/2006/relationships/image" Target="../media/image19.png"/><Relationship Id="rId9" Type="http://schemas.openxmlformats.org/officeDocument/2006/relationships/hyperlink" Target="https://environment.data.gov.uk/catchment-planning/WaterBody/GB520704201400" TargetMode="External"/><Relationship Id="rId14" Type="http://schemas.openxmlformats.org/officeDocument/2006/relationships/hyperlink" Target="https://data.geoscience.fr/ncl/AnthroMat/62"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9.png"/><Relationship Id="rId7" Type="http://schemas.openxmlformats.org/officeDocument/2006/relationships/image" Target="../media/image41.gif"/><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gif"/></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9.png"/><Relationship Id="rId7" Type="http://schemas.openxmlformats.org/officeDocument/2006/relationships/image" Target="../media/image46.jpeg"/><Relationship Id="rId12" Type="http://schemas.microsoft.com/office/2007/relationships/hdphoto" Target="../media/hdphoto3.wdp"/><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jpeg"/><Relationship Id="rId4" Type="http://schemas.openxmlformats.org/officeDocument/2006/relationships/image" Target="../media/image44.jpe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 y="1814"/>
            <a:ext cx="12192001" cy="6872302"/>
            <a:chOff x="-1" y="0"/>
            <a:chExt cx="18288001" cy="10308453"/>
          </a:xfrm>
        </p:grpSpPr>
        <p:pic>
          <p:nvPicPr>
            <p:cNvPr id="3" name="Picture 2"/>
            <p:cNvPicPr>
              <a:picLocks noChangeAspect="1"/>
            </p:cNvPicPr>
            <p:nvPr/>
          </p:nvPicPr>
          <p:blipFill>
            <a:blip r:embed="rId2"/>
            <a:srcRect/>
            <a:stretch>
              <a:fillRect/>
            </a:stretch>
          </p:blipFill>
          <p:spPr>
            <a:xfrm>
              <a:off x="7543800" y="5851979"/>
              <a:ext cx="6268317" cy="1631370"/>
            </a:xfrm>
            <a:prstGeom prst="rect">
              <a:avLst/>
            </a:prstGeom>
            <a:ln>
              <a:noFill/>
            </a:ln>
          </p:spPr>
        </p:pic>
        <p:pic>
          <p:nvPicPr>
            <p:cNvPr id="4" name="Picture 3"/>
            <p:cNvPicPr>
              <a:picLocks noChangeAspect="1"/>
            </p:cNvPicPr>
            <p:nvPr/>
          </p:nvPicPr>
          <p:blipFill>
            <a:blip r:embed="rId3">
              <a:alphaModFix amt="94000"/>
            </a:blip>
            <a:srcRect l="24028" t="71385" b="16653"/>
            <a:stretch>
              <a:fillRect/>
            </a:stretch>
          </p:blipFill>
          <p:spPr>
            <a:xfrm>
              <a:off x="0" y="8694855"/>
              <a:ext cx="18288000" cy="1613598"/>
            </a:xfrm>
            <a:prstGeom prst="rect">
              <a:avLst/>
            </a:prstGeom>
            <a:ln>
              <a:noFill/>
            </a:ln>
          </p:spPr>
        </p:pic>
        <p:grpSp>
          <p:nvGrpSpPr>
            <p:cNvPr id="5" name="Group 4"/>
            <p:cNvGrpSpPr/>
            <p:nvPr/>
          </p:nvGrpSpPr>
          <p:grpSpPr>
            <a:xfrm>
              <a:off x="-1" y="8689891"/>
              <a:ext cx="18288001" cy="1618561"/>
              <a:chOff x="0" y="0"/>
              <a:chExt cx="4929943" cy="426288"/>
            </a:xfrm>
          </p:grpSpPr>
          <p:sp>
            <p:nvSpPr>
              <p:cNvPr id="6" name="Freeform 5"/>
              <p:cNvSpPr/>
              <p:nvPr/>
            </p:nvSpPr>
            <p:spPr>
              <a:xfrm>
                <a:off x="0" y="0"/>
                <a:ext cx="4929943" cy="426288"/>
              </a:xfrm>
              <a:custGeom>
                <a:avLst/>
                <a:gdLst/>
                <a:ahLst/>
                <a:cxnLst/>
                <a:rect l="l" t="t" r="r" b="b"/>
                <a:pathLst>
                  <a:path w="4929943" h="426288">
                    <a:moveTo>
                      <a:pt x="0" y="0"/>
                    </a:moveTo>
                    <a:lnTo>
                      <a:pt x="4929943" y="0"/>
                    </a:lnTo>
                    <a:lnTo>
                      <a:pt x="4929943" y="426288"/>
                    </a:lnTo>
                    <a:lnTo>
                      <a:pt x="0" y="426288"/>
                    </a:lnTo>
                    <a:close/>
                  </a:path>
                </a:pathLst>
              </a:custGeom>
              <a:solidFill>
                <a:srgbClr val="FFFFFF">
                  <a:alpha val="86667"/>
                </a:srgbClr>
              </a:solidFill>
              <a:ln>
                <a:noFill/>
              </a:ln>
            </p:spPr>
          </p:sp>
          <p:sp>
            <p:nvSpPr>
              <p:cNvPr id="7" name="TextBox 6"/>
              <p:cNvSpPr txBox="1"/>
              <p:nvPr/>
            </p:nvSpPr>
            <p:spPr>
              <a:xfrm>
                <a:off x="0" y="-38100"/>
                <a:ext cx="812800" cy="850900"/>
              </a:xfrm>
              <a:prstGeom prst="rect">
                <a:avLst/>
              </a:prstGeom>
              <a:ln>
                <a:noFill/>
              </a:ln>
            </p:spPr>
            <p:txBody>
              <a:bodyPr lIns="33867" tIns="33867" rIns="33867" bIns="33867" rtlCol="0" anchor="ctr"/>
              <a:lstStyle/>
              <a:p>
                <a:pPr algn="ctr">
                  <a:lnSpc>
                    <a:spcPts val="1773"/>
                  </a:lnSpc>
                </a:pPr>
                <a:endParaRPr sz="1200"/>
              </a:p>
            </p:txBody>
          </p:sp>
        </p:grpSp>
        <p:pic>
          <p:nvPicPr>
            <p:cNvPr id="8" name="Picture 7"/>
            <p:cNvPicPr>
              <a:picLocks noChangeAspect="1"/>
            </p:cNvPicPr>
            <p:nvPr/>
          </p:nvPicPr>
          <p:blipFill>
            <a:blip r:embed="rId4"/>
            <a:srcRect/>
            <a:stretch>
              <a:fillRect/>
            </a:stretch>
          </p:blipFill>
          <p:spPr>
            <a:xfrm>
              <a:off x="7668821" y="9158454"/>
              <a:ext cx="3376949" cy="939095"/>
            </a:xfrm>
            <a:prstGeom prst="rect">
              <a:avLst/>
            </a:prstGeom>
            <a:ln>
              <a:noFill/>
            </a:ln>
          </p:spPr>
        </p:pic>
        <p:pic>
          <p:nvPicPr>
            <p:cNvPr id="9" name="Picture 8"/>
            <p:cNvPicPr>
              <a:picLocks noChangeAspect="1"/>
            </p:cNvPicPr>
            <p:nvPr/>
          </p:nvPicPr>
          <p:blipFill>
            <a:blip r:embed="rId5"/>
            <a:srcRect/>
            <a:stretch>
              <a:fillRect/>
            </a:stretch>
          </p:blipFill>
          <p:spPr>
            <a:xfrm>
              <a:off x="11274370" y="9078445"/>
              <a:ext cx="987598" cy="978192"/>
            </a:xfrm>
            <a:prstGeom prst="rect">
              <a:avLst/>
            </a:prstGeom>
            <a:ln>
              <a:noFill/>
            </a:ln>
          </p:spPr>
        </p:pic>
        <p:pic>
          <p:nvPicPr>
            <p:cNvPr id="10" name="Picture 9"/>
            <p:cNvPicPr>
              <a:picLocks noChangeAspect="1"/>
            </p:cNvPicPr>
            <p:nvPr/>
          </p:nvPicPr>
          <p:blipFill>
            <a:blip r:embed="rId6"/>
            <a:srcRect/>
            <a:stretch>
              <a:fillRect/>
            </a:stretch>
          </p:blipFill>
          <p:spPr>
            <a:xfrm>
              <a:off x="4666256" y="9285253"/>
              <a:ext cx="1650511" cy="584252"/>
            </a:xfrm>
            <a:prstGeom prst="rect">
              <a:avLst/>
            </a:prstGeom>
            <a:ln>
              <a:noFill/>
            </a:ln>
          </p:spPr>
        </p:pic>
        <p:pic>
          <p:nvPicPr>
            <p:cNvPr id="11" name="Picture 10"/>
            <p:cNvPicPr>
              <a:picLocks noChangeAspect="1"/>
            </p:cNvPicPr>
            <p:nvPr/>
          </p:nvPicPr>
          <p:blipFill>
            <a:blip r:embed="rId7"/>
            <a:srcRect/>
            <a:stretch>
              <a:fillRect/>
            </a:stretch>
          </p:blipFill>
          <p:spPr>
            <a:xfrm>
              <a:off x="14345701" y="9340229"/>
              <a:ext cx="1511451" cy="644355"/>
            </a:xfrm>
            <a:prstGeom prst="rect">
              <a:avLst/>
            </a:prstGeom>
            <a:ln>
              <a:noFill/>
            </a:ln>
          </p:spPr>
        </p:pic>
        <p:pic>
          <p:nvPicPr>
            <p:cNvPr id="12" name="Picture 11"/>
            <p:cNvPicPr>
              <a:picLocks noChangeAspect="1"/>
            </p:cNvPicPr>
            <p:nvPr/>
          </p:nvPicPr>
          <p:blipFill>
            <a:blip r:embed="rId8"/>
            <a:srcRect/>
            <a:stretch>
              <a:fillRect/>
            </a:stretch>
          </p:blipFill>
          <p:spPr>
            <a:xfrm>
              <a:off x="6545367" y="9359545"/>
              <a:ext cx="894855" cy="536913"/>
            </a:xfrm>
            <a:prstGeom prst="rect">
              <a:avLst/>
            </a:prstGeom>
            <a:ln>
              <a:noFill/>
            </a:ln>
          </p:spPr>
        </p:pic>
        <p:pic>
          <p:nvPicPr>
            <p:cNvPr id="13" name="Picture 12"/>
            <p:cNvPicPr>
              <a:picLocks noChangeAspect="1"/>
            </p:cNvPicPr>
            <p:nvPr/>
          </p:nvPicPr>
          <p:blipFill>
            <a:blip r:embed="rId9"/>
            <a:srcRect l="6612" t="16436" r="2117" b="13149"/>
            <a:stretch>
              <a:fillRect/>
            </a:stretch>
          </p:blipFill>
          <p:spPr>
            <a:xfrm>
              <a:off x="12490568" y="9312475"/>
              <a:ext cx="1626533" cy="631053"/>
            </a:xfrm>
            <a:prstGeom prst="rect">
              <a:avLst/>
            </a:prstGeom>
            <a:ln>
              <a:noFill/>
            </a:ln>
          </p:spPr>
        </p:pic>
        <p:pic>
          <p:nvPicPr>
            <p:cNvPr id="14" name="Picture 13"/>
            <p:cNvPicPr>
              <a:picLocks noChangeAspect="1"/>
            </p:cNvPicPr>
            <p:nvPr/>
          </p:nvPicPr>
          <p:blipFill>
            <a:blip r:embed="rId10"/>
            <a:srcRect/>
            <a:stretch>
              <a:fillRect/>
            </a:stretch>
          </p:blipFill>
          <p:spPr>
            <a:xfrm>
              <a:off x="16123960" y="9285253"/>
              <a:ext cx="1397991" cy="726639"/>
            </a:xfrm>
            <a:prstGeom prst="rect">
              <a:avLst/>
            </a:prstGeom>
            <a:ln>
              <a:noFill/>
            </a:ln>
          </p:spPr>
        </p:pic>
        <p:pic>
          <p:nvPicPr>
            <p:cNvPr id="15" name="Picture 14"/>
            <p:cNvPicPr>
              <a:picLocks noChangeAspect="1"/>
            </p:cNvPicPr>
            <p:nvPr/>
          </p:nvPicPr>
          <p:blipFill>
            <a:blip r:embed="rId11"/>
            <a:srcRect/>
            <a:stretch>
              <a:fillRect/>
            </a:stretch>
          </p:blipFill>
          <p:spPr>
            <a:xfrm>
              <a:off x="2352350" y="9180092"/>
              <a:ext cx="950646" cy="774897"/>
            </a:xfrm>
            <a:prstGeom prst="rect">
              <a:avLst/>
            </a:prstGeom>
            <a:ln>
              <a:noFill/>
            </a:ln>
          </p:spPr>
        </p:pic>
        <p:pic>
          <p:nvPicPr>
            <p:cNvPr id="16" name="Picture 15"/>
            <p:cNvPicPr>
              <a:picLocks noChangeAspect="1"/>
            </p:cNvPicPr>
            <p:nvPr/>
          </p:nvPicPr>
          <p:blipFill>
            <a:blip r:embed="rId12"/>
            <a:srcRect/>
            <a:stretch>
              <a:fillRect/>
            </a:stretch>
          </p:blipFill>
          <p:spPr>
            <a:xfrm>
              <a:off x="3531596" y="9075662"/>
              <a:ext cx="906060" cy="923653"/>
            </a:xfrm>
            <a:prstGeom prst="rect">
              <a:avLst/>
            </a:prstGeom>
            <a:ln>
              <a:noFill/>
            </a:ln>
          </p:spPr>
        </p:pic>
        <p:pic>
          <p:nvPicPr>
            <p:cNvPr id="17" name="Picture 16"/>
            <p:cNvPicPr>
              <a:picLocks noChangeAspect="1"/>
            </p:cNvPicPr>
            <p:nvPr/>
          </p:nvPicPr>
          <p:blipFill>
            <a:blip r:embed="rId13"/>
            <a:srcRect/>
            <a:stretch>
              <a:fillRect/>
            </a:stretch>
          </p:blipFill>
          <p:spPr>
            <a:xfrm>
              <a:off x="359853" y="9258300"/>
              <a:ext cx="1763897" cy="638158"/>
            </a:xfrm>
            <a:prstGeom prst="rect">
              <a:avLst/>
            </a:prstGeom>
            <a:ln>
              <a:noFill/>
            </a:ln>
          </p:spPr>
        </p:pic>
        <p:pic>
          <p:nvPicPr>
            <p:cNvPr id="18" name="Picture 17"/>
            <p:cNvPicPr>
              <a:picLocks noChangeAspect="1"/>
            </p:cNvPicPr>
            <p:nvPr/>
          </p:nvPicPr>
          <p:blipFill>
            <a:blip r:embed="rId3">
              <a:alphaModFix amt="84000"/>
            </a:blip>
            <a:srcRect l="38171" r="42460" b="16762"/>
            <a:stretch>
              <a:fillRect/>
            </a:stretch>
          </p:blipFill>
          <p:spPr>
            <a:xfrm>
              <a:off x="0" y="0"/>
              <a:ext cx="2828888" cy="8694854"/>
            </a:xfrm>
            <a:prstGeom prst="rect">
              <a:avLst/>
            </a:prstGeom>
            <a:ln>
              <a:noFill/>
            </a:ln>
          </p:spPr>
        </p:pic>
        <p:pic>
          <p:nvPicPr>
            <p:cNvPr id="20" name="Picture 19"/>
            <p:cNvPicPr>
              <a:picLocks noChangeAspect="1"/>
            </p:cNvPicPr>
            <p:nvPr/>
          </p:nvPicPr>
          <p:blipFill>
            <a:blip r:embed="rId14"/>
            <a:srcRect l="8778" t="12523" r="5852" b="9878"/>
            <a:stretch>
              <a:fillRect/>
            </a:stretch>
          </p:blipFill>
          <p:spPr>
            <a:xfrm>
              <a:off x="3342540" y="268863"/>
              <a:ext cx="1361297" cy="1113886"/>
            </a:xfrm>
            <a:prstGeom prst="rect">
              <a:avLst/>
            </a:prstGeom>
            <a:ln>
              <a:noFill/>
            </a:ln>
          </p:spPr>
        </p:pic>
        <p:pic>
          <p:nvPicPr>
            <p:cNvPr id="22" name="Picture 21"/>
            <p:cNvPicPr>
              <a:picLocks noChangeAspect="1"/>
            </p:cNvPicPr>
            <p:nvPr/>
          </p:nvPicPr>
          <p:blipFill>
            <a:blip r:embed="rId15"/>
            <a:srcRect/>
            <a:stretch>
              <a:fillRect/>
            </a:stretch>
          </p:blipFill>
          <p:spPr>
            <a:xfrm>
              <a:off x="4971133" y="271258"/>
              <a:ext cx="1110057" cy="1079463"/>
            </a:xfrm>
            <a:prstGeom prst="rect">
              <a:avLst/>
            </a:prstGeom>
            <a:ln>
              <a:noFill/>
            </a:ln>
          </p:spPr>
        </p:pic>
        <p:sp>
          <p:nvSpPr>
            <p:cNvPr id="23" name="AutoShape 22"/>
            <p:cNvSpPr/>
            <p:nvPr/>
          </p:nvSpPr>
          <p:spPr>
            <a:xfrm>
              <a:off x="5105400" y="5547179"/>
              <a:ext cx="11120175" cy="175506"/>
            </a:xfrm>
            <a:prstGeom prst="rect">
              <a:avLst/>
            </a:prstGeom>
            <a:solidFill>
              <a:srgbClr val="228AC9"/>
            </a:solidFill>
            <a:ln>
              <a:noFill/>
            </a:ln>
          </p:spPr>
        </p:sp>
        <p:pic>
          <p:nvPicPr>
            <p:cNvPr id="25" name="Picture 24"/>
            <p:cNvPicPr>
              <a:picLocks noChangeAspect="1"/>
            </p:cNvPicPr>
            <p:nvPr/>
          </p:nvPicPr>
          <p:blipFill>
            <a:blip r:embed="rId16"/>
            <a:srcRect/>
            <a:stretch>
              <a:fillRect/>
            </a:stretch>
          </p:blipFill>
          <p:spPr>
            <a:xfrm>
              <a:off x="11199731" y="206270"/>
              <a:ext cx="1100279" cy="1100279"/>
            </a:xfrm>
            <a:prstGeom prst="rect">
              <a:avLst/>
            </a:prstGeom>
            <a:ln>
              <a:noFill/>
            </a:ln>
          </p:spPr>
        </p:pic>
        <p:pic>
          <p:nvPicPr>
            <p:cNvPr id="26" name="Picture 25"/>
            <p:cNvPicPr>
              <a:picLocks noChangeAspect="1"/>
            </p:cNvPicPr>
            <p:nvPr/>
          </p:nvPicPr>
          <p:blipFill>
            <a:blip r:embed="rId17"/>
            <a:srcRect/>
            <a:stretch>
              <a:fillRect/>
            </a:stretch>
          </p:blipFill>
          <p:spPr>
            <a:xfrm>
              <a:off x="12740163" y="248731"/>
              <a:ext cx="2575403" cy="996268"/>
            </a:xfrm>
            <a:prstGeom prst="rect">
              <a:avLst/>
            </a:prstGeom>
            <a:ln>
              <a:noFill/>
            </a:ln>
          </p:spPr>
        </p:pic>
        <p:pic>
          <p:nvPicPr>
            <p:cNvPr id="27" name="Picture 26"/>
            <p:cNvPicPr>
              <a:picLocks noChangeAspect="1"/>
            </p:cNvPicPr>
            <p:nvPr/>
          </p:nvPicPr>
          <p:blipFill>
            <a:blip r:embed="rId18"/>
            <a:srcRect/>
            <a:stretch>
              <a:fillRect/>
            </a:stretch>
          </p:blipFill>
          <p:spPr>
            <a:xfrm>
              <a:off x="15718897" y="501807"/>
              <a:ext cx="2077416" cy="544540"/>
            </a:xfrm>
            <a:prstGeom prst="rect">
              <a:avLst/>
            </a:prstGeom>
            <a:ln>
              <a:noFill/>
            </a:ln>
          </p:spPr>
        </p:pic>
        <p:sp>
          <p:nvSpPr>
            <p:cNvPr id="28" name="TextBox 27"/>
            <p:cNvSpPr txBox="1"/>
            <p:nvPr/>
          </p:nvSpPr>
          <p:spPr>
            <a:xfrm>
              <a:off x="3581400" y="1483179"/>
              <a:ext cx="14097000" cy="3308598"/>
            </a:xfrm>
            <a:prstGeom prst="rect">
              <a:avLst/>
            </a:prstGeom>
            <a:ln>
              <a:noFill/>
            </a:ln>
          </p:spPr>
          <p:txBody>
            <a:bodyPr wrap="square" lIns="0" tIns="0" rIns="0" bIns="0" rtlCol="0" anchor="t">
              <a:spAutoFit/>
            </a:bodyPr>
            <a:lstStyle/>
            <a:p>
              <a:pPr algn="ctr">
                <a:lnSpc>
                  <a:spcPts val="4269"/>
                </a:lnSpc>
              </a:pPr>
              <a:r>
                <a:rPr lang="fr-FR" sz="2667" b="1" cap="all" dirty="0">
                  <a:latin typeface="Arial" panose="020B0604020202020204" pitchFamily="34" charset="0"/>
                  <a:cs typeface="Arial" panose="020B0604020202020204" pitchFamily="34" charset="0"/>
                </a:rPr>
                <a:t>Défi 6 : Vers une communauté FAIR de la donnée eau et la plateforme correspondante</a:t>
              </a:r>
              <a:br>
                <a:rPr lang="fr-FR" sz="2667" b="1" cap="all" dirty="0">
                  <a:latin typeface="Arial" panose="020B0604020202020204" pitchFamily="34" charset="0"/>
                  <a:cs typeface="Arial" panose="020B0604020202020204" pitchFamily="34" charset="0"/>
                </a:rPr>
              </a:br>
              <a:r>
                <a:rPr lang="fr-FR" sz="2667" b="1" cap="all" dirty="0">
                  <a:latin typeface="Arial" panose="020B0604020202020204" pitchFamily="34" charset="0"/>
                  <a:cs typeface="Arial" panose="020B0604020202020204" pitchFamily="34" charset="0"/>
                </a:rPr>
                <a:t>OneWater PC8 : Plateforme Données OneWater </a:t>
              </a:r>
              <a:endParaRPr lang="en-US" sz="2667" b="1" spc="277" dirty="0">
                <a:solidFill>
                  <a:srgbClr val="053D57"/>
                </a:solidFill>
                <a:latin typeface="Montserrat Classic" panose="020B0604020202020204" charset="0"/>
              </a:endParaRPr>
            </a:p>
            <a:p>
              <a:pPr algn="ctr">
                <a:lnSpc>
                  <a:spcPts val="4269"/>
                </a:lnSpc>
              </a:pPr>
              <a:r>
                <a:rPr lang="en-US" sz="3200" b="1" spc="277" dirty="0">
                  <a:solidFill>
                    <a:srgbClr val="507AA6"/>
                  </a:solidFill>
                  <a:latin typeface="Montserrat Classic" panose="020B0604020202020204" charset="0"/>
                </a:rPr>
                <a:t>08/10/2024</a:t>
              </a:r>
            </a:p>
          </p:txBody>
        </p:sp>
        <p:sp>
          <p:nvSpPr>
            <p:cNvPr id="57" name="TextBox 24"/>
            <p:cNvSpPr txBox="1"/>
            <p:nvPr/>
          </p:nvSpPr>
          <p:spPr>
            <a:xfrm>
              <a:off x="3962400" y="7909379"/>
              <a:ext cx="13502460" cy="730970"/>
            </a:xfrm>
            <a:prstGeom prst="rect">
              <a:avLst/>
            </a:prstGeom>
            <a:ln>
              <a:noFill/>
            </a:ln>
          </p:spPr>
          <p:txBody>
            <a:bodyPr lIns="0" tIns="0" rIns="0" bIns="0" rtlCol="0" anchor="t">
              <a:spAutoFit/>
            </a:bodyPr>
            <a:lstStyle/>
            <a:p>
              <a:pPr algn="ctr">
                <a:lnSpc>
                  <a:spcPts val="1867"/>
                </a:lnSpc>
              </a:pPr>
              <a:r>
                <a:rPr lang="en-US" sz="1333" spc="93" dirty="0">
                  <a:solidFill>
                    <a:srgbClr val="053D57"/>
                  </a:solidFill>
                  <a:latin typeface="Montserrat Classic"/>
                </a:rPr>
                <a:t>PEPR </a:t>
              </a:r>
              <a:r>
                <a:rPr lang="en-US" sz="1333" spc="93" dirty="0" err="1">
                  <a:solidFill>
                    <a:srgbClr val="053D57"/>
                  </a:solidFill>
                  <a:latin typeface="Montserrat Classic"/>
                </a:rPr>
                <a:t>Exploratoire</a:t>
              </a:r>
              <a:r>
                <a:rPr lang="en-US" sz="1333" spc="93" dirty="0">
                  <a:solidFill>
                    <a:srgbClr val="053D57"/>
                  </a:solidFill>
                  <a:latin typeface="Montserrat Classic"/>
                </a:rPr>
                <a:t> co-</a:t>
              </a:r>
              <a:r>
                <a:rPr lang="en-US" sz="1333" spc="93" dirty="0" err="1">
                  <a:solidFill>
                    <a:srgbClr val="053D57"/>
                  </a:solidFill>
                  <a:latin typeface="Montserrat Classic"/>
                </a:rPr>
                <a:t>dirigé</a:t>
              </a:r>
              <a:r>
                <a:rPr lang="en-US" sz="1333" spc="93" dirty="0">
                  <a:solidFill>
                    <a:srgbClr val="053D57"/>
                  </a:solidFill>
                  <a:latin typeface="Montserrat Classic"/>
                </a:rPr>
                <a:t> par </a:t>
              </a:r>
            </a:p>
            <a:p>
              <a:pPr algn="ctr">
                <a:lnSpc>
                  <a:spcPts val="1867"/>
                </a:lnSpc>
              </a:pPr>
              <a:r>
                <a:rPr lang="en-US" sz="1333" spc="93" dirty="0">
                  <a:solidFill>
                    <a:srgbClr val="053D57"/>
                  </a:solidFill>
                  <a:latin typeface="Montserrat Classic"/>
                </a:rPr>
                <a:t>Agathe Euzen (CNRS), </a:t>
              </a:r>
              <a:r>
                <a:rPr lang="en-US" sz="1333" spc="93" dirty="0" smtClean="0">
                  <a:solidFill>
                    <a:srgbClr val="053D57"/>
                  </a:solidFill>
                  <a:latin typeface="Montserrat Classic"/>
                </a:rPr>
                <a:t>Alain Dupuy (</a:t>
              </a:r>
              <a:r>
                <a:rPr lang="en-US" sz="1333" spc="93" dirty="0">
                  <a:solidFill>
                    <a:srgbClr val="053D57"/>
                  </a:solidFill>
                  <a:latin typeface="Montserrat Classic"/>
                </a:rPr>
                <a:t>BRGM), Thibault Datry (INRAE)</a:t>
              </a:r>
            </a:p>
          </p:txBody>
        </p:sp>
      </p:grpSp>
      <p:sp>
        <p:nvSpPr>
          <p:cNvPr id="19" name="ZoneTexte 18"/>
          <p:cNvSpPr txBox="1"/>
          <p:nvPr/>
        </p:nvSpPr>
        <p:spPr>
          <a:xfrm>
            <a:off x="140723" y="5158792"/>
            <a:ext cx="1604478" cy="923330"/>
          </a:xfrm>
          <a:prstGeom prst="rect">
            <a:avLst/>
          </a:prstGeom>
          <a:noFill/>
        </p:spPr>
        <p:txBody>
          <a:bodyPr wrap="none" rtlCol="0">
            <a:spAutoFit/>
          </a:bodyPr>
          <a:lstStyle/>
          <a:p>
            <a:r>
              <a:rPr lang="fr-FR" dirty="0" smtClean="0"/>
              <a:t>Référence ANR</a:t>
            </a:r>
          </a:p>
          <a:p>
            <a:r>
              <a:rPr lang="fr-FR" dirty="0" smtClean="0"/>
              <a:t>22-PEXO-0009 </a:t>
            </a:r>
          </a:p>
          <a:p>
            <a:endParaRPr lang="fr-FR" dirty="0"/>
          </a:p>
        </p:txBody>
      </p:sp>
    </p:spTree>
    <p:extLst>
      <p:ext uri="{BB962C8B-B14F-4D97-AF65-F5344CB8AC3E}">
        <p14:creationId xmlns:p14="http://schemas.microsoft.com/office/powerpoint/2010/main" val="2593776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981038"/>
            </a:xfrm>
            <a:prstGeom prst="rect">
              <a:avLst/>
            </a:prstGeom>
          </p:spPr>
          <p:txBody>
            <a:bodyPr lIns="0" tIns="0" rIns="0" bIns="0" rtlCol="0" anchor="t">
              <a:spAutoFit/>
            </a:bodyPr>
            <a:lstStyle/>
            <a:p>
              <a:pPr>
                <a:lnSpc>
                  <a:spcPts val="5133"/>
                </a:lnSpc>
              </a:pPr>
              <a:r>
                <a:rPr lang="en-US" sz="3666" b="1" dirty="0">
                  <a:solidFill>
                    <a:srgbClr val="507AA6"/>
                  </a:solidFill>
                  <a:latin typeface="Montserrat Classic" panose="020B0604020202020204" charset="0"/>
                </a:rPr>
                <a:t>FAIR Data – </a:t>
              </a:r>
              <a:r>
                <a:rPr lang="en-US" sz="3666" b="1" dirty="0" err="1">
                  <a:solidFill>
                    <a:srgbClr val="507AA6"/>
                  </a:solidFill>
                  <a:latin typeface="Montserrat Classic" panose="020B0604020202020204" charset="0"/>
                </a:rPr>
                <a:t>Pourquoi</a:t>
              </a:r>
              <a:r>
                <a:rPr lang="en-US" sz="3666" b="1" dirty="0">
                  <a:solidFill>
                    <a:srgbClr val="507AA6"/>
                  </a:solidFill>
                  <a:latin typeface="Montserrat Classic" panose="020B0604020202020204" charset="0"/>
                </a:rPr>
                <a:t> ?</a:t>
              </a: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pic>
        <p:nvPicPr>
          <p:cNvPr id="18" name="Image 17" descr="Search To Find Internet Magnifying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6" y="1393158"/>
            <a:ext cx="1082822" cy="1082822"/>
          </a:xfrm>
          <a:prstGeom prst="rect">
            <a:avLst/>
          </a:prstGeom>
        </p:spPr>
      </p:pic>
      <p:pic>
        <p:nvPicPr>
          <p:cNvPr id="19" name="Image 18" descr="Chemistry Teacher Science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5181" y="2109244"/>
            <a:ext cx="1295875" cy="1295875"/>
          </a:xfrm>
          <a:prstGeom prst="rect">
            <a:avLst/>
          </a:prstGeom>
        </p:spPr>
      </p:pic>
      <p:pic>
        <p:nvPicPr>
          <p:cNvPr id="20" name="Image 19" descr="construction man illustration free image | Peakpx"/>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9254" y="5676020"/>
            <a:ext cx="1249935" cy="1249935"/>
          </a:xfrm>
          <a:prstGeom prst="rect">
            <a:avLst/>
          </a:prstGeom>
        </p:spPr>
      </p:pic>
      <p:sp>
        <p:nvSpPr>
          <p:cNvPr id="21" name="Bulle ronde 20"/>
          <p:cNvSpPr/>
          <p:nvPr/>
        </p:nvSpPr>
        <p:spPr>
          <a:xfrm>
            <a:off x="1034471" y="1170043"/>
            <a:ext cx="2341419" cy="980652"/>
          </a:xfrm>
          <a:prstGeom prst="wedgeEllipseCallout">
            <a:avLst>
              <a:gd name="adj1" fmla="val -74088"/>
              <a:gd name="adj2" fmla="val -2276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latin typeface="+mj-lt"/>
              </a:rPr>
              <a:t>I observe on </a:t>
            </a:r>
            <a:r>
              <a:rPr lang="fr-FR" sz="1200" dirty="0" err="1">
                <a:solidFill>
                  <a:schemeClr val="tx1"/>
                </a:solidFill>
                <a:latin typeface="+mj-lt"/>
              </a:rPr>
              <a:t>this</a:t>
            </a:r>
            <a:r>
              <a:rPr lang="fr-FR" sz="1200" dirty="0">
                <a:solidFill>
                  <a:schemeClr val="tx1"/>
                </a:solidFill>
                <a:latin typeface="+mj-lt"/>
              </a:rPr>
              <a:t> </a:t>
            </a:r>
            <a:r>
              <a:rPr lang="fr-FR" sz="1200" dirty="0" err="1">
                <a:solidFill>
                  <a:schemeClr val="tx1"/>
                </a:solidFill>
                <a:latin typeface="+mj-lt"/>
              </a:rPr>
              <a:t>outcrop</a:t>
            </a:r>
            <a:r>
              <a:rPr lang="fr-FR" sz="1200" dirty="0">
                <a:solidFill>
                  <a:schemeClr val="tx1"/>
                </a:solidFill>
                <a:latin typeface="+mj-lt"/>
              </a:rPr>
              <a:t> the </a:t>
            </a:r>
            <a:r>
              <a:rPr lang="fr-FR" sz="1200" dirty="0" err="1">
                <a:solidFill>
                  <a:schemeClr val="tx1"/>
                </a:solidFill>
                <a:latin typeface="+mj-lt"/>
              </a:rPr>
              <a:t>possibility</a:t>
            </a:r>
            <a:r>
              <a:rPr lang="fr-FR" sz="1200" dirty="0">
                <a:solidFill>
                  <a:schemeClr val="tx1"/>
                </a:solidFill>
                <a:latin typeface="+mj-lt"/>
              </a:rPr>
              <a:t> of </a:t>
            </a:r>
            <a:r>
              <a:rPr lang="fr-FR" sz="1200" dirty="0" err="1">
                <a:solidFill>
                  <a:schemeClr val="tx1"/>
                </a:solidFill>
                <a:latin typeface="+mj-lt"/>
              </a:rPr>
              <a:t>presence</a:t>
            </a:r>
            <a:r>
              <a:rPr lang="fr-FR" sz="1200" dirty="0">
                <a:solidFill>
                  <a:schemeClr val="tx1"/>
                </a:solidFill>
                <a:latin typeface="+mj-lt"/>
              </a:rPr>
              <a:t> of </a:t>
            </a:r>
            <a:r>
              <a:rPr lang="fr-FR" sz="1200" b="1" dirty="0">
                <a:solidFill>
                  <a:schemeClr val="tx1"/>
                </a:solidFill>
              </a:rPr>
              <a:t>Mispickel (</a:t>
            </a:r>
            <a:r>
              <a:rPr lang="fr-FR" sz="1200" b="1" dirty="0" err="1">
                <a:solidFill>
                  <a:schemeClr val="tx1"/>
                </a:solidFill>
              </a:rPr>
              <a:t>FeAsS</a:t>
            </a:r>
            <a:r>
              <a:rPr lang="fr-FR" sz="1200" b="1" dirty="0">
                <a:solidFill>
                  <a:schemeClr val="tx1"/>
                </a:solidFill>
              </a:rPr>
              <a:t>), </a:t>
            </a:r>
            <a:r>
              <a:rPr lang="fr-FR" sz="1200" b="1" dirty="0" err="1">
                <a:solidFill>
                  <a:schemeClr val="tx1"/>
                </a:solidFill>
              </a:rPr>
              <a:t>near</a:t>
            </a:r>
            <a:r>
              <a:rPr lang="fr-FR" sz="1200" b="1" dirty="0">
                <a:solidFill>
                  <a:schemeClr val="tx1"/>
                </a:solidFill>
              </a:rPr>
              <a:t> Beaulieu</a:t>
            </a:r>
            <a:endParaRPr lang="fr-FR" sz="1200" b="1" dirty="0">
              <a:solidFill>
                <a:schemeClr val="tx1"/>
              </a:solidFill>
              <a:latin typeface="+mj-lt"/>
            </a:endParaRPr>
          </a:p>
        </p:txBody>
      </p:sp>
      <p:pic>
        <p:nvPicPr>
          <p:cNvPr id="27" name="Image 26" descr="Tasks 2nd year | gazteluetasocialstudi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08238" y="3277187"/>
            <a:ext cx="1317574" cy="988180"/>
          </a:xfrm>
          <a:prstGeom prst="rect">
            <a:avLst/>
          </a:prstGeom>
        </p:spPr>
      </p:pic>
      <p:pic>
        <p:nvPicPr>
          <p:cNvPr id="28" name="Image 27" descr="Base De Données Stockage - Images vectorielles gratuites ..."/>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47156" y="3352296"/>
            <a:ext cx="921302" cy="1112982"/>
          </a:xfrm>
          <a:prstGeom prst="rect">
            <a:avLst/>
          </a:prstGeom>
        </p:spPr>
      </p:pic>
      <p:pic>
        <p:nvPicPr>
          <p:cNvPr id="29" name="Image 28" descr="Base De Données Stockage - Images vectorielles gratuites ..."/>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47156" y="4629378"/>
            <a:ext cx="921302" cy="1112982"/>
          </a:xfrm>
          <a:prstGeom prst="rect">
            <a:avLst/>
          </a:prstGeom>
        </p:spPr>
      </p:pic>
      <p:pic>
        <p:nvPicPr>
          <p:cNvPr id="30" name="Image 29" descr="Base De Données Stockage - Images vectorielles gratuites ..."/>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61446" y="5833806"/>
            <a:ext cx="921302" cy="1112982"/>
          </a:xfrm>
          <a:prstGeom prst="rect">
            <a:avLst/>
          </a:prstGeom>
        </p:spPr>
      </p:pic>
      <p:pic>
        <p:nvPicPr>
          <p:cNvPr id="31" name="Image 30" descr="네이버 검색누락 확인 후 검색등록까지의 스토리 :: 점심이의 세상이야기!"/>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28206" y="2539518"/>
            <a:ext cx="1096151" cy="1461034"/>
          </a:xfrm>
          <a:prstGeom prst="rect">
            <a:avLst/>
          </a:prstGeom>
        </p:spPr>
      </p:pic>
      <p:sp>
        <p:nvSpPr>
          <p:cNvPr id="32" name="Bulle ronde 31"/>
          <p:cNvSpPr/>
          <p:nvPr/>
        </p:nvSpPr>
        <p:spPr>
          <a:xfrm>
            <a:off x="3336682" y="2011688"/>
            <a:ext cx="2376950" cy="1122688"/>
          </a:xfrm>
          <a:prstGeom prst="wedgeEllipseCallout">
            <a:avLst>
              <a:gd name="adj1" fmla="val -57018"/>
              <a:gd name="adj2" fmla="val -28299"/>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solidFill>
                  <a:schemeClr val="tx1"/>
                </a:solidFill>
              </a:rPr>
              <a:t>Let’s</a:t>
            </a:r>
            <a:r>
              <a:rPr lang="fr-FR" sz="1200" dirty="0">
                <a:solidFill>
                  <a:schemeClr val="tx1"/>
                </a:solidFill>
              </a:rPr>
              <a:t> </a:t>
            </a:r>
            <a:r>
              <a:rPr lang="fr-FR" sz="1200" dirty="0" err="1">
                <a:solidFill>
                  <a:schemeClr val="tx1"/>
                </a:solidFill>
              </a:rPr>
              <a:t>analyze</a:t>
            </a:r>
            <a:r>
              <a:rPr lang="fr-FR" sz="1200" dirty="0">
                <a:solidFill>
                  <a:schemeClr val="tx1"/>
                </a:solidFill>
              </a:rPr>
              <a:t> </a:t>
            </a:r>
            <a:r>
              <a:rPr lang="fr-FR" sz="1200" dirty="0" err="1">
                <a:solidFill>
                  <a:schemeClr val="tx1"/>
                </a:solidFill>
              </a:rPr>
              <a:t>heavy</a:t>
            </a:r>
            <a:r>
              <a:rPr lang="fr-FR" sz="1200" dirty="0">
                <a:solidFill>
                  <a:schemeClr val="tx1"/>
                </a:solidFill>
              </a:rPr>
              <a:t> </a:t>
            </a:r>
            <a:r>
              <a:rPr lang="fr-FR" sz="1200" dirty="0" err="1">
                <a:solidFill>
                  <a:schemeClr val="tx1"/>
                </a:solidFill>
              </a:rPr>
              <a:t>metals</a:t>
            </a:r>
            <a:r>
              <a:rPr lang="fr-FR" sz="1200" dirty="0">
                <a:solidFill>
                  <a:schemeClr val="tx1"/>
                </a:solidFill>
              </a:rPr>
              <a:t> in </a:t>
            </a:r>
            <a:r>
              <a:rPr lang="fr-FR" sz="1200" dirty="0" err="1">
                <a:solidFill>
                  <a:schemeClr val="tx1"/>
                </a:solidFill>
              </a:rPr>
              <a:t>this</a:t>
            </a:r>
            <a:r>
              <a:rPr lang="fr-FR" sz="1200" dirty="0">
                <a:solidFill>
                  <a:schemeClr val="tx1"/>
                </a:solidFill>
              </a:rPr>
              <a:t> </a:t>
            </a:r>
            <a:r>
              <a:rPr lang="fr-FR" sz="1200" dirty="0" err="1">
                <a:solidFill>
                  <a:schemeClr val="tx1"/>
                </a:solidFill>
              </a:rPr>
              <a:t>sample</a:t>
            </a:r>
            <a:r>
              <a:rPr lang="fr-FR" sz="1200" dirty="0">
                <a:solidFill>
                  <a:schemeClr val="tx1"/>
                </a:solidFill>
              </a:rPr>
              <a:t> </a:t>
            </a:r>
            <a:r>
              <a:rPr lang="fr-FR" sz="1200" dirty="0" err="1">
                <a:solidFill>
                  <a:schemeClr val="tx1"/>
                </a:solidFill>
              </a:rPr>
              <a:t>sampled</a:t>
            </a:r>
            <a:r>
              <a:rPr lang="fr-FR" sz="1200" dirty="0">
                <a:solidFill>
                  <a:schemeClr val="tx1"/>
                </a:solidFill>
              </a:rPr>
              <a:t> </a:t>
            </a:r>
            <a:r>
              <a:rPr lang="fr-FR" sz="1200" dirty="0" err="1">
                <a:solidFill>
                  <a:schemeClr val="tx1"/>
                </a:solidFill>
              </a:rPr>
              <a:t>near</a:t>
            </a:r>
            <a:r>
              <a:rPr lang="fr-FR" sz="1200" dirty="0">
                <a:solidFill>
                  <a:schemeClr val="tx1"/>
                </a:solidFill>
              </a:rPr>
              <a:t> </a:t>
            </a:r>
            <a:r>
              <a:rPr lang="fr-FR" sz="1200" b="1" dirty="0">
                <a:solidFill>
                  <a:schemeClr val="tx1"/>
                </a:solidFill>
              </a:rPr>
              <a:t>Beaulieu: </a:t>
            </a:r>
          </a:p>
          <a:p>
            <a:pPr algn="ctr"/>
            <a:r>
              <a:rPr lang="fr-FR" sz="1200" b="1" dirty="0">
                <a:solidFill>
                  <a:schemeClr val="tx1"/>
                </a:solidFill>
              </a:rPr>
              <a:t>As, Fe</a:t>
            </a:r>
            <a:r>
              <a:rPr lang="fr-FR" sz="1200" dirty="0">
                <a:solidFill>
                  <a:schemeClr val="tx1"/>
                </a:solidFill>
              </a:rPr>
              <a:t>, Pb, …</a:t>
            </a:r>
          </a:p>
        </p:txBody>
      </p:sp>
      <p:sp>
        <p:nvSpPr>
          <p:cNvPr id="33" name="Bulle ronde 32"/>
          <p:cNvSpPr/>
          <p:nvPr/>
        </p:nvSpPr>
        <p:spPr>
          <a:xfrm>
            <a:off x="3090588" y="5853377"/>
            <a:ext cx="1480747" cy="799564"/>
          </a:xfrm>
          <a:prstGeom prst="wedgeEllipseCallout">
            <a:avLst>
              <a:gd name="adj1" fmla="val -61998"/>
              <a:gd name="adj2" fmla="val 44346"/>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solidFill>
                  <a:schemeClr val="tx1"/>
                </a:solidFill>
                <a:latin typeface="+mj-lt"/>
              </a:rPr>
              <a:t>Digging</a:t>
            </a:r>
            <a:r>
              <a:rPr lang="fr-FR" sz="1200" dirty="0">
                <a:solidFill>
                  <a:schemeClr val="tx1"/>
                </a:solidFill>
                <a:latin typeface="+mj-lt"/>
              </a:rPr>
              <a:t> </a:t>
            </a:r>
            <a:r>
              <a:rPr lang="fr-FR" sz="1200" dirty="0" err="1" smtClean="0">
                <a:solidFill>
                  <a:schemeClr val="tx1"/>
                </a:solidFill>
                <a:latin typeface="+mj-lt"/>
              </a:rPr>
              <a:t>here,I</a:t>
            </a:r>
            <a:r>
              <a:rPr lang="fr-FR" sz="1200" dirty="0" smtClean="0">
                <a:solidFill>
                  <a:schemeClr val="tx1"/>
                </a:solidFill>
                <a:latin typeface="+mj-lt"/>
              </a:rPr>
              <a:t> </a:t>
            </a:r>
            <a:r>
              <a:rPr lang="fr-FR" sz="1200" dirty="0" err="1">
                <a:solidFill>
                  <a:schemeClr val="tx1"/>
                </a:solidFill>
                <a:latin typeface="+mj-lt"/>
              </a:rPr>
              <a:t>discovered</a:t>
            </a:r>
            <a:r>
              <a:rPr lang="fr-FR" sz="1200" dirty="0">
                <a:solidFill>
                  <a:schemeClr val="tx1"/>
                </a:solidFill>
                <a:latin typeface="+mj-lt"/>
              </a:rPr>
              <a:t> </a:t>
            </a:r>
            <a:r>
              <a:rPr lang="fr-FR" sz="1200" b="1" dirty="0" err="1">
                <a:solidFill>
                  <a:schemeClr val="tx1"/>
                </a:solidFill>
                <a:latin typeface="+mj-lt"/>
              </a:rPr>
              <a:t>iron</a:t>
            </a:r>
            <a:r>
              <a:rPr lang="fr-FR" sz="1200" dirty="0">
                <a:solidFill>
                  <a:schemeClr val="tx1"/>
                </a:solidFill>
                <a:latin typeface="+mj-lt"/>
              </a:rPr>
              <a:t> !</a:t>
            </a:r>
          </a:p>
        </p:txBody>
      </p:sp>
      <p:pic>
        <p:nvPicPr>
          <p:cNvPr id="34" name="Image 33" descr="Search To Find Internet Magnifying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89104" y="4554396"/>
            <a:ext cx="1082822" cy="1082822"/>
          </a:xfrm>
          <a:prstGeom prst="rect">
            <a:avLst/>
          </a:prstGeom>
        </p:spPr>
      </p:pic>
      <p:sp>
        <p:nvSpPr>
          <p:cNvPr id="35" name="Bulle ronde 34"/>
          <p:cNvSpPr/>
          <p:nvPr/>
        </p:nvSpPr>
        <p:spPr>
          <a:xfrm>
            <a:off x="3218513" y="4791587"/>
            <a:ext cx="1809796" cy="940073"/>
          </a:xfrm>
          <a:prstGeom prst="wedgeEllipseCallout">
            <a:avLst>
              <a:gd name="adj1" fmla="val -74088"/>
              <a:gd name="adj2" fmla="val -2276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latin typeface="+mj-lt"/>
              </a:rPr>
              <a:t>Quelle belle </a:t>
            </a:r>
            <a:r>
              <a:rPr lang="fr-FR" sz="1200" b="1" dirty="0" err="1">
                <a:solidFill>
                  <a:schemeClr val="tx1"/>
                </a:solidFill>
                <a:latin typeface="+mj-lt"/>
              </a:rPr>
              <a:t>dalarnite</a:t>
            </a:r>
            <a:r>
              <a:rPr lang="fr-FR" sz="1200" b="1" dirty="0">
                <a:solidFill>
                  <a:schemeClr val="tx1"/>
                </a:solidFill>
                <a:latin typeface="+mj-lt"/>
              </a:rPr>
              <a:t> !</a:t>
            </a:r>
          </a:p>
        </p:txBody>
      </p:sp>
      <p:cxnSp>
        <p:nvCxnSpPr>
          <p:cNvPr id="36" name="Connecteur en arc 35"/>
          <p:cNvCxnSpPr>
            <a:stCxn id="21" idx="6"/>
            <a:endCxn id="27" idx="0"/>
          </p:cNvCxnSpPr>
          <p:nvPr/>
        </p:nvCxnSpPr>
        <p:spPr>
          <a:xfrm>
            <a:off x="3375890" y="1660370"/>
            <a:ext cx="4191135" cy="1616818"/>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7" name="Connecteur en arc 36"/>
          <p:cNvCxnSpPr>
            <a:stCxn id="27" idx="1"/>
            <a:endCxn id="28" idx="1"/>
          </p:cNvCxnSpPr>
          <p:nvPr/>
        </p:nvCxnSpPr>
        <p:spPr>
          <a:xfrm>
            <a:off x="8225811" y="3771278"/>
            <a:ext cx="1921344" cy="137510"/>
          </a:xfrm>
          <a:prstGeom prst="curvedConnector3">
            <a:avLst>
              <a:gd name="adj1" fmla="val 50000"/>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Connecteur en arc 37"/>
          <p:cNvCxnSpPr>
            <a:stCxn id="27" idx="1"/>
            <a:endCxn id="29" idx="1"/>
          </p:cNvCxnSpPr>
          <p:nvPr/>
        </p:nvCxnSpPr>
        <p:spPr>
          <a:xfrm>
            <a:off x="8225811" y="3771277"/>
            <a:ext cx="1921344" cy="1414592"/>
          </a:xfrm>
          <a:prstGeom prst="curvedConnector3">
            <a:avLst>
              <a:gd name="adj1" fmla="val 50000"/>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Connecteur en arc 38"/>
          <p:cNvCxnSpPr>
            <a:stCxn id="27" idx="1"/>
            <a:endCxn id="30" idx="1"/>
          </p:cNvCxnSpPr>
          <p:nvPr/>
        </p:nvCxnSpPr>
        <p:spPr>
          <a:xfrm>
            <a:off x="8225812" y="3771277"/>
            <a:ext cx="1935635" cy="2619020"/>
          </a:xfrm>
          <a:prstGeom prst="curvedConnector3">
            <a:avLst>
              <a:gd name="adj1" fmla="val 50000"/>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Connecteur en arc 39"/>
          <p:cNvCxnSpPr>
            <a:stCxn id="32" idx="6"/>
            <a:endCxn id="27" idx="3"/>
          </p:cNvCxnSpPr>
          <p:nvPr/>
        </p:nvCxnSpPr>
        <p:spPr>
          <a:xfrm>
            <a:off x="5713632" y="2573033"/>
            <a:ext cx="1194606" cy="1198245"/>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1" name="Connecteur en arc 40"/>
          <p:cNvCxnSpPr>
            <a:stCxn id="48" idx="6"/>
            <a:endCxn id="27" idx="3"/>
          </p:cNvCxnSpPr>
          <p:nvPr/>
        </p:nvCxnSpPr>
        <p:spPr>
          <a:xfrm flipV="1">
            <a:off x="4986895" y="3771278"/>
            <a:ext cx="1921343" cy="242246"/>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2" name="Connecteur en arc 41"/>
          <p:cNvCxnSpPr>
            <a:stCxn id="35" idx="6"/>
            <a:endCxn id="46" idx="2"/>
          </p:cNvCxnSpPr>
          <p:nvPr/>
        </p:nvCxnSpPr>
        <p:spPr>
          <a:xfrm flipV="1">
            <a:off x="5028310" y="4339606"/>
            <a:ext cx="2639430" cy="922018"/>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3" name="Connecteur en arc 42"/>
          <p:cNvCxnSpPr>
            <a:stCxn id="33" idx="6"/>
            <a:endCxn id="46" idx="2"/>
          </p:cNvCxnSpPr>
          <p:nvPr/>
        </p:nvCxnSpPr>
        <p:spPr>
          <a:xfrm flipV="1">
            <a:off x="4571335" y="4339606"/>
            <a:ext cx="3096405" cy="1813798"/>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sp>
        <p:nvSpPr>
          <p:cNvPr id="44" name="Bulle ronde 43"/>
          <p:cNvSpPr/>
          <p:nvPr/>
        </p:nvSpPr>
        <p:spPr>
          <a:xfrm>
            <a:off x="7730960" y="1034666"/>
            <a:ext cx="1750570" cy="1143654"/>
          </a:xfrm>
          <a:prstGeom prst="wedgeEllipseCallout">
            <a:avLst>
              <a:gd name="adj1" fmla="val 52506"/>
              <a:gd name="adj2" fmla="val 10934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fr-FR" sz="1000" dirty="0" err="1">
                <a:solidFill>
                  <a:schemeClr val="tx1"/>
                </a:solidFill>
              </a:rPr>
              <a:t>Which</a:t>
            </a:r>
            <a:r>
              <a:rPr lang="fr-FR" sz="1000" dirty="0">
                <a:solidFill>
                  <a:schemeClr val="tx1"/>
                </a:solidFill>
              </a:rPr>
              <a:t> Beaulieu ? In France ? Is </a:t>
            </a:r>
            <a:r>
              <a:rPr lang="fr-FR" sz="1000" dirty="0" err="1">
                <a:solidFill>
                  <a:schemeClr val="tx1"/>
                </a:solidFill>
              </a:rPr>
              <a:t>it</a:t>
            </a:r>
            <a:r>
              <a:rPr lang="fr-FR" sz="1000" dirty="0">
                <a:solidFill>
                  <a:schemeClr val="tx1"/>
                </a:solidFill>
              </a:rPr>
              <a:t> a city ? In Cantal ? In Ardèche ?</a:t>
            </a:r>
          </a:p>
        </p:txBody>
      </p:sp>
      <p:sp>
        <p:nvSpPr>
          <p:cNvPr id="45" name="Bulle ronde 44"/>
          <p:cNvSpPr/>
          <p:nvPr/>
        </p:nvSpPr>
        <p:spPr>
          <a:xfrm>
            <a:off x="7397504" y="2465510"/>
            <a:ext cx="1418926" cy="1143654"/>
          </a:xfrm>
          <a:prstGeom prst="wedgeEllipseCallout">
            <a:avLst>
              <a:gd name="adj1" fmla="val 82889"/>
              <a:gd name="adj2" fmla="val 193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100" dirty="0">
                <a:solidFill>
                  <a:schemeClr val="tx1"/>
                </a:solidFill>
              </a:rPr>
              <a:t>This </a:t>
            </a:r>
            <a:r>
              <a:rPr lang="fr-FR" sz="1100" dirty="0" err="1">
                <a:solidFill>
                  <a:schemeClr val="tx1"/>
                </a:solidFill>
              </a:rPr>
              <a:t>Iron</a:t>
            </a:r>
            <a:r>
              <a:rPr lang="fr-FR" sz="1100" dirty="0">
                <a:solidFill>
                  <a:schemeClr val="tx1"/>
                </a:solidFill>
              </a:rPr>
              <a:t> </a:t>
            </a:r>
            <a:r>
              <a:rPr lang="fr-FR" sz="1100" dirty="0" err="1">
                <a:solidFill>
                  <a:schemeClr val="tx1"/>
                </a:solidFill>
              </a:rPr>
              <a:t>found</a:t>
            </a:r>
            <a:r>
              <a:rPr lang="fr-FR" sz="1100" dirty="0">
                <a:solidFill>
                  <a:schemeClr val="tx1"/>
                </a:solidFill>
              </a:rPr>
              <a:t> </a:t>
            </a:r>
            <a:r>
              <a:rPr lang="fr-FR" sz="1100" dirty="0" err="1">
                <a:solidFill>
                  <a:schemeClr val="tx1"/>
                </a:solidFill>
              </a:rPr>
              <a:t>is</a:t>
            </a:r>
            <a:r>
              <a:rPr lang="fr-FR" sz="1100" dirty="0">
                <a:solidFill>
                  <a:schemeClr val="tx1"/>
                </a:solidFill>
              </a:rPr>
              <a:t> </a:t>
            </a:r>
            <a:r>
              <a:rPr lang="fr-FR" sz="1100" dirty="0" err="1">
                <a:solidFill>
                  <a:schemeClr val="tx1"/>
                </a:solidFill>
              </a:rPr>
              <a:t>it</a:t>
            </a:r>
            <a:r>
              <a:rPr lang="fr-FR" sz="1100" dirty="0">
                <a:solidFill>
                  <a:schemeClr val="tx1"/>
                </a:solidFill>
              </a:rPr>
              <a:t> the </a:t>
            </a:r>
            <a:r>
              <a:rPr lang="fr-FR" sz="1100" dirty="0" err="1">
                <a:solidFill>
                  <a:schemeClr val="tx1"/>
                </a:solidFill>
              </a:rPr>
              <a:t>same</a:t>
            </a:r>
            <a:r>
              <a:rPr lang="fr-FR" sz="1100" dirty="0">
                <a:solidFill>
                  <a:schemeClr val="tx1"/>
                </a:solidFill>
              </a:rPr>
              <a:t> as the one </a:t>
            </a:r>
            <a:r>
              <a:rPr lang="fr-FR" sz="1100" dirty="0" err="1">
                <a:solidFill>
                  <a:schemeClr val="tx1"/>
                </a:solidFill>
              </a:rPr>
              <a:t>observed</a:t>
            </a:r>
            <a:r>
              <a:rPr lang="fr-FR" sz="1100" dirty="0">
                <a:solidFill>
                  <a:schemeClr val="tx1"/>
                </a:solidFill>
              </a:rPr>
              <a:t> at the </a:t>
            </a:r>
            <a:r>
              <a:rPr lang="fr-FR" sz="1100" dirty="0" err="1">
                <a:solidFill>
                  <a:schemeClr val="tx1"/>
                </a:solidFill>
              </a:rPr>
              <a:t>lab</a:t>
            </a:r>
            <a:r>
              <a:rPr lang="fr-FR" sz="1100" dirty="0">
                <a:solidFill>
                  <a:schemeClr val="tx1"/>
                </a:solidFill>
              </a:rPr>
              <a:t> ?</a:t>
            </a:r>
          </a:p>
        </p:txBody>
      </p:sp>
      <p:sp>
        <p:nvSpPr>
          <p:cNvPr id="46" name="ZoneTexte 45"/>
          <p:cNvSpPr txBox="1"/>
          <p:nvPr/>
        </p:nvSpPr>
        <p:spPr>
          <a:xfrm>
            <a:off x="6807781" y="4001051"/>
            <a:ext cx="1719916" cy="584775"/>
          </a:xfrm>
          <a:prstGeom prst="rect">
            <a:avLst/>
          </a:prstGeom>
          <a:noFill/>
        </p:spPr>
        <p:txBody>
          <a:bodyPr wrap="square" rtlCol="0">
            <a:spAutoFit/>
          </a:bodyPr>
          <a:lstStyle/>
          <a:p>
            <a:r>
              <a:rPr lang="fr-FR" sz="1600" dirty="0" smtClean="0">
                <a:solidFill>
                  <a:schemeClr val="accent2">
                    <a:lumMod val="75000"/>
                  </a:schemeClr>
                </a:solidFill>
              </a:rPr>
              <a:t>Utilisateur de données</a:t>
            </a:r>
            <a:endParaRPr lang="fr-FR" sz="1600" dirty="0">
              <a:solidFill>
                <a:schemeClr val="accent2">
                  <a:lumMod val="75000"/>
                </a:schemeClr>
              </a:solidFill>
            </a:endParaRPr>
          </a:p>
        </p:txBody>
      </p:sp>
      <p:pic>
        <p:nvPicPr>
          <p:cNvPr id="47" name="Image 46" descr="Search To Find Internet Magnifying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936" y="3234174"/>
            <a:ext cx="1082822" cy="1082822"/>
          </a:xfrm>
          <a:prstGeom prst="rect">
            <a:avLst/>
          </a:prstGeom>
        </p:spPr>
      </p:pic>
      <p:sp>
        <p:nvSpPr>
          <p:cNvPr id="48" name="Bulle ronde 47"/>
          <p:cNvSpPr/>
          <p:nvPr/>
        </p:nvSpPr>
        <p:spPr>
          <a:xfrm>
            <a:off x="3288600" y="3274261"/>
            <a:ext cx="1698294" cy="1478525"/>
          </a:xfrm>
          <a:prstGeom prst="wedgeEllipseCallout">
            <a:avLst>
              <a:gd name="adj1" fmla="val -83447"/>
              <a:gd name="adj2" fmla="val -38475"/>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I observe on </a:t>
            </a:r>
            <a:r>
              <a:rPr lang="fr-FR" sz="1200" dirty="0" err="1">
                <a:solidFill>
                  <a:schemeClr val="tx1"/>
                </a:solidFill>
              </a:rPr>
              <a:t>this</a:t>
            </a:r>
            <a:r>
              <a:rPr lang="fr-FR" sz="1200" dirty="0">
                <a:solidFill>
                  <a:schemeClr val="tx1"/>
                </a:solidFill>
              </a:rPr>
              <a:t> </a:t>
            </a:r>
            <a:r>
              <a:rPr lang="fr-FR" sz="1200" dirty="0" err="1">
                <a:solidFill>
                  <a:schemeClr val="tx1"/>
                </a:solidFill>
              </a:rPr>
              <a:t>outcrop</a:t>
            </a:r>
            <a:r>
              <a:rPr lang="fr-FR" sz="1200" dirty="0">
                <a:solidFill>
                  <a:schemeClr val="tx1"/>
                </a:solidFill>
              </a:rPr>
              <a:t> the </a:t>
            </a:r>
            <a:r>
              <a:rPr lang="fr-FR" sz="1200" dirty="0" err="1">
                <a:solidFill>
                  <a:schemeClr val="tx1"/>
                </a:solidFill>
              </a:rPr>
              <a:t>possibility</a:t>
            </a:r>
            <a:r>
              <a:rPr lang="fr-FR" sz="1200" dirty="0">
                <a:solidFill>
                  <a:schemeClr val="tx1"/>
                </a:solidFill>
              </a:rPr>
              <a:t> of </a:t>
            </a:r>
            <a:r>
              <a:rPr lang="fr-FR" sz="1200" dirty="0" err="1">
                <a:solidFill>
                  <a:schemeClr val="tx1"/>
                </a:solidFill>
              </a:rPr>
              <a:t>presence</a:t>
            </a:r>
            <a:r>
              <a:rPr lang="fr-FR" sz="1200" dirty="0">
                <a:solidFill>
                  <a:schemeClr val="tx1"/>
                </a:solidFill>
              </a:rPr>
              <a:t> of </a:t>
            </a:r>
            <a:r>
              <a:rPr lang="fr-FR" sz="1200" b="1" dirty="0" err="1">
                <a:solidFill>
                  <a:schemeClr val="tx1"/>
                </a:solidFill>
              </a:rPr>
              <a:t>Arsenopyrite</a:t>
            </a:r>
            <a:endParaRPr lang="fr-FR" sz="1200" b="1" dirty="0">
              <a:solidFill>
                <a:schemeClr val="tx1"/>
              </a:solidFill>
              <a:latin typeface="+mj-lt"/>
            </a:endParaRPr>
          </a:p>
        </p:txBody>
      </p:sp>
      <p:sp>
        <p:nvSpPr>
          <p:cNvPr id="49" name="Bulle ronde 48"/>
          <p:cNvSpPr/>
          <p:nvPr/>
        </p:nvSpPr>
        <p:spPr>
          <a:xfrm>
            <a:off x="9912992" y="946514"/>
            <a:ext cx="2521924" cy="1231806"/>
          </a:xfrm>
          <a:prstGeom prst="wedgeEllipseCallout">
            <a:avLst>
              <a:gd name="adj1" fmla="val -40355"/>
              <a:gd name="adj2" fmla="val 10368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fr-FR" sz="1100" dirty="0">
                <a:solidFill>
                  <a:schemeClr val="tx1"/>
                </a:solidFill>
              </a:rPr>
              <a:t>So…, Mispickel </a:t>
            </a:r>
            <a:r>
              <a:rPr lang="fr-FR" sz="1100" dirty="0" err="1">
                <a:solidFill>
                  <a:schemeClr val="tx1"/>
                </a:solidFill>
              </a:rPr>
              <a:t>what</a:t>
            </a:r>
            <a:r>
              <a:rPr lang="fr-FR" sz="1100" dirty="0">
                <a:solidFill>
                  <a:schemeClr val="tx1"/>
                </a:solidFill>
              </a:rPr>
              <a:t> </a:t>
            </a:r>
            <a:r>
              <a:rPr lang="fr-FR" sz="1100" dirty="0" err="1">
                <a:solidFill>
                  <a:schemeClr val="tx1"/>
                </a:solidFill>
              </a:rPr>
              <a:t>is</a:t>
            </a:r>
            <a:r>
              <a:rPr lang="fr-FR" sz="1100" dirty="0">
                <a:solidFill>
                  <a:schemeClr val="tx1"/>
                </a:solidFill>
              </a:rPr>
              <a:t> </a:t>
            </a:r>
            <a:r>
              <a:rPr lang="fr-FR" sz="1100" dirty="0" err="1">
                <a:solidFill>
                  <a:schemeClr val="tx1"/>
                </a:solidFill>
              </a:rPr>
              <a:t>it</a:t>
            </a:r>
            <a:r>
              <a:rPr lang="fr-FR" sz="1100" dirty="0">
                <a:solidFill>
                  <a:schemeClr val="tx1"/>
                </a:solidFill>
              </a:rPr>
              <a:t> ? </a:t>
            </a:r>
            <a:r>
              <a:rPr lang="fr-FR" sz="1100" dirty="0" err="1">
                <a:solidFill>
                  <a:schemeClr val="tx1"/>
                </a:solidFill>
              </a:rPr>
              <a:t>Should</a:t>
            </a:r>
            <a:r>
              <a:rPr lang="fr-FR" sz="1100" dirty="0">
                <a:solidFill>
                  <a:schemeClr val="tx1"/>
                </a:solidFill>
              </a:rPr>
              <a:t> I store </a:t>
            </a:r>
            <a:r>
              <a:rPr lang="fr-FR" sz="1100" dirty="0" err="1">
                <a:solidFill>
                  <a:schemeClr val="tx1"/>
                </a:solidFill>
              </a:rPr>
              <a:t>it</a:t>
            </a:r>
            <a:r>
              <a:rPr lang="fr-FR" sz="1100" dirty="0">
                <a:solidFill>
                  <a:schemeClr val="tx1"/>
                </a:solidFill>
              </a:rPr>
              <a:t> </a:t>
            </a:r>
            <a:r>
              <a:rPr lang="fr-FR" sz="1100" dirty="0" err="1">
                <a:solidFill>
                  <a:schemeClr val="tx1"/>
                </a:solidFill>
              </a:rPr>
              <a:t>with</a:t>
            </a:r>
            <a:r>
              <a:rPr lang="fr-FR" sz="1100" dirty="0">
                <a:solidFill>
                  <a:schemeClr val="tx1"/>
                </a:solidFill>
              </a:rPr>
              <a:t> Fe and et As </a:t>
            </a:r>
            <a:r>
              <a:rPr lang="fr-FR" sz="1100" dirty="0" err="1">
                <a:solidFill>
                  <a:schemeClr val="tx1"/>
                </a:solidFill>
              </a:rPr>
              <a:t>analysis</a:t>
            </a:r>
            <a:r>
              <a:rPr lang="fr-FR" sz="1100" dirty="0">
                <a:solidFill>
                  <a:schemeClr val="tx1"/>
                </a:solidFill>
              </a:rPr>
              <a:t> ? </a:t>
            </a:r>
          </a:p>
          <a:p>
            <a:pPr algn="ctr"/>
            <a:r>
              <a:rPr lang="fr-FR" sz="1100" dirty="0">
                <a:solidFill>
                  <a:schemeClr val="tx1"/>
                </a:solidFill>
              </a:rPr>
              <a:t>L’</a:t>
            </a:r>
            <a:r>
              <a:rPr lang="fr-FR" sz="1100" dirty="0" err="1">
                <a:solidFill>
                  <a:schemeClr val="tx1"/>
                </a:solidFill>
              </a:rPr>
              <a:t>Arsenopyrite</a:t>
            </a:r>
            <a:r>
              <a:rPr lang="fr-FR" sz="1100" dirty="0">
                <a:solidFill>
                  <a:schemeClr val="tx1"/>
                </a:solidFill>
              </a:rPr>
              <a:t> and « la </a:t>
            </a:r>
            <a:r>
              <a:rPr lang="fr-FR" sz="1100" dirty="0" err="1">
                <a:solidFill>
                  <a:schemeClr val="tx1"/>
                </a:solidFill>
              </a:rPr>
              <a:t>dalarnite</a:t>
            </a:r>
            <a:r>
              <a:rPr lang="fr-FR" sz="1100" dirty="0">
                <a:solidFill>
                  <a:schemeClr val="tx1"/>
                </a:solidFill>
              </a:rPr>
              <a:t> » are </a:t>
            </a:r>
            <a:r>
              <a:rPr lang="fr-FR" sz="1100" dirty="0" err="1">
                <a:solidFill>
                  <a:schemeClr val="tx1"/>
                </a:solidFill>
              </a:rPr>
              <a:t>they</a:t>
            </a:r>
            <a:r>
              <a:rPr lang="fr-FR" sz="1100" dirty="0">
                <a:solidFill>
                  <a:schemeClr val="tx1"/>
                </a:solidFill>
              </a:rPr>
              <a:t> </a:t>
            </a:r>
            <a:r>
              <a:rPr lang="fr-FR" sz="1100" dirty="0" err="1">
                <a:solidFill>
                  <a:schemeClr val="tx1"/>
                </a:solidFill>
              </a:rPr>
              <a:t>other</a:t>
            </a:r>
            <a:r>
              <a:rPr lang="fr-FR" sz="1100" dirty="0">
                <a:solidFill>
                  <a:schemeClr val="tx1"/>
                </a:solidFill>
              </a:rPr>
              <a:t> </a:t>
            </a:r>
            <a:r>
              <a:rPr lang="fr-FR" sz="1100" dirty="0" err="1">
                <a:solidFill>
                  <a:schemeClr val="tx1"/>
                </a:solidFill>
              </a:rPr>
              <a:t>minerals</a:t>
            </a:r>
            <a:r>
              <a:rPr lang="fr-FR" sz="1100" dirty="0">
                <a:solidFill>
                  <a:schemeClr val="tx1"/>
                </a:solidFill>
              </a:rPr>
              <a:t> ?</a:t>
            </a:r>
          </a:p>
        </p:txBody>
      </p:sp>
    </p:spTree>
    <p:extLst>
      <p:ext uri="{BB962C8B-B14F-4D97-AF65-F5344CB8AC3E}">
        <p14:creationId xmlns:p14="http://schemas.microsoft.com/office/powerpoint/2010/main" val="197177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981038"/>
            </a:xfrm>
            <a:prstGeom prst="rect">
              <a:avLst/>
            </a:prstGeom>
          </p:spPr>
          <p:txBody>
            <a:bodyPr lIns="0" tIns="0" rIns="0" bIns="0" rtlCol="0" anchor="t">
              <a:spAutoFit/>
            </a:bodyPr>
            <a:lstStyle/>
            <a:p>
              <a:pPr>
                <a:lnSpc>
                  <a:spcPts val="5133"/>
                </a:lnSpc>
              </a:pPr>
              <a:r>
                <a:rPr lang="en-US" sz="3666" b="1" dirty="0">
                  <a:solidFill>
                    <a:srgbClr val="507AA6"/>
                  </a:solidFill>
                  <a:latin typeface="Montserrat Classic" panose="020B0604020202020204" charset="0"/>
                </a:rPr>
                <a:t>FAIR Data – </a:t>
              </a:r>
              <a:r>
                <a:rPr lang="en-US" sz="3666" b="1" dirty="0" err="1">
                  <a:solidFill>
                    <a:srgbClr val="507AA6"/>
                  </a:solidFill>
                  <a:latin typeface="Montserrat Classic" panose="020B0604020202020204" charset="0"/>
                </a:rPr>
                <a:t>Pourquoi</a:t>
              </a:r>
              <a:r>
                <a:rPr lang="en-US" sz="3666" b="1" dirty="0">
                  <a:solidFill>
                    <a:srgbClr val="507AA6"/>
                  </a:solidFill>
                  <a:latin typeface="Montserrat Classic" panose="020B0604020202020204" charset="0"/>
                </a:rPr>
                <a:t> ?</a:t>
              </a: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3"/>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4"/>
            <a:srcRect l="7095" r="5543"/>
            <a:stretch>
              <a:fillRect/>
            </a:stretch>
          </p:blipFill>
          <p:spPr>
            <a:xfrm>
              <a:off x="15407269" y="9460124"/>
              <a:ext cx="2672734" cy="796232"/>
            </a:xfrm>
            <a:prstGeom prst="rect">
              <a:avLst/>
            </a:prstGeom>
          </p:spPr>
        </p:pic>
      </p:grpSp>
      <p:sp>
        <p:nvSpPr>
          <p:cNvPr id="14" name="Espace réservé du numéro de diapositive 1"/>
          <p:cNvSpPr>
            <a:spLocks noGrp="1"/>
          </p:cNvSpPr>
          <p:nvPr>
            <p:ph type="sldNum" sz="quarter" idx="4294967295"/>
            <p:custDataLst>
              <p:tags r:id="rId1"/>
            </p:custDataLst>
          </p:nvPr>
        </p:nvSpPr>
        <p:spPr>
          <a:xfrm>
            <a:off x="4724400" y="6311900"/>
            <a:ext cx="2743200" cy="365125"/>
          </a:xfrm>
          <a:prstGeom prst="rect">
            <a:avLst/>
          </a:prstGeom>
        </p:spPr>
        <p:txBody>
          <a:bodyPr/>
          <a:lstStyle/>
          <a:p>
            <a:pPr algn="ctr"/>
            <a:fld id="{F350894E-0509-424B-B937-9012733DE64A}" type="slidenum">
              <a:rPr lang="fr-FR" sz="1200" smtClean="0">
                <a:solidFill>
                  <a:schemeClr val="bg1">
                    <a:lumMod val="50000"/>
                  </a:schemeClr>
                </a:solidFill>
              </a:rPr>
              <a:pPr algn="ctr"/>
              <a:t>11</a:t>
            </a:fld>
            <a:endParaRPr lang="fr-FR" sz="1200">
              <a:solidFill>
                <a:schemeClr val="bg1">
                  <a:lumMod val="50000"/>
                </a:schemeClr>
              </a:solidFill>
            </a:endParaRPr>
          </a:p>
        </p:txBody>
      </p:sp>
      <p:pic>
        <p:nvPicPr>
          <p:cNvPr id="18" name="Image 17" descr="Search To Find Internet Magnifying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 y="1393157"/>
            <a:ext cx="1082822" cy="1082822"/>
          </a:xfrm>
          <a:prstGeom prst="rect">
            <a:avLst/>
          </a:prstGeom>
        </p:spPr>
      </p:pic>
      <p:pic>
        <p:nvPicPr>
          <p:cNvPr id="19" name="Image 18" descr="Chemistry Teacher Science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5180" y="2109243"/>
            <a:ext cx="1295875" cy="1295875"/>
          </a:xfrm>
          <a:prstGeom prst="rect">
            <a:avLst/>
          </a:prstGeom>
        </p:spPr>
      </p:pic>
      <p:pic>
        <p:nvPicPr>
          <p:cNvPr id="20" name="Image 19" descr="construction man illustration free image | Peakpx"/>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9253" y="5676019"/>
            <a:ext cx="1249935" cy="1249935"/>
          </a:xfrm>
          <a:prstGeom prst="rect">
            <a:avLst/>
          </a:prstGeom>
        </p:spPr>
      </p:pic>
      <p:sp>
        <p:nvSpPr>
          <p:cNvPr id="21" name="Bulle ronde 20"/>
          <p:cNvSpPr/>
          <p:nvPr/>
        </p:nvSpPr>
        <p:spPr>
          <a:xfrm>
            <a:off x="1034470" y="1170043"/>
            <a:ext cx="2341419" cy="980652"/>
          </a:xfrm>
          <a:prstGeom prst="wedgeEllipseCallout">
            <a:avLst>
              <a:gd name="adj1" fmla="val -74088"/>
              <a:gd name="adj2" fmla="val -2276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latin typeface="+mj-lt"/>
              </a:rPr>
              <a:t>I observe on </a:t>
            </a:r>
            <a:r>
              <a:rPr lang="fr-FR" sz="1200" dirty="0" err="1" smtClean="0">
                <a:solidFill>
                  <a:schemeClr val="tx1"/>
                </a:solidFill>
                <a:latin typeface="+mj-lt"/>
              </a:rPr>
              <a:t>this</a:t>
            </a:r>
            <a:r>
              <a:rPr lang="fr-FR" sz="1200" dirty="0" smtClean="0">
                <a:solidFill>
                  <a:schemeClr val="tx1"/>
                </a:solidFill>
                <a:latin typeface="+mj-lt"/>
              </a:rPr>
              <a:t> </a:t>
            </a:r>
            <a:r>
              <a:rPr lang="fr-FR" sz="1200" dirty="0" err="1" smtClean="0">
                <a:solidFill>
                  <a:schemeClr val="tx1"/>
                </a:solidFill>
                <a:latin typeface="+mj-lt"/>
              </a:rPr>
              <a:t>outcrop</a:t>
            </a:r>
            <a:r>
              <a:rPr lang="fr-FR" sz="1200" dirty="0" smtClean="0">
                <a:solidFill>
                  <a:schemeClr val="tx1"/>
                </a:solidFill>
                <a:latin typeface="+mj-lt"/>
              </a:rPr>
              <a:t> the </a:t>
            </a:r>
            <a:r>
              <a:rPr lang="fr-FR" sz="1200" dirty="0" err="1" smtClean="0">
                <a:solidFill>
                  <a:schemeClr val="tx1"/>
                </a:solidFill>
                <a:latin typeface="+mj-lt"/>
              </a:rPr>
              <a:t>possibility</a:t>
            </a:r>
            <a:r>
              <a:rPr lang="fr-FR" sz="1200" dirty="0" smtClean="0">
                <a:solidFill>
                  <a:schemeClr val="tx1"/>
                </a:solidFill>
                <a:latin typeface="+mj-lt"/>
              </a:rPr>
              <a:t> of </a:t>
            </a:r>
            <a:r>
              <a:rPr lang="fr-FR" sz="1200" dirty="0" err="1" smtClean="0">
                <a:solidFill>
                  <a:schemeClr val="tx1"/>
                </a:solidFill>
                <a:latin typeface="+mj-lt"/>
              </a:rPr>
              <a:t>presence</a:t>
            </a:r>
            <a:r>
              <a:rPr lang="fr-FR" sz="1200" dirty="0" smtClean="0">
                <a:solidFill>
                  <a:schemeClr val="tx1"/>
                </a:solidFill>
                <a:latin typeface="+mj-lt"/>
              </a:rPr>
              <a:t> of </a:t>
            </a:r>
            <a:r>
              <a:rPr lang="fr-FR" sz="1200" b="1" dirty="0" smtClean="0">
                <a:solidFill>
                  <a:schemeClr val="tx1"/>
                </a:solidFill>
              </a:rPr>
              <a:t>Mispickel (</a:t>
            </a:r>
            <a:r>
              <a:rPr lang="fr-FR" sz="1200" b="1" dirty="0" err="1" smtClean="0">
                <a:solidFill>
                  <a:schemeClr val="tx1"/>
                </a:solidFill>
              </a:rPr>
              <a:t>FeAsS</a:t>
            </a:r>
            <a:r>
              <a:rPr lang="fr-FR" sz="1200" b="1" dirty="0" smtClean="0">
                <a:solidFill>
                  <a:schemeClr val="tx1"/>
                </a:solidFill>
              </a:rPr>
              <a:t>), </a:t>
            </a:r>
            <a:r>
              <a:rPr lang="fr-FR" sz="1200" b="1" dirty="0" err="1" smtClean="0">
                <a:solidFill>
                  <a:schemeClr val="tx1"/>
                </a:solidFill>
              </a:rPr>
              <a:t>near</a:t>
            </a:r>
            <a:r>
              <a:rPr lang="fr-FR" sz="1200" b="1" dirty="0" smtClean="0">
                <a:solidFill>
                  <a:schemeClr val="tx1"/>
                </a:solidFill>
              </a:rPr>
              <a:t> Beaulieu</a:t>
            </a:r>
            <a:endParaRPr lang="fr-FR" sz="1200" b="1" dirty="0">
              <a:solidFill>
                <a:schemeClr val="tx1"/>
              </a:solidFill>
              <a:latin typeface="+mj-lt"/>
            </a:endParaRPr>
          </a:p>
        </p:txBody>
      </p:sp>
      <p:pic>
        <p:nvPicPr>
          <p:cNvPr id="27" name="Image 26" descr="Tasks 2nd year | gazteluetasocialstudie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8237" y="3277187"/>
            <a:ext cx="1317574" cy="988180"/>
          </a:xfrm>
          <a:prstGeom prst="rect">
            <a:avLst/>
          </a:prstGeom>
        </p:spPr>
      </p:pic>
      <p:pic>
        <p:nvPicPr>
          <p:cNvPr id="28" name="Image 27" descr="Base De Données Stockage - Images vectorielles gratuites ..."/>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47155" y="3352296"/>
            <a:ext cx="921302" cy="1112982"/>
          </a:xfrm>
          <a:prstGeom prst="rect">
            <a:avLst/>
          </a:prstGeom>
        </p:spPr>
      </p:pic>
      <p:pic>
        <p:nvPicPr>
          <p:cNvPr id="29" name="Image 28" descr="Base De Données Stockage - Images vectorielles gratuites ..."/>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47155" y="4629378"/>
            <a:ext cx="921302" cy="1112982"/>
          </a:xfrm>
          <a:prstGeom prst="rect">
            <a:avLst/>
          </a:prstGeom>
        </p:spPr>
      </p:pic>
      <p:pic>
        <p:nvPicPr>
          <p:cNvPr id="30" name="Image 29" descr="Base De Données Stockage - Images vectorielles gratuites ..."/>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61446" y="5833806"/>
            <a:ext cx="921302" cy="1112982"/>
          </a:xfrm>
          <a:prstGeom prst="rect">
            <a:avLst/>
          </a:prstGeom>
        </p:spPr>
      </p:pic>
      <p:pic>
        <p:nvPicPr>
          <p:cNvPr id="31" name="Image 30" descr="네이버 검색누락 확인 후 검색등록까지의 스토리 :: 점심이의 세상이야기!"/>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28205" y="2539518"/>
            <a:ext cx="1096151" cy="1461034"/>
          </a:xfrm>
          <a:prstGeom prst="rect">
            <a:avLst/>
          </a:prstGeom>
        </p:spPr>
      </p:pic>
      <p:sp>
        <p:nvSpPr>
          <p:cNvPr id="32" name="Bulle ronde 31"/>
          <p:cNvSpPr/>
          <p:nvPr/>
        </p:nvSpPr>
        <p:spPr>
          <a:xfrm>
            <a:off x="3336681" y="2011688"/>
            <a:ext cx="2376950" cy="1122688"/>
          </a:xfrm>
          <a:prstGeom prst="wedgeEllipseCallout">
            <a:avLst>
              <a:gd name="adj1" fmla="val -57018"/>
              <a:gd name="adj2" fmla="val -28299"/>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solidFill>
                  <a:schemeClr val="tx1"/>
                </a:solidFill>
              </a:rPr>
              <a:t>Let’s</a:t>
            </a:r>
            <a:r>
              <a:rPr lang="fr-FR" sz="1200" dirty="0">
                <a:solidFill>
                  <a:schemeClr val="tx1"/>
                </a:solidFill>
              </a:rPr>
              <a:t> </a:t>
            </a:r>
            <a:r>
              <a:rPr lang="fr-FR" sz="1200" dirty="0" err="1">
                <a:solidFill>
                  <a:schemeClr val="tx1"/>
                </a:solidFill>
              </a:rPr>
              <a:t>analyze</a:t>
            </a:r>
            <a:r>
              <a:rPr lang="fr-FR" sz="1200" dirty="0">
                <a:solidFill>
                  <a:schemeClr val="tx1"/>
                </a:solidFill>
              </a:rPr>
              <a:t> </a:t>
            </a:r>
            <a:r>
              <a:rPr lang="fr-FR" sz="1200" dirty="0" err="1">
                <a:solidFill>
                  <a:schemeClr val="tx1"/>
                </a:solidFill>
              </a:rPr>
              <a:t>heavy</a:t>
            </a:r>
            <a:r>
              <a:rPr lang="fr-FR" sz="1200" dirty="0">
                <a:solidFill>
                  <a:schemeClr val="tx1"/>
                </a:solidFill>
              </a:rPr>
              <a:t> </a:t>
            </a:r>
            <a:r>
              <a:rPr lang="fr-FR" sz="1200" dirty="0" err="1">
                <a:solidFill>
                  <a:schemeClr val="tx1"/>
                </a:solidFill>
              </a:rPr>
              <a:t>metals</a:t>
            </a:r>
            <a:r>
              <a:rPr lang="fr-FR" sz="1200" dirty="0">
                <a:solidFill>
                  <a:schemeClr val="tx1"/>
                </a:solidFill>
              </a:rPr>
              <a:t> in </a:t>
            </a:r>
            <a:r>
              <a:rPr lang="fr-FR" sz="1200" dirty="0" err="1">
                <a:solidFill>
                  <a:schemeClr val="tx1"/>
                </a:solidFill>
              </a:rPr>
              <a:t>this</a:t>
            </a:r>
            <a:r>
              <a:rPr lang="fr-FR" sz="1200" dirty="0">
                <a:solidFill>
                  <a:schemeClr val="tx1"/>
                </a:solidFill>
              </a:rPr>
              <a:t> </a:t>
            </a:r>
            <a:r>
              <a:rPr lang="fr-FR" sz="1200" dirty="0" err="1">
                <a:solidFill>
                  <a:schemeClr val="tx1"/>
                </a:solidFill>
              </a:rPr>
              <a:t>sample</a:t>
            </a:r>
            <a:r>
              <a:rPr lang="fr-FR" sz="1200" dirty="0">
                <a:solidFill>
                  <a:schemeClr val="tx1"/>
                </a:solidFill>
              </a:rPr>
              <a:t> </a:t>
            </a:r>
            <a:r>
              <a:rPr lang="fr-FR" sz="1200" dirty="0" err="1">
                <a:solidFill>
                  <a:schemeClr val="tx1"/>
                </a:solidFill>
              </a:rPr>
              <a:t>sampled</a:t>
            </a:r>
            <a:r>
              <a:rPr lang="fr-FR" sz="1200" dirty="0">
                <a:solidFill>
                  <a:schemeClr val="tx1"/>
                </a:solidFill>
              </a:rPr>
              <a:t> </a:t>
            </a:r>
            <a:r>
              <a:rPr lang="fr-FR" sz="1200" dirty="0" err="1">
                <a:solidFill>
                  <a:schemeClr val="tx1"/>
                </a:solidFill>
              </a:rPr>
              <a:t>near</a:t>
            </a:r>
            <a:r>
              <a:rPr lang="fr-FR" sz="1200" dirty="0">
                <a:solidFill>
                  <a:schemeClr val="tx1"/>
                </a:solidFill>
              </a:rPr>
              <a:t> </a:t>
            </a:r>
            <a:r>
              <a:rPr lang="fr-FR" sz="1200" b="1" dirty="0">
                <a:solidFill>
                  <a:schemeClr val="tx1"/>
                </a:solidFill>
              </a:rPr>
              <a:t>Beaulieu: </a:t>
            </a:r>
          </a:p>
          <a:p>
            <a:pPr algn="ctr"/>
            <a:r>
              <a:rPr lang="fr-FR" sz="1200" b="1" dirty="0">
                <a:solidFill>
                  <a:schemeClr val="tx1"/>
                </a:solidFill>
              </a:rPr>
              <a:t>As, Fe</a:t>
            </a:r>
            <a:r>
              <a:rPr lang="fr-FR" sz="1200" dirty="0">
                <a:solidFill>
                  <a:schemeClr val="tx1"/>
                </a:solidFill>
              </a:rPr>
              <a:t>, Pb, …</a:t>
            </a:r>
          </a:p>
        </p:txBody>
      </p:sp>
      <p:sp>
        <p:nvSpPr>
          <p:cNvPr id="33" name="Bulle ronde 32"/>
          <p:cNvSpPr/>
          <p:nvPr/>
        </p:nvSpPr>
        <p:spPr>
          <a:xfrm>
            <a:off x="3090587" y="5845064"/>
            <a:ext cx="1480747" cy="799564"/>
          </a:xfrm>
          <a:prstGeom prst="wedgeEllipseCallout">
            <a:avLst>
              <a:gd name="adj1" fmla="val -61998"/>
              <a:gd name="adj2" fmla="val 44346"/>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solidFill>
                  <a:schemeClr val="tx1"/>
                </a:solidFill>
              </a:rPr>
              <a:t>Digging</a:t>
            </a:r>
            <a:r>
              <a:rPr lang="fr-FR" sz="1200" dirty="0">
                <a:solidFill>
                  <a:schemeClr val="tx1"/>
                </a:solidFill>
              </a:rPr>
              <a:t> </a:t>
            </a:r>
            <a:r>
              <a:rPr lang="fr-FR" sz="1200" dirty="0" err="1" smtClean="0">
                <a:solidFill>
                  <a:schemeClr val="tx1"/>
                </a:solidFill>
              </a:rPr>
              <a:t>here,I</a:t>
            </a:r>
            <a:r>
              <a:rPr lang="fr-FR" sz="1200" dirty="0" smtClean="0">
                <a:solidFill>
                  <a:schemeClr val="tx1"/>
                </a:solidFill>
              </a:rPr>
              <a:t> </a:t>
            </a:r>
            <a:r>
              <a:rPr lang="fr-FR" sz="1200" dirty="0" err="1">
                <a:solidFill>
                  <a:schemeClr val="tx1"/>
                </a:solidFill>
              </a:rPr>
              <a:t>discovered</a:t>
            </a:r>
            <a:r>
              <a:rPr lang="fr-FR" sz="1200" dirty="0">
                <a:solidFill>
                  <a:schemeClr val="tx1"/>
                </a:solidFill>
              </a:rPr>
              <a:t> </a:t>
            </a:r>
            <a:r>
              <a:rPr lang="fr-FR" sz="1200" b="1" dirty="0" err="1">
                <a:solidFill>
                  <a:schemeClr val="tx1"/>
                </a:solidFill>
              </a:rPr>
              <a:t>iron</a:t>
            </a:r>
            <a:r>
              <a:rPr lang="fr-FR" sz="1200" dirty="0">
                <a:solidFill>
                  <a:schemeClr val="tx1"/>
                </a:solidFill>
              </a:rPr>
              <a:t> !</a:t>
            </a:r>
          </a:p>
        </p:txBody>
      </p:sp>
      <p:pic>
        <p:nvPicPr>
          <p:cNvPr id="34" name="Image 33" descr="Search To Find Internet Magnifying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89103" y="4554396"/>
            <a:ext cx="1082822" cy="1082822"/>
          </a:xfrm>
          <a:prstGeom prst="rect">
            <a:avLst/>
          </a:prstGeom>
        </p:spPr>
      </p:pic>
      <p:sp>
        <p:nvSpPr>
          <p:cNvPr id="35" name="Bulle ronde 34"/>
          <p:cNvSpPr/>
          <p:nvPr/>
        </p:nvSpPr>
        <p:spPr>
          <a:xfrm>
            <a:off x="3218513" y="4791586"/>
            <a:ext cx="1809796" cy="940073"/>
          </a:xfrm>
          <a:prstGeom prst="wedgeEllipseCallout">
            <a:avLst>
              <a:gd name="adj1" fmla="val -74088"/>
              <a:gd name="adj2" fmla="val -2276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latin typeface="+mj-lt"/>
              </a:rPr>
              <a:t>Quelle belle </a:t>
            </a:r>
            <a:r>
              <a:rPr lang="fr-FR" sz="1200" b="1" dirty="0" err="1" smtClean="0">
                <a:solidFill>
                  <a:schemeClr val="tx1"/>
                </a:solidFill>
                <a:latin typeface="+mj-lt"/>
              </a:rPr>
              <a:t>dalarnite</a:t>
            </a:r>
            <a:r>
              <a:rPr lang="fr-FR" sz="1200" b="1" dirty="0" smtClean="0">
                <a:solidFill>
                  <a:schemeClr val="tx1"/>
                </a:solidFill>
                <a:latin typeface="+mj-lt"/>
              </a:rPr>
              <a:t> !</a:t>
            </a:r>
            <a:endParaRPr lang="fr-FR" sz="1200" b="1" dirty="0">
              <a:solidFill>
                <a:schemeClr val="tx1"/>
              </a:solidFill>
              <a:latin typeface="+mj-lt"/>
            </a:endParaRPr>
          </a:p>
        </p:txBody>
      </p:sp>
      <p:cxnSp>
        <p:nvCxnSpPr>
          <p:cNvPr id="36" name="Connecteur en arc 35"/>
          <p:cNvCxnSpPr>
            <a:stCxn id="21" idx="6"/>
            <a:endCxn id="27" idx="0"/>
          </p:cNvCxnSpPr>
          <p:nvPr/>
        </p:nvCxnSpPr>
        <p:spPr>
          <a:xfrm>
            <a:off x="3375889" y="1660369"/>
            <a:ext cx="4191135" cy="1616818"/>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7" name="Connecteur en arc 36"/>
          <p:cNvCxnSpPr>
            <a:stCxn id="27" idx="1"/>
            <a:endCxn id="28" idx="1"/>
          </p:cNvCxnSpPr>
          <p:nvPr/>
        </p:nvCxnSpPr>
        <p:spPr>
          <a:xfrm>
            <a:off x="8225811" y="3771277"/>
            <a:ext cx="1921344" cy="137510"/>
          </a:xfrm>
          <a:prstGeom prst="curvedConnector3">
            <a:avLst>
              <a:gd name="adj1" fmla="val 50000"/>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Connecteur en arc 37"/>
          <p:cNvCxnSpPr>
            <a:stCxn id="27" idx="1"/>
            <a:endCxn id="29" idx="1"/>
          </p:cNvCxnSpPr>
          <p:nvPr/>
        </p:nvCxnSpPr>
        <p:spPr>
          <a:xfrm>
            <a:off x="8225811" y="3771277"/>
            <a:ext cx="1921344" cy="1414592"/>
          </a:xfrm>
          <a:prstGeom prst="curvedConnector3">
            <a:avLst>
              <a:gd name="adj1" fmla="val 50000"/>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Connecteur en arc 38"/>
          <p:cNvCxnSpPr>
            <a:stCxn id="27" idx="1"/>
            <a:endCxn id="30" idx="1"/>
          </p:cNvCxnSpPr>
          <p:nvPr/>
        </p:nvCxnSpPr>
        <p:spPr>
          <a:xfrm>
            <a:off x="8225811" y="3771277"/>
            <a:ext cx="1935635" cy="2619020"/>
          </a:xfrm>
          <a:prstGeom prst="curvedConnector3">
            <a:avLst>
              <a:gd name="adj1" fmla="val 50000"/>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Connecteur en arc 39"/>
          <p:cNvCxnSpPr>
            <a:stCxn id="32" idx="6"/>
            <a:endCxn id="27" idx="3"/>
          </p:cNvCxnSpPr>
          <p:nvPr/>
        </p:nvCxnSpPr>
        <p:spPr>
          <a:xfrm>
            <a:off x="5713631" y="2573032"/>
            <a:ext cx="1194606" cy="1198245"/>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1" name="Connecteur en arc 40"/>
          <p:cNvCxnSpPr>
            <a:stCxn id="51" idx="6"/>
            <a:endCxn id="27" idx="3"/>
          </p:cNvCxnSpPr>
          <p:nvPr/>
        </p:nvCxnSpPr>
        <p:spPr>
          <a:xfrm flipV="1">
            <a:off x="4986894" y="3771277"/>
            <a:ext cx="1921343" cy="242246"/>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2" name="Connecteur en arc 41"/>
          <p:cNvCxnSpPr>
            <a:stCxn id="35" idx="6"/>
            <a:endCxn id="47" idx="2"/>
          </p:cNvCxnSpPr>
          <p:nvPr/>
        </p:nvCxnSpPr>
        <p:spPr>
          <a:xfrm flipV="1">
            <a:off x="5028309" y="4339605"/>
            <a:ext cx="2639430" cy="922018"/>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3" name="Connecteur en arc 42"/>
          <p:cNvCxnSpPr>
            <a:stCxn id="33" idx="6"/>
            <a:endCxn id="47" idx="2"/>
          </p:cNvCxnSpPr>
          <p:nvPr/>
        </p:nvCxnSpPr>
        <p:spPr>
          <a:xfrm flipV="1">
            <a:off x="4571334" y="4339605"/>
            <a:ext cx="3096405" cy="1905241"/>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sp>
        <p:nvSpPr>
          <p:cNvPr id="44" name="Bulle ronde 43"/>
          <p:cNvSpPr/>
          <p:nvPr/>
        </p:nvSpPr>
        <p:spPr>
          <a:xfrm>
            <a:off x="9912992" y="946513"/>
            <a:ext cx="2521924" cy="1231806"/>
          </a:xfrm>
          <a:prstGeom prst="wedgeEllipseCallout">
            <a:avLst>
              <a:gd name="adj1" fmla="val -40355"/>
              <a:gd name="adj2" fmla="val 10368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fr-FR" sz="1100" dirty="0" smtClean="0">
                <a:solidFill>
                  <a:schemeClr val="tx1"/>
                </a:solidFill>
              </a:rPr>
              <a:t>So…, Mispickel </a:t>
            </a:r>
            <a:r>
              <a:rPr lang="fr-FR" sz="1100" dirty="0" err="1" smtClean="0">
                <a:solidFill>
                  <a:schemeClr val="tx1"/>
                </a:solidFill>
              </a:rPr>
              <a:t>what</a:t>
            </a:r>
            <a:r>
              <a:rPr lang="fr-FR" sz="1100" dirty="0" smtClean="0">
                <a:solidFill>
                  <a:schemeClr val="tx1"/>
                </a:solidFill>
              </a:rPr>
              <a:t> </a:t>
            </a:r>
            <a:r>
              <a:rPr lang="fr-FR" sz="1100" dirty="0" err="1" smtClean="0">
                <a:solidFill>
                  <a:schemeClr val="tx1"/>
                </a:solidFill>
              </a:rPr>
              <a:t>is</a:t>
            </a:r>
            <a:r>
              <a:rPr lang="fr-FR" sz="1100" dirty="0" smtClean="0">
                <a:solidFill>
                  <a:schemeClr val="tx1"/>
                </a:solidFill>
              </a:rPr>
              <a:t> </a:t>
            </a:r>
            <a:r>
              <a:rPr lang="fr-FR" sz="1100" dirty="0" err="1" smtClean="0">
                <a:solidFill>
                  <a:schemeClr val="tx1"/>
                </a:solidFill>
              </a:rPr>
              <a:t>it</a:t>
            </a:r>
            <a:r>
              <a:rPr lang="fr-FR" sz="1100" dirty="0" smtClean="0">
                <a:solidFill>
                  <a:schemeClr val="tx1"/>
                </a:solidFill>
              </a:rPr>
              <a:t> ? </a:t>
            </a:r>
            <a:r>
              <a:rPr lang="fr-FR" sz="1100" dirty="0" err="1" smtClean="0">
                <a:solidFill>
                  <a:schemeClr val="tx1"/>
                </a:solidFill>
              </a:rPr>
              <a:t>Should</a:t>
            </a:r>
            <a:r>
              <a:rPr lang="fr-FR" sz="1100" dirty="0" smtClean="0">
                <a:solidFill>
                  <a:schemeClr val="tx1"/>
                </a:solidFill>
              </a:rPr>
              <a:t> I store </a:t>
            </a:r>
            <a:r>
              <a:rPr lang="fr-FR" sz="1100" dirty="0" err="1" smtClean="0">
                <a:solidFill>
                  <a:schemeClr val="tx1"/>
                </a:solidFill>
              </a:rPr>
              <a:t>it</a:t>
            </a:r>
            <a:r>
              <a:rPr lang="fr-FR" sz="1100" dirty="0" smtClean="0">
                <a:solidFill>
                  <a:schemeClr val="tx1"/>
                </a:solidFill>
              </a:rPr>
              <a:t> </a:t>
            </a:r>
            <a:r>
              <a:rPr lang="fr-FR" sz="1100" dirty="0" err="1" smtClean="0">
                <a:solidFill>
                  <a:schemeClr val="tx1"/>
                </a:solidFill>
              </a:rPr>
              <a:t>with</a:t>
            </a:r>
            <a:r>
              <a:rPr lang="fr-FR" sz="1100" dirty="0" smtClean="0">
                <a:solidFill>
                  <a:schemeClr val="tx1"/>
                </a:solidFill>
              </a:rPr>
              <a:t> Fe and et As </a:t>
            </a:r>
            <a:r>
              <a:rPr lang="fr-FR" sz="1100" dirty="0" err="1" smtClean="0">
                <a:solidFill>
                  <a:schemeClr val="tx1"/>
                </a:solidFill>
              </a:rPr>
              <a:t>analysis</a:t>
            </a:r>
            <a:r>
              <a:rPr lang="fr-FR" sz="1100" dirty="0" smtClean="0">
                <a:solidFill>
                  <a:schemeClr val="tx1"/>
                </a:solidFill>
              </a:rPr>
              <a:t> ? </a:t>
            </a:r>
          </a:p>
          <a:p>
            <a:pPr algn="ctr"/>
            <a:r>
              <a:rPr lang="fr-FR" sz="1100" dirty="0" smtClean="0">
                <a:solidFill>
                  <a:schemeClr val="tx1"/>
                </a:solidFill>
              </a:rPr>
              <a:t>L’</a:t>
            </a:r>
            <a:r>
              <a:rPr lang="fr-FR" sz="1100" dirty="0" err="1" smtClean="0">
                <a:solidFill>
                  <a:schemeClr val="tx1"/>
                </a:solidFill>
              </a:rPr>
              <a:t>Arsenopyrite</a:t>
            </a:r>
            <a:r>
              <a:rPr lang="fr-FR" sz="1100" dirty="0" smtClean="0">
                <a:solidFill>
                  <a:schemeClr val="tx1"/>
                </a:solidFill>
              </a:rPr>
              <a:t> and « la </a:t>
            </a:r>
            <a:r>
              <a:rPr lang="fr-FR" sz="1100" dirty="0" err="1" smtClean="0">
                <a:solidFill>
                  <a:schemeClr val="tx1"/>
                </a:solidFill>
              </a:rPr>
              <a:t>dalarnite</a:t>
            </a:r>
            <a:r>
              <a:rPr lang="fr-FR" sz="1100" dirty="0" smtClean="0">
                <a:solidFill>
                  <a:schemeClr val="tx1"/>
                </a:solidFill>
              </a:rPr>
              <a:t> » are </a:t>
            </a:r>
            <a:r>
              <a:rPr lang="fr-FR" sz="1100" dirty="0" err="1" smtClean="0">
                <a:solidFill>
                  <a:schemeClr val="tx1"/>
                </a:solidFill>
              </a:rPr>
              <a:t>they</a:t>
            </a:r>
            <a:r>
              <a:rPr lang="fr-FR" sz="1100" dirty="0" smtClean="0">
                <a:solidFill>
                  <a:schemeClr val="tx1"/>
                </a:solidFill>
              </a:rPr>
              <a:t> </a:t>
            </a:r>
            <a:r>
              <a:rPr lang="fr-FR" sz="1100" dirty="0" err="1" smtClean="0">
                <a:solidFill>
                  <a:schemeClr val="tx1"/>
                </a:solidFill>
              </a:rPr>
              <a:t>other</a:t>
            </a:r>
            <a:r>
              <a:rPr lang="fr-FR" sz="1100" dirty="0" smtClean="0">
                <a:solidFill>
                  <a:schemeClr val="tx1"/>
                </a:solidFill>
              </a:rPr>
              <a:t> </a:t>
            </a:r>
            <a:r>
              <a:rPr lang="fr-FR" sz="1100" dirty="0" err="1" smtClean="0">
                <a:solidFill>
                  <a:schemeClr val="tx1"/>
                </a:solidFill>
              </a:rPr>
              <a:t>minerals</a:t>
            </a:r>
            <a:r>
              <a:rPr lang="fr-FR" sz="1100" dirty="0" smtClean="0">
                <a:solidFill>
                  <a:schemeClr val="tx1"/>
                </a:solidFill>
              </a:rPr>
              <a:t> ?</a:t>
            </a:r>
            <a:endParaRPr lang="fr-FR" sz="1100" dirty="0">
              <a:solidFill>
                <a:schemeClr val="tx1"/>
              </a:solidFill>
            </a:endParaRPr>
          </a:p>
        </p:txBody>
      </p:sp>
      <p:sp>
        <p:nvSpPr>
          <p:cNvPr id="45" name="Bulle ronde 44"/>
          <p:cNvSpPr/>
          <p:nvPr/>
        </p:nvSpPr>
        <p:spPr>
          <a:xfrm>
            <a:off x="7730960" y="1034665"/>
            <a:ext cx="1750570" cy="1143654"/>
          </a:xfrm>
          <a:prstGeom prst="wedgeEllipseCallout">
            <a:avLst>
              <a:gd name="adj1" fmla="val 52506"/>
              <a:gd name="adj2" fmla="val 10934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fr-FR" sz="1000" dirty="0" err="1" smtClean="0">
                <a:solidFill>
                  <a:schemeClr val="tx1"/>
                </a:solidFill>
              </a:rPr>
              <a:t>Which</a:t>
            </a:r>
            <a:r>
              <a:rPr lang="fr-FR" sz="1000" dirty="0" smtClean="0">
                <a:solidFill>
                  <a:schemeClr val="tx1"/>
                </a:solidFill>
              </a:rPr>
              <a:t> Beaulieu ? In France ? Is </a:t>
            </a:r>
            <a:r>
              <a:rPr lang="fr-FR" sz="1000" dirty="0" err="1" smtClean="0">
                <a:solidFill>
                  <a:schemeClr val="tx1"/>
                </a:solidFill>
              </a:rPr>
              <a:t>it</a:t>
            </a:r>
            <a:r>
              <a:rPr lang="fr-FR" sz="1000" dirty="0" smtClean="0">
                <a:solidFill>
                  <a:schemeClr val="tx1"/>
                </a:solidFill>
              </a:rPr>
              <a:t> a city ? In Cantal ? In Ardèche ?</a:t>
            </a:r>
            <a:endParaRPr lang="fr-FR" sz="1000" dirty="0">
              <a:solidFill>
                <a:schemeClr val="tx1"/>
              </a:solidFill>
            </a:endParaRPr>
          </a:p>
        </p:txBody>
      </p:sp>
      <p:sp>
        <p:nvSpPr>
          <p:cNvPr id="46" name="Bulle ronde 45"/>
          <p:cNvSpPr/>
          <p:nvPr/>
        </p:nvSpPr>
        <p:spPr>
          <a:xfrm>
            <a:off x="7397504" y="2465509"/>
            <a:ext cx="1418926" cy="1143654"/>
          </a:xfrm>
          <a:prstGeom prst="wedgeEllipseCallout">
            <a:avLst>
              <a:gd name="adj1" fmla="val 82889"/>
              <a:gd name="adj2" fmla="val 193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100" dirty="0" smtClean="0">
                <a:solidFill>
                  <a:schemeClr val="tx1"/>
                </a:solidFill>
              </a:rPr>
              <a:t>This </a:t>
            </a:r>
            <a:r>
              <a:rPr lang="fr-FR" sz="1100" dirty="0" err="1" smtClean="0">
                <a:solidFill>
                  <a:schemeClr val="tx1"/>
                </a:solidFill>
              </a:rPr>
              <a:t>Iron</a:t>
            </a:r>
            <a:r>
              <a:rPr lang="fr-FR" sz="1100" dirty="0" smtClean="0">
                <a:solidFill>
                  <a:schemeClr val="tx1"/>
                </a:solidFill>
              </a:rPr>
              <a:t> </a:t>
            </a:r>
            <a:r>
              <a:rPr lang="fr-FR" sz="1100" dirty="0" err="1" smtClean="0">
                <a:solidFill>
                  <a:schemeClr val="tx1"/>
                </a:solidFill>
              </a:rPr>
              <a:t>found</a:t>
            </a:r>
            <a:r>
              <a:rPr lang="fr-FR" sz="1100" dirty="0" smtClean="0">
                <a:solidFill>
                  <a:schemeClr val="tx1"/>
                </a:solidFill>
              </a:rPr>
              <a:t> </a:t>
            </a:r>
            <a:r>
              <a:rPr lang="fr-FR" sz="1100" dirty="0" err="1" smtClean="0">
                <a:solidFill>
                  <a:schemeClr val="tx1"/>
                </a:solidFill>
              </a:rPr>
              <a:t>is</a:t>
            </a:r>
            <a:r>
              <a:rPr lang="fr-FR" sz="1100" dirty="0">
                <a:solidFill>
                  <a:schemeClr val="tx1"/>
                </a:solidFill>
              </a:rPr>
              <a:t> </a:t>
            </a:r>
            <a:r>
              <a:rPr lang="fr-FR" sz="1100" dirty="0" err="1" smtClean="0">
                <a:solidFill>
                  <a:schemeClr val="tx1"/>
                </a:solidFill>
              </a:rPr>
              <a:t>it</a:t>
            </a:r>
            <a:r>
              <a:rPr lang="fr-FR" sz="1100" dirty="0" smtClean="0">
                <a:solidFill>
                  <a:schemeClr val="tx1"/>
                </a:solidFill>
              </a:rPr>
              <a:t> the </a:t>
            </a:r>
            <a:r>
              <a:rPr lang="fr-FR" sz="1100" dirty="0" err="1" smtClean="0">
                <a:solidFill>
                  <a:schemeClr val="tx1"/>
                </a:solidFill>
              </a:rPr>
              <a:t>same</a:t>
            </a:r>
            <a:r>
              <a:rPr lang="fr-FR" sz="1100" dirty="0" smtClean="0">
                <a:solidFill>
                  <a:schemeClr val="tx1"/>
                </a:solidFill>
              </a:rPr>
              <a:t> as the one </a:t>
            </a:r>
            <a:r>
              <a:rPr lang="fr-FR" sz="1100" dirty="0" err="1" smtClean="0">
                <a:solidFill>
                  <a:schemeClr val="tx1"/>
                </a:solidFill>
              </a:rPr>
              <a:t>observed</a:t>
            </a:r>
            <a:r>
              <a:rPr lang="fr-FR" sz="1100" dirty="0" smtClean="0">
                <a:solidFill>
                  <a:schemeClr val="tx1"/>
                </a:solidFill>
              </a:rPr>
              <a:t> at the </a:t>
            </a:r>
            <a:r>
              <a:rPr lang="fr-FR" sz="1100" dirty="0" err="1" smtClean="0">
                <a:solidFill>
                  <a:schemeClr val="tx1"/>
                </a:solidFill>
              </a:rPr>
              <a:t>lab</a:t>
            </a:r>
            <a:r>
              <a:rPr lang="fr-FR" sz="1100" dirty="0" smtClean="0">
                <a:solidFill>
                  <a:schemeClr val="tx1"/>
                </a:solidFill>
              </a:rPr>
              <a:t> ?</a:t>
            </a:r>
            <a:endParaRPr lang="fr-FR" sz="1100" dirty="0">
              <a:solidFill>
                <a:schemeClr val="tx1"/>
              </a:solidFill>
            </a:endParaRPr>
          </a:p>
        </p:txBody>
      </p:sp>
      <p:sp>
        <p:nvSpPr>
          <p:cNvPr id="47" name="ZoneTexte 46"/>
          <p:cNvSpPr txBox="1"/>
          <p:nvPr/>
        </p:nvSpPr>
        <p:spPr>
          <a:xfrm>
            <a:off x="6807781" y="4001051"/>
            <a:ext cx="1719916" cy="338554"/>
          </a:xfrm>
          <a:prstGeom prst="rect">
            <a:avLst/>
          </a:prstGeom>
          <a:noFill/>
        </p:spPr>
        <p:txBody>
          <a:bodyPr wrap="square" rtlCol="0">
            <a:spAutoFit/>
          </a:bodyPr>
          <a:lstStyle/>
          <a:p>
            <a:r>
              <a:rPr lang="fr-FR" sz="1600" dirty="0" smtClean="0">
                <a:solidFill>
                  <a:schemeClr val="accent2">
                    <a:lumMod val="75000"/>
                  </a:schemeClr>
                </a:solidFill>
              </a:rPr>
              <a:t>Data consumer</a:t>
            </a:r>
            <a:endParaRPr lang="fr-FR" sz="1600" dirty="0">
              <a:solidFill>
                <a:schemeClr val="accent2">
                  <a:lumMod val="75000"/>
                </a:schemeClr>
              </a:solidFill>
            </a:endParaRPr>
          </a:p>
        </p:txBody>
      </p:sp>
      <p:pic>
        <p:nvPicPr>
          <p:cNvPr id="48" name="Image 47" descr="Search To Find Internet Magnifying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7935" y="3234174"/>
            <a:ext cx="1082822" cy="1082822"/>
          </a:xfrm>
          <a:prstGeom prst="rect">
            <a:avLst/>
          </a:prstGeom>
        </p:spPr>
      </p:pic>
      <p:pic>
        <p:nvPicPr>
          <p:cNvPr id="49" name="Image 48"/>
          <p:cNvPicPr>
            <a:picLocks noChangeAspect="1"/>
          </p:cNvPicPr>
          <p:nvPr/>
        </p:nvPicPr>
        <p:blipFill>
          <a:blip r:embed="rId11"/>
          <a:stretch>
            <a:fillRect/>
          </a:stretch>
        </p:blipFill>
        <p:spPr>
          <a:xfrm>
            <a:off x="5635037" y="1320012"/>
            <a:ext cx="3057525" cy="2152650"/>
          </a:xfrm>
          <a:prstGeom prst="rect">
            <a:avLst/>
          </a:prstGeom>
        </p:spPr>
      </p:pic>
      <p:cxnSp>
        <p:nvCxnSpPr>
          <p:cNvPr id="50" name="Connecteur droit avec flèche 49"/>
          <p:cNvCxnSpPr/>
          <p:nvPr/>
        </p:nvCxnSpPr>
        <p:spPr>
          <a:xfrm>
            <a:off x="2581374" y="1994763"/>
            <a:ext cx="4765808" cy="34681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51" name="Bulle ronde 50"/>
          <p:cNvSpPr/>
          <p:nvPr/>
        </p:nvSpPr>
        <p:spPr>
          <a:xfrm>
            <a:off x="3288600" y="3274260"/>
            <a:ext cx="1698294" cy="1478525"/>
          </a:xfrm>
          <a:prstGeom prst="wedgeEllipseCallout">
            <a:avLst>
              <a:gd name="adj1" fmla="val -83447"/>
              <a:gd name="adj2" fmla="val -38475"/>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I observe on </a:t>
            </a:r>
            <a:r>
              <a:rPr lang="fr-FR" sz="1200" dirty="0" err="1" smtClean="0">
                <a:solidFill>
                  <a:schemeClr val="tx1"/>
                </a:solidFill>
              </a:rPr>
              <a:t>this</a:t>
            </a:r>
            <a:r>
              <a:rPr lang="fr-FR" sz="1200" dirty="0" smtClean="0">
                <a:solidFill>
                  <a:schemeClr val="tx1"/>
                </a:solidFill>
              </a:rPr>
              <a:t> </a:t>
            </a:r>
            <a:r>
              <a:rPr lang="fr-FR" sz="1200" dirty="0" err="1">
                <a:solidFill>
                  <a:schemeClr val="tx1"/>
                </a:solidFill>
              </a:rPr>
              <a:t>outcrop</a:t>
            </a:r>
            <a:r>
              <a:rPr lang="fr-FR" sz="1200" dirty="0">
                <a:solidFill>
                  <a:schemeClr val="tx1"/>
                </a:solidFill>
              </a:rPr>
              <a:t> the </a:t>
            </a:r>
            <a:r>
              <a:rPr lang="fr-FR" sz="1200" dirty="0" err="1">
                <a:solidFill>
                  <a:schemeClr val="tx1"/>
                </a:solidFill>
              </a:rPr>
              <a:t>possibility</a:t>
            </a:r>
            <a:r>
              <a:rPr lang="fr-FR" sz="1200" dirty="0">
                <a:solidFill>
                  <a:schemeClr val="tx1"/>
                </a:solidFill>
              </a:rPr>
              <a:t> of </a:t>
            </a:r>
            <a:r>
              <a:rPr lang="fr-FR" sz="1200" dirty="0" err="1">
                <a:solidFill>
                  <a:schemeClr val="tx1"/>
                </a:solidFill>
              </a:rPr>
              <a:t>presence</a:t>
            </a:r>
            <a:r>
              <a:rPr lang="fr-FR" sz="1200" dirty="0">
                <a:solidFill>
                  <a:schemeClr val="tx1"/>
                </a:solidFill>
              </a:rPr>
              <a:t> of </a:t>
            </a:r>
            <a:r>
              <a:rPr lang="fr-FR" sz="1200" b="1" dirty="0" err="1" smtClean="0">
                <a:solidFill>
                  <a:schemeClr val="tx1"/>
                </a:solidFill>
              </a:rPr>
              <a:t>Arsenopyrite</a:t>
            </a:r>
            <a:endParaRPr lang="fr-FR" sz="1200" b="1" dirty="0">
              <a:solidFill>
                <a:schemeClr val="tx1"/>
              </a:solidFill>
              <a:latin typeface="+mj-lt"/>
            </a:endParaRPr>
          </a:p>
        </p:txBody>
      </p:sp>
      <p:sp>
        <p:nvSpPr>
          <p:cNvPr id="52" name="Text Box 63"/>
          <p:cNvSpPr txBox="1">
            <a:spLocks noChangeArrowheads="1"/>
          </p:cNvSpPr>
          <p:nvPr/>
        </p:nvSpPr>
        <p:spPr bwMode="auto">
          <a:xfrm>
            <a:off x="5644147" y="1305278"/>
            <a:ext cx="2503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AU" altLang="fr-FR" dirty="0" smtClean="0"/>
              <a:t>France</a:t>
            </a:r>
            <a:endParaRPr lang="en-AU" altLang="fr-FR" dirty="0"/>
          </a:p>
        </p:txBody>
      </p:sp>
      <p:grpSp>
        <p:nvGrpSpPr>
          <p:cNvPr id="53" name="Groupe 52"/>
          <p:cNvGrpSpPr/>
          <p:nvPr/>
        </p:nvGrpSpPr>
        <p:grpSpPr>
          <a:xfrm>
            <a:off x="4961099" y="2793388"/>
            <a:ext cx="5352214" cy="4090647"/>
            <a:chOff x="5481263" y="1923746"/>
            <a:chExt cx="5352214" cy="4090647"/>
          </a:xfrm>
        </p:grpSpPr>
        <p:pic>
          <p:nvPicPr>
            <p:cNvPr id="54" name="Image 53"/>
            <p:cNvPicPr>
              <a:picLocks noChangeAspect="1"/>
            </p:cNvPicPr>
            <p:nvPr/>
          </p:nvPicPr>
          <p:blipFill>
            <a:blip r:embed="rId12"/>
            <a:stretch>
              <a:fillRect/>
            </a:stretch>
          </p:blipFill>
          <p:spPr>
            <a:xfrm>
              <a:off x="6251952" y="2004368"/>
              <a:ext cx="4581525" cy="4010025"/>
            </a:xfrm>
            <a:prstGeom prst="rect">
              <a:avLst/>
            </a:prstGeom>
          </p:spPr>
        </p:pic>
        <p:cxnSp>
          <p:nvCxnSpPr>
            <p:cNvPr id="55" name="Connecteur droit avec flèche 54"/>
            <p:cNvCxnSpPr/>
            <p:nvPr/>
          </p:nvCxnSpPr>
          <p:spPr>
            <a:xfrm>
              <a:off x="5481263" y="1923746"/>
              <a:ext cx="2685658" cy="237311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grpSp>
      <p:sp>
        <p:nvSpPr>
          <p:cNvPr id="56" name="Text Box 63"/>
          <p:cNvSpPr txBox="1">
            <a:spLocks noChangeArrowheads="1"/>
          </p:cNvSpPr>
          <p:nvPr/>
        </p:nvSpPr>
        <p:spPr bwMode="auto">
          <a:xfrm>
            <a:off x="5723248" y="6469475"/>
            <a:ext cx="2503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AU" altLang="fr-FR" dirty="0" smtClean="0"/>
              <a:t>UK</a:t>
            </a:r>
            <a:endParaRPr lang="en-AU" altLang="fr-FR" dirty="0"/>
          </a:p>
        </p:txBody>
      </p:sp>
      <p:pic>
        <p:nvPicPr>
          <p:cNvPr id="57" name="Image 56" descr="Rage Angry Frustrated · Free image on Pixaba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19169" y="4873779"/>
            <a:ext cx="1997689" cy="1997689"/>
          </a:xfrm>
          <a:prstGeom prst="rect">
            <a:avLst/>
          </a:prstGeom>
        </p:spPr>
      </p:pic>
    </p:spTree>
    <p:extLst>
      <p:ext uri="{BB962C8B-B14F-4D97-AF65-F5344CB8AC3E}">
        <p14:creationId xmlns:p14="http://schemas.microsoft.com/office/powerpoint/2010/main" val="4104636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981038"/>
            </a:xfrm>
            <a:prstGeom prst="rect">
              <a:avLst/>
            </a:prstGeom>
          </p:spPr>
          <p:txBody>
            <a:bodyPr lIns="0" tIns="0" rIns="0" bIns="0" rtlCol="0" anchor="t">
              <a:spAutoFit/>
            </a:bodyPr>
            <a:lstStyle/>
            <a:p>
              <a:pPr>
                <a:lnSpc>
                  <a:spcPts val="5133"/>
                </a:lnSpc>
              </a:pPr>
              <a:r>
                <a:rPr lang="en-US" sz="3666" b="1" dirty="0">
                  <a:solidFill>
                    <a:srgbClr val="507AA6"/>
                  </a:solidFill>
                  <a:latin typeface="Montserrat Classic" panose="020B0604020202020204" charset="0"/>
                </a:rPr>
                <a:t>FAIR Data – </a:t>
              </a:r>
              <a:r>
                <a:rPr lang="en-US" sz="3666" b="1" dirty="0" err="1">
                  <a:solidFill>
                    <a:srgbClr val="507AA6"/>
                  </a:solidFill>
                  <a:latin typeface="Montserrat Classic" panose="020B0604020202020204" charset="0"/>
                </a:rPr>
                <a:t>Pourquoi</a:t>
              </a:r>
              <a:r>
                <a:rPr lang="en-US" sz="3666" b="1" dirty="0">
                  <a:solidFill>
                    <a:srgbClr val="507AA6"/>
                  </a:solidFill>
                  <a:latin typeface="Montserrat Classic" panose="020B0604020202020204" charset="0"/>
                </a:rPr>
                <a:t> ?</a:t>
              </a: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3"/>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4"/>
            <a:srcRect l="7095" r="5543"/>
            <a:stretch>
              <a:fillRect/>
            </a:stretch>
          </p:blipFill>
          <p:spPr>
            <a:xfrm>
              <a:off x="15407269" y="9460124"/>
              <a:ext cx="2672734" cy="796232"/>
            </a:xfrm>
            <a:prstGeom prst="rect">
              <a:avLst/>
            </a:prstGeom>
          </p:spPr>
        </p:pic>
      </p:grpSp>
      <p:pic>
        <p:nvPicPr>
          <p:cNvPr id="18" name="Image 17" descr="construction man illustration free image | Peakpx"/>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9253" y="5676019"/>
            <a:ext cx="1249935" cy="1249935"/>
          </a:xfrm>
          <a:prstGeom prst="rect">
            <a:avLst/>
          </a:prstGeom>
        </p:spPr>
      </p:pic>
      <p:sp>
        <p:nvSpPr>
          <p:cNvPr id="19" name="Bulle ronde 18"/>
          <p:cNvSpPr/>
          <p:nvPr/>
        </p:nvSpPr>
        <p:spPr>
          <a:xfrm>
            <a:off x="3090587" y="5836751"/>
            <a:ext cx="1480747" cy="799564"/>
          </a:xfrm>
          <a:prstGeom prst="wedgeEllipseCallout">
            <a:avLst>
              <a:gd name="adj1" fmla="val -61998"/>
              <a:gd name="adj2" fmla="val 44346"/>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smtClean="0">
                <a:solidFill>
                  <a:schemeClr val="tx1"/>
                </a:solidFill>
                <a:latin typeface="+mj-lt"/>
              </a:rPr>
              <a:t>Digging</a:t>
            </a:r>
            <a:r>
              <a:rPr lang="fr-FR" sz="1200" dirty="0" smtClean="0">
                <a:solidFill>
                  <a:schemeClr val="tx1"/>
                </a:solidFill>
                <a:latin typeface="+mj-lt"/>
              </a:rPr>
              <a:t> </a:t>
            </a:r>
            <a:r>
              <a:rPr lang="fr-FR" sz="1200" dirty="0" err="1" smtClean="0">
                <a:solidFill>
                  <a:schemeClr val="tx1"/>
                </a:solidFill>
                <a:latin typeface="+mj-lt"/>
              </a:rPr>
              <a:t>here,I</a:t>
            </a:r>
            <a:r>
              <a:rPr lang="fr-FR" sz="1200" dirty="0" smtClean="0">
                <a:solidFill>
                  <a:schemeClr val="tx1"/>
                </a:solidFill>
                <a:latin typeface="+mj-lt"/>
              </a:rPr>
              <a:t> </a:t>
            </a:r>
            <a:r>
              <a:rPr lang="fr-FR" sz="1200" dirty="0" err="1" smtClean="0">
                <a:solidFill>
                  <a:schemeClr val="tx1"/>
                </a:solidFill>
                <a:latin typeface="+mj-lt"/>
              </a:rPr>
              <a:t>discovered</a:t>
            </a:r>
            <a:r>
              <a:rPr lang="fr-FR" sz="1200" dirty="0" smtClean="0">
                <a:solidFill>
                  <a:schemeClr val="tx1"/>
                </a:solidFill>
                <a:latin typeface="+mj-lt"/>
              </a:rPr>
              <a:t> </a:t>
            </a:r>
            <a:r>
              <a:rPr lang="fr-FR" sz="1200" b="1" dirty="0" err="1" smtClean="0">
                <a:solidFill>
                  <a:schemeClr val="tx1"/>
                </a:solidFill>
                <a:latin typeface="+mj-lt"/>
              </a:rPr>
              <a:t>iron</a:t>
            </a:r>
            <a:r>
              <a:rPr lang="fr-FR" sz="1200" dirty="0" smtClean="0">
                <a:solidFill>
                  <a:schemeClr val="tx1"/>
                </a:solidFill>
                <a:latin typeface="+mj-lt"/>
              </a:rPr>
              <a:t> !</a:t>
            </a:r>
            <a:endParaRPr lang="fr-FR" sz="1200" dirty="0">
              <a:solidFill>
                <a:schemeClr val="tx1"/>
              </a:solidFill>
              <a:latin typeface="+mj-lt"/>
            </a:endParaRPr>
          </a:p>
        </p:txBody>
      </p:sp>
      <p:sp>
        <p:nvSpPr>
          <p:cNvPr id="20" name="Espace réservé du numéro de diapositive 1"/>
          <p:cNvSpPr>
            <a:spLocks noGrp="1"/>
          </p:cNvSpPr>
          <p:nvPr>
            <p:ph type="sldNum" sz="quarter" idx="4294967295"/>
            <p:custDataLst>
              <p:tags r:id="rId1"/>
            </p:custDataLst>
          </p:nvPr>
        </p:nvSpPr>
        <p:spPr>
          <a:xfrm>
            <a:off x="4724400" y="6311900"/>
            <a:ext cx="2743200" cy="365125"/>
          </a:xfrm>
          <a:prstGeom prst="rect">
            <a:avLst/>
          </a:prstGeom>
        </p:spPr>
        <p:txBody>
          <a:bodyPr/>
          <a:lstStyle/>
          <a:p>
            <a:pPr algn="ctr"/>
            <a:fld id="{F350894E-0509-424B-B937-9012733DE64A}" type="slidenum">
              <a:rPr lang="fr-FR" sz="1200" smtClean="0">
                <a:solidFill>
                  <a:schemeClr val="bg1">
                    <a:lumMod val="50000"/>
                  </a:schemeClr>
                </a:solidFill>
              </a:rPr>
              <a:pPr algn="ctr"/>
              <a:t>12</a:t>
            </a:fld>
            <a:endParaRPr lang="fr-FR" sz="1200">
              <a:solidFill>
                <a:schemeClr val="bg1">
                  <a:lumMod val="50000"/>
                </a:schemeClr>
              </a:solidFill>
            </a:endParaRPr>
          </a:p>
        </p:txBody>
      </p:sp>
      <p:pic>
        <p:nvPicPr>
          <p:cNvPr id="27" name="Picture 4" descr="Photo libre de droit de Canette De Boisson Tracé De Détourage banque  d'images et plus d'images libres de droit de Boîte en fer-blanc - iSt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5082" y="6160656"/>
            <a:ext cx="592769" cy="592769"/>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descr="Search To Find Internet Magnifying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6" y="1393157"/>
            <a:ext cx="1082822" cy="1082822"/>
          </a:xfrm>
          <a:prstGeom prst="rect">
            <a:avLst/>
          </a:prstGeom>
        </p:spPr>
      </p:pic>
      <p:pic>
        <p:nvPicPr>
          <p:cNvPr id="29" name="Image 28" descr="Chemistry Teacher Science · Free image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5180" y="2109243"/>
            <a:ext cx="1295875" cy="1295875"/>
          </a:xfrm>
          <a:prstGeom prst="rect">
            <a:avLst/>
          </a:prstGeom>
        </p:spPr>
      </p:pic>
      <p:sp>
        <p:nvSpPr>
          <p:cNvPr id="30" name="Bulle ronde 29"/>
          <p:cNvSpPr/>
          <p:nvPr/>
        </p:nvSpPr>
        <p:spPr>
          <a:xfrm>
            <a:off x="1034470" y="1170043"/>
            <a:ext cx="2341419" cy="980652"/>
          </a:xfrm>
          <a:prstGeom prst="wedgeEllipseCallout">
            <a:avLst>
              <a:gd name="adj1" fmla="val -74088"/>
              <a:gd name="adj2" fmla="val -2276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latin typeface="+mj-lt"/>
              </a:rPr>
              <a:t>I observe on </a:t>
            </a:r>
            <a:r>
              <a:rPr lang="fr-FR" sz="1200" dirty="0" err="1" smtClean="0">
                <a:solidFill>
                  <a:schemeClr val="tx1"/>
                </a:solidFill>
                <a:latin typeface="+mj-lt"/>
              </a:rPr>
              <a:t>this</a:t>
            </a:r>
            <a:r>
              <a:rPr lang="fr-FR" sz="1200" dirty="0" smtClean="0">
                <a:solidFill>
                  <a:schemeClr val="tx1"/>
                </a:solidFill>
                <a:latin typeface="+mj-lt"/>
              </a:rPr>
              <a:t> </a:t>
            </a:r>
            <a:r>
              <a:rPr lang="fr-FR" sz="1200" dirty="0" err="1" smtClean="0">
                <a:solidFill>
                  <a:schemeClr val="tx1"/>
                </a:solidFill>
                <a:latin typeface="+mj-lt"/>
              </a:rPr>
              <a:t>outcrop</a:t>
            </a:r>
            <a:r>
              <a:rPr lang="fr-FR" sz="1200" dirty="0" smtClean="0">
                <a:solidFill>
                  <a:schemeClr val="tx1"/>
                </a:solidFill>
                <a:latin typeface="+mj-lt"/>
              </a:rPr>
              <a:t> the </a:t>
            </a:r>
            <a:r>
              <a:rPr lang="fr-FR" sz="1200" dirty="0" err="1" smtClean="0">
                <a:solidFill>
                  <a:schemeClr val="tx1"/>
                </a:solidFill>
                <a:latin typeface="+mj-lt"/>
              </a:rPr>
              <a:t>possibility</a:t>
            </a:r>
            <a:r>
              <a:rPr lang="fr-FR" sz="1200" dirty="0" smtClean="0">
                <a:solidFill>
                  <a:schemeClr val="tx1"/>
                </a:solidFill>
                <a:latin typeface="+mj-lt"/>
              </a:rPr>
              <a:t> of </a:t>
            </a:r>
            <a:r>
              <a:rPr lang="fr-FR" sz="1200" dirty="0" err="1" smtClean="0">
                <a:solidFill>
                  <a:schemeClr val="tx1"/>
                </a:solidFill>
                <a:latin typeface="+mj-lt"/>
              </a:rPr>
              <a:t>presence</a:t>
            </a:r>
            <a:r>
              <a:rPr lang="fr-FR" sz="1200" dirty="0" smtClean="0">
                <a:solidFill>
                  <a:schemeClr val="tx1"/>
                </a:solidFill>
                <a:latin typeface="+mj-lt"/>
              </a:rPr>
              <a:t> of </a:t>
            </a:r>
            <a:r>
              <a:rPr lang="fr-FR" sz="1200" b="1" dirty="0" smtClean="0">
                <a:solidFill>
                  <a:schemeClr val="tx1"/>
                </a:solidFill>
              </a:rPr>
              <a:t>Mispickel (</a:t>
            </a:r>
            <a:r>
              <a:rPr lang="fr-FR" sz="1200" b="1" dirty="0" err="1" smtClean="0">
                <a:solidFill>
                  <a:schemeClr val="tx1"/>
                </a:solidFill>
              </a:rPr>
              <a:t>FeAsS</a:t>
            </a:r>
            <a:r>
              <a:rPr lang="fr-FR" sz="1200" b="1" dirty="0" smtClean="0">
                <a:solidFill>
                  <a:schemeClr val="tx1"/>
                </a:solidFill>
              </a:rPr>
              <a:t>), </a:t>
            </a:r>
            <a:r>
              <a:rPr lang="fr-FR" sz="1200" b="1" dirty="0" err="1" smtClean="0">
                <a:solidFill>
                  <a:schemeClr val="tx1"/>
                </a:solidFill>
              </a:rPr>
              <a:t>near</a:t>
            </a:r>
            <a:r>
              <a:rPr lang="fr-FR" sz="1200" b="1" dirty="0" smtClean="0">
                <a:solidFill>
                  <a:schemeClr val="tx1"/>
                </a:solidFill>
              </a:rPr>
              <a:t> Beaulieu</a:t>
            </a:r>
            <a:endParaRPr lang="fr-FR" sz="1200" b="1" dirty="0">
              <a:solidFill>
                <a:schemeClr val="tx1"/>
              </a:solidFill>
              <a:latin typeface="+mj-lt"/>
            </a:endParaRPr>
          </a:p>
        </p:txBody>
      </p:sp>
      <p:sp>
        <p:nvSpPr>
          <p:cNvPr id="31" name="Bulle ronde 30"/>
          <p:cNvSpPr/>
          <p:nvPr/>
        </p:nvSpPr>
        <p:spPr>
          <a:xfrm>
            <a:off x="3336681" y="2011688"/>
            <a:ext cx="2376950" cy="1122688"/>
          </a:xfrm>
          <a:prstGeom prst="wedgeEllipseCallout">
            <a:avLst>
              <a:gd name="adj1" fmla="val -57018"/>
              <a:gd name="adj2" fmla="val -28299"/>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smtClean="0">
                <a:solidFill>
                  <a:schemeClr val="tx1"/>
                </a:solidFill>
                <a:latin typeface="+mj-lt"/>
              </a:rPr>
              <a:t>Let’s</a:t>
            </a:r>
            <a:r>
              <a:rPr lang="fr-FR" sz="1200" dirty="0" smtClean="0">
                <a:solidFill>
                  <a:schemeClr val="tx1"/>
                </a:solidFill>
                <a:latin typeface="+mj-lt"/>
              </a:rPr>
              <a:t> </a:t>
            </a:r>
            <a:r>
              <a:rPr lang="fr-FR" sz="1200" dirty="0" err="1" smtClean="0">
                <a:solidFill>
                  <a:schemeClr val="tx1"/>
                </a:solidFill>
                <a:latin typeface="+mj-lt"/>
              </a:rPr>
              <a:t>analyze</a:t>
            </a:r>
            <a:r>
              <a:rPr lang="fr-FR" sz="1200" dirty="0" smtClean="0">
                <a:solidFill>
                  <a:schemeClr val="tx1"/>
                </a:solidFill>
                <a:latin typeface="+mj-lt"/>
              </a:rPr>
              <a:t> </a:t>
            </a:r>
            <a:r>
              <a:rPr lang="fr-FR" sz="1200" dirty="0" err="1" smtClean="0">
                <a:solidFill>
                  <a:schemeClr val="tx1"/>
                </a:solidFill>
                <a:latin typeface="+mj-lt"/>
              </a:rPr>
              <a:t>heavy</a:t>
            </a:r>
            <a:r>
              <a:rPr lang="fr-FR" sz="1200" dirty="0" smtClean="0">
                <a:solidFill>
                  <a:schemeClr val="tx1"/>
                </a:solidFill>
                <a:latin typeface="+mj-lt"/>
              </a:rPr>
              <a:t> </a:t>
            </a:r>
            <a:r>
              <a:rPr lang="fr-FR" sz="1200" dirty="0" err="1" smtClean="0">
                <a:solidFill>
                  <a:schemeClr val="tx1"/>
                </a:solidFill>
                <a:latin typeface="+mj-lt"/>
              </a:rPr>
              <a:t>metals</a:t>
            </a:r>
            <a:r>
              <a:rPr lang="fr-FR" sz="1200" dirty="0" smtClean="0">
                <a:solidFill>
                  <a:schemeClr val="tx1"/>
                </a:solidFill>
                <a:latin typeface="+mj-lt"/>
              </a:rPr>
              <a:t> in </a:t>
            </a:r>
            <a:r>
              <a:rPr lang="fr-FR" sz="1200" dirty="0" err="1" smtClean="0">
                <a:solidFill>
                  <a:schemeClr val="tx1"/>
                </a:solidFill>
                <a:latin typeface="+mj-lt"/>
              </a:rPr>
              <a:t>this</a:t>
            </a:r>
            <a:r>
              <a:rPr lang="fr-FR" sz="1200" dirty="0" smtClean="0">
                <a:solidFill>
                  <a:schemeClr val="tx1"/>
                </a:solidFill>
                <a:latin typeface="+mj-lt"/>
              </a:rPr>
              <a:t> </a:t>
            </a:r>
            <a:r>
              <a:rPr lang="fr-FR" sz="1200" dirty="0" err="1" smtClean="0">
                <a:solidFill>
                  <a:schemeClr val="tx1"/>
                </a:solidFill>
                <a:latin typeface="+mj-lt"/>
              </a:rPr>
              <a:t>sample</a:t>
            </a:r>
            <a:r>
              <a:rPr lang="fr-FR" sz="1200" dirty="0" smtClean="0">
                <a:solidFill>
                  <a:schemeClr val="tx1"/>
                </a:solidFill>
                <a:latin typeface="+mj-lt"/>
              </a:rPr>
              <a:t> </a:t>
            </a:r>
            <a:r>
              <a:rPr lang="fr-FR" sz="1200" dirty="0" err="1" smtClean="0">
                <a:solidFill>
                  <a:schemeClr val="tx1"/>
                </a:solidFill>
                <a:latin typeface="+mj-lt"/>
              </a:rPr>
              <a:t>sampled</a:t>
            </a:r>
            <a:r>
              <a:rPr lang="fr-FR" sz="1200" dirty="0" smtClean="0">
                <a:solidFill>
                  <a:schemeClr val="tx1"/>
                </a:solidFill>
                <a:latin typeface="+mj-lt"/>
              </a:rPr>
              <a:t> </a:t>
            </a:r>
            <a:r>
              <a:rPr lang="fr-FR" sz="1200" dirty="0" err="1" smtClean="0">
                <a:solidFill>
                  <a:schemeClr val="tx1"/>
                </a:solidFill>
                <a:latin typeface="+mj-lt"/>
              </a:rPr>
              <a:t>near</a:t>
            </a:r>
            <a:r>
              <a:rPr lang="fr-FR" sz="1200" dirty="0" smtClean="0">
                <a:solidFill>
                  <a:schemeClr val="tx1"/>
                </a:solidFill>
                <a:latin typeface="+mj-lt"/>
              </a:rPr>
              <a:t> </a:t>
            </a:r>
            <a:r>
              <a:rPr lang="fr-FR" sz="1200" b="1" dirty="0" smtClean="0">
                <a:solidFill>
                  <a:schemeClr val="tx1"/>
                </a:solidFill>
                <a:latin typeface="+mj-lt"/>
              </a:rPr>
              <a:t>Beaulieu: </a:t>
            </a:r>
          </a:p>
          <a:p>
            <a:pPr algn="ctr"/>
            <a:r>
              <a:rPr lang="fr-FR" sz="1200" b="1" dirty="0" smtClean="0">
                <a:solidFill>
                  <a:schemeClr val="tx1"/>
                </a:solidFill>
                <a:latin typeface="+mj-lt"/>
              </a:rPr>
              <a:t>As, Fe</a:t>
            </a:r>
            <a:r>
              <a:rPr lang="fr-FR" sz="1200" dirty="0" smtClean="0">
                <a:solidFill>
                  <a:schemeClr val="tx1"/>
                </a:solidFill>
                <a:latin typeface="+mj-lt"/>
              </a:rPr>
              <a:t>, Pb, …</a:t>
            </a:r>
            <a:endParaRPr lang="fr-FR" sz="1200" dirty="0">
              <a:solidFill>
                <a:schemeClr val="tx1"/>
              </a:solidFill>
              <a:latin typeface="+mj-lt"/>
            </a:endParaRPr>
          </a:p>
        </p:txBody>
      </p:sp>
      <p:pic>
        <p:nvPicPr>
          <p:cNvPr id="32" name="Image 31" descr="Search To Find Internet Magnifying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89103" y="4554396"/>
            <a:ext cx="1082822" cy="1082822"/>
          </a:xfrm>
          <a:prstGeom prst="rect">
            <a:avLst/>
          </a:prstGeom>
        </p:spPr>
      </p:pic>
      <p:sp>
        <p:nvSpPr>
          <p:cNvPr id="33" name="Bulle ronde 32"/>
          <p:cNvSpPr/>
          <p:nvPr/>
        </p:nvSpPr>
        <p:spPr>
          <a:xfrm>
            <a:off x="3218513" y="4791586"/>
            <a:ext cx="1809796" cy="940073"/>
          </a:xfrm>
          <a:prstGeom prst="wedgeEllipseCallout">
            <a:avLst>
              <a:gd name="adj1" fmla="val -74088"/>
              <a:gd name="adj2" fmla="val -2276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latin typeface="+mj-lt"/>
              </a:rPr>
              <a:t>Quelle belle </a:t>
            </a:r>
            <a:r>
              <a:rPr lang="fr-FR" sz="1200" b="1" dirty="0" err="1" smtClean="0">
                <a:solidFill>
                  <a:schemeClr val="tx1"/>
                </a:solidFill>
                <a:latin typeface="+mj-lt"/>
              </a:rPr>
              <a:t>dalarnite</a:t>
            </a:r>
            <a:r>
              <a:rPr lang="fr-FR" sz="1200" b="1" dirty="0" smtClean="0">
                <a:solidFill>
                  <a:schemeClr val="tx1"/>
                </a:solidFill>
                <a:latin typeface="+mj-lt"/>
              </a:rPr>
              <a:t> !</a:t>
            </a:r>
            <a:endParaRPr lang="fr-FR" sz="1200" b="1" dirty="0">
              <a:solidFill>
                <a:schemeClr val="tx1"/>
              </a:solidFill>
              <a:latin typeface="+mj-lt"/>
            </a:endParaRPr>
          </a:p>
        </p:txBody>
      </p:sp>
      <p:cxnSp>
        <p:nvCxnSpPr>
          <p:cNvPr id="34" name="Connecteur en arc 33"/>
          <p:cNvCxnSpPr>
            <a:stCxn id="30" idx="6"/>
          </p:cNvCxnSpPr>
          <p:nvPr/>
        </p:nvCxnSpPr>
        <p:spPr>
          <a:xfrm>
            <a:off x="3375889" y="1660369"/>
            <a:ext cx="4191135" cy="1616818"/>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Connecteur en arc 34"/>
          <p:cNvCxnSpPr>
            <a:stCxn id="31" idx="6"/>
          </p:cNvCxnSpPr>
          <p:nvPr/>
        </p:nvCxnSpPr>
        <p:spPr>
          <a:xfrm>
            <a:off x="5713631" y="2573032"/>
            <a:ext cx="1194606" cy="1198245"/>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6" name="Connecteur en arc 35"/>
          <p:cNvCxnSpPr>
            <a:stCxn id="40" idx="6"/>
          </p:cNvCxnSpPr>
          <p:nvPr/>
        </p:nvCxnSpPr>
        <p:spPr>
          <a:xfrm flipV="1">
            <a:off x="4986894" y="3771277"/>
            <a:ext cx="1921343" cy="242246"/>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7" name="Connecteur en arc 36"/>
          <p:cNvCxnSpPr>
            <a:stCxn id="33" idx="6"/>
            <a:endCxn id="61" idx="2"/>
          </p:cNvCxnSpPr>
          <p:nvPr/>
        </p:nvCxnSpPr>
        <p:spPr>
          <a:xfrm flipV="1">
            <a:off x="5028309" y="5067244"/>
            <a:ext cx="2459542" cy="194379"/>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8" name="Connecteur en arc 37"/>
          <p:cNvCxnSpPr>
            <a:stCxn id="19" idx="6"/>
            <a:endCxn id="61" idx="2"/>
          </p:cNvCxnSpPr>
          <p:nvPr/>
        </p:nvCxnSpPr>
        <p:spPr>
          <a:xfrm flipV="1">
            <a:off x="4571334" y="5067244"/>
            <a:ext cx="2916517" cy="1169289"/>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pic>
        <p:nvPicPr>
          <p:cNvPr id="39" name="Image 38" descr="Search To Find Internet Magnifying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7935" y="3234174"/>
            <a:ext cx="1082822" cy="1082822"/>
          </a:xfrm>
          <a:prstGeom prst="rect">
            <a:avLst/>
          </a:prstGeom>
        </p:spPr>
      </p:pic>
      <p:sp>
        <p:nvSpPr>
          <p:cNvPr id="40" name="Bulle ronde 39"/>
          <p:cNvSpPr/>
          <p:nvPr/>
        </p:nvSpPr>
        <p:spPr>
          <a:xfrm>
            <a:off x="3288600" y="3274260"/>
            <a:ext cx="1698294" cy="1478525"/>
          </a:xfrm>
          <a:prstGeom prst="wedgeEllipseCallout">
            <a:avLst>
              <a:gd name="adj1" fmla="val -83447"/>
              <a:gd name="adj2" fmla="val -38475"/>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I observe on </a:t>
            </a:r>
            <a:r>
              <a:rPr lang="fr-FR" sz="1200" dirty="0" err="1" smtClean="0">
                <a:solidFill>
                  <a:schemeClr val="tx1"/>
                </a:solidFill>
              </a:rPr>
              <a:t>this</a:t>
            </a:r>
            <a:r>
              <a:rPr lang="fr-FR" sz="1200" dirty="0" smtClean="0">
                <a:solidFill>
                  <a:schemeClr val="tx1"/>
                </a:solidFill>
              </a:rPr>
              <a:t> </a:t>
            </a:r>
            <a:r>
              <a:rPr lang="fr-FR" sz="1200" dirty="0" err="1">
                <a:solidFill>
                  <a:schemeClr val="tx1"/>
                </a:solidFill>
              </a:rPr>
              <a:t>outcrop</a:t>
            </a:r>
            <a:r>
              <a:rPr lang="fr-FR" sz="1200" dirty="0">
                <a:solidFill>
                  <a:schemeClr val="tx1"/>
                </a:solidFill>
              </a:rPr>
              <a:t> the </a:t>
            </a:r>
            <a:r>
              <a:rPr lang="fr-FR" sz="1200" dirty="0" err="1">
                <a:solidFill>
                  <a:schemeClr val="tx1"/>
                </a:solidFill>
              </a:rPr>
              <a:t>possibility</a:t>
            </a:r>
            <a:r>
              <a:rPr lang="fr-FR" sz="1200" dirty="0">
                <a:solidFill>
                  <a:schemeClr val="tx1"/>
                </a:solidFill>
              </a:rPr>
              <a:t> of </a:t>
            </a:r>
            <a:r>
              <a:rPr lang="fr-FR" sz="1200" dirty="0" err="1">
                <a:solidFill>
                  <a:schemeClr val="tx1"/>
                </a:solidFill>
              </a:rPr>
              <a:t>presence</a:t>
            </a:r>
            <a:r>
              <a:rPr lang="fr-FR" sz="1200" dirty="0">
                <a:solidFill>
                  <a:schemeClr val="tx1"/>
                </a:solidFill>
              </a:rPr>
              <a:t> of </a:t>
            </a:r>
            <a:r>
              <a:rPr lang="fr-FR" sz="1200" b="1" dirty="0" err="1" smtClean="0">
                <a:solidFill>
                  <a:schemeClr val="tx1"/>
                </a:solidFill>
              </a:rPr>
              <a:t>Arsenopyrite</a:t>
            </a:r>
            <a:endParaRPr lang="fr-FR" sz="1200" b="1" dirty="0">
              <a:solidFill>
                <a:schemeClr val="tx1"/>
              </a:solidFill>
              <a:latin typeface="+mj-lt"/>
            </a:endParaRPr>
          </a:p>
        </p:txBody>
      </p:sp>
      <p:pic>
        <p:nvPicPr>
          <p:cNvPr id="41" name="Image 40"/>
          <p:cNvPicPr>
            <a:picLocks noChangeAspect="1"/>
          </p:cNvPicPr>
          <p:nvPr/>
        </p:nvPicPr>
        <p:blipFill>
          <a:blip r:embed="rId9"/>
          <a:stretch>
            <a:fillRect/>
          </a:stretch>
        </p:blipFill>
        <p:spPr>
          <a:xfrm>
            <a:off x="7137325" y="3167146"/>
            <a:ext cx="1033975" cy="1387250"/>
          </a:xfrm>
          <a:prstGeom prst="rect">
            <a:avLst/>
          </a:prstGeom>
        </p:spPr>
      </p:pic>
      <p:sp>
        <p:nvSpPr>
          <p:cNvPr id="42" name="Rectangle 41"/>
          <p:cNvSpPr/>
          <p:nvPr/>
        </p:nvSpPr>
        <p:spPr>
          <a:xfrm>
            <a:off x="1894716" y="1954713"/>
            <a:ext cx="710309" cy="220017"/>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4671764" y="2525307"/>
            <a:ext cx="659618" cy="220017"/>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6731190" y="1776961"/>
            <a:ext cx="936549" cy="307777"/>
          </a:xfrm>
          <a:prstGeom prst="rect">
            <a:avLst/>
          </a:prstGeom>
          <a:noFill/>
          <a:ln>
            <a:solidFill>
              <a:schemeClr val="accent6">
                <a:lumMod val="75000"/>
              </a:schemeClr>
            </a:solidFill>
          </a:ln>
        </p:spPr>
        <p:txBody>
          <a:bodyPr wrap="square" rtlCol="0">
            <a:spAutoFit/>
          </a:bodyPr>
          <a:lstStyle/>
          <a:p>
            <a:pPr algn="ctr"/>
            <a:r>
              <a:rPr lang="fr-FR" sz="1400" dirty="0" smtClean="0">
                <a:solidFill>
                  <a:schemeClr val="accent6">
                    <a:lumMod val="75000"/>
                  </a:schemeClr>
                </a:solidFill>
              </a:rPr>
              <a:t>Location</a:t>
            </a:r>
            <a:endParaRPr lang="fr-FR" sz="1400" dirty="0">
              <a:solidFill>
                <a:schemeClr val="accent6">
                  <a:lumMod val="75000"/>
                </a:schemeClr>
              </a:solidFill>
            </a:endParaRPr>
          </a:p>
        </p:txBody>
      </p:sp>
      <p:sp>
        <p:nvSpPr>
          <p:cNvPr id="45" name="Rectangle 44"/>
          <p:cNvSpPr/>
          <p:nvPr/>
        </p:nvSpPr>
        <p:spPr>
          <a:xfrm>
            <a:off x="1406983" y="1738811"/>
            <a:ext cx="710309" cy="220017"/>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lumMod val="75000"/>
                </a:schemeClr>
              </a:solidFill>
            </a:endParaRPr>
          </a:p>
        </p:txBody>
      </p:sp>
      <p:sp>
        <p:nvSpPr>
          <p:cNvPr id="46" name="Rectangle 45"/>
          <p:cNvSpPr/>
          <p:nvPr/>
        </p:nvSpPr>
        <p:spPr>
          <a:xfrm>
            <a:off x="3604273" y="4273553"/>
            <a:ext cx="1089601" cy="233869"/>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lumMod val="75000"/>
                </a:schemeClr>
              </a:solidFill>
            </a:endParaRPr>
          </a:p>
        </p:txBody>
      </p:sp>
      <p:sp>
        <p:nvSpPr>
          <p:cNvPr id="47" name="Rectangle 46"/>
          <p:cNvSpPr/>
          <p:nvPr/>
        </p:nvSpPr>
        <p:spPr>
          <a:xfrm>
            <a:off x="3692713" y="5269468"/>
            <a:ext cx="836378" cy="222767"/>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lumMod val="75000"/>
                </a:schemeClr>
              </a:solidFill>
            </a:endParaRPr>
          </a:p>
        </p:txBody>
      </p:sp>
      <p:sp>
        <p:nvSpPr>
          <p:cNvPr id="48" name="ZoneTexte 47"/>
          <p:cNvSpPr txBox="1"/>
          <p:nvPr/>
        </p:nvSpPr>
        <p:spPr>
          <a:xfrm>
            <a:off x="6836384" y="3077341"/>
            <a:ext cx="989069" cy="307777"/>
          </a:xfrm>
          <a:prstGeom prst="rect">
            <a:avLst/>
          </a:prstGeom>
          <a:noFill/>
          <a:ln>
            <a:solidFill>
              <a:srgbClr val="FF0066"/>
            </a:solidFill>
          </a:ln>
        </p:spPr>
        <p:txBody>
          <a:bodyPr wrap="square" rtlCol="0">
            <a:spAutoFit/>
          </a:bodyPr>
          <a:lstStyle/>
          <a:p>
            <a:pPr algn="ctr"/>
            <a:r>
              <a:rPr lang="fr-FR" sz="1400" dirty="0" err="1" smtClean="0">
                <a:solidFill>
                  <a:srgbClr val="FF0066"/>
                </a:solidFill>
              </a:rPr>
              <a:t>Minerals</a:t>
            </a:r>
            <a:endParaRPr lang="fr-FR" sz="1400" dirty="0">
              <a:solidFill>
                <a:srgbClr val="FF0066"/>
              </a:solidFill>
            </a:endParaRPr>
          </a:p>
        </p:txBody>
      </p:sp>
      <p:sp>
        <p:nvSpPr>
          <p:cNvPr id="49" name="Rectangle 48"/>
          <p:cNvSpPr/>
          <p:nvPr/>
        </p:nvSpPr>
        <p:spPr>
          <a:xfrm>
            <a:off x="4009507" y="2759094"/>
            <a:ext cx="962696" cy="230768"/>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lumMod val="50000"/>
                </a:schemeClr>
              </a:solidFill>
            </a:endParaRPr>
          </a:p>
        </p:txBody>
      </p:sp>
      <p:sp>
        <p:nvSpPr>
          <p:cNvPr id="50" name="ZoneTexte 49"/>
          <p:cNvSpPr txBox="1"/>
          <p:nvPr/>
        </p:nvSpPr>
        <p:spPr>
          <a:xfrm>
            <a:off x="6492347" y="5499290"/>
            <a:ext cx="1557226" cy="523220"/>
          </a:xfrm>
          <a:prstGeom prst="rect">
            <a:avLst/>
          </a:prstGeom>
          <a:noFill/>
          <a:ln>
            <a:solidFill>
              <a:srgbClr val="33CCFF"/>
            </a:solidFill>
          </a:ln>
        </p:spPr>
        <p:txBody>
          <a:bodyPr wrap="square" rtlCol="0">
            <a:spAutoFit/>
          </a:bodyPr>
          <a:lstStyle/>
          <a:p>
            <a:pPr algn="ctr"/>
            <a:r>
              <a:rPr lang="fr-FR" sz="1400" dirty="0" smtClean="0">
                <a:solidFill>
                  <a:srgbClr val="33CCFF"/>
                </a:solidFill>
              </a:rPr>
              <a:t>Chemical composition</a:t>
            </a:r>
            <a:endParaRPr lang="fr-FR" sz="1400" dirty="0">
              <a:solidFill>
                <a:srgbClr val="33CCFF"/>
              </a:solidFill>
            </a:endParaRPr>
          </a:p>
        </p:txBody>
      </p:sp>
      <p:sp>
        <p:nvSpPr>
          <p:cNvPr id="51" name="Rectangle 50"/>
          <p:cNvSpPr/>
          <p:nvPr/>
        </p:nvSpPr>
        <p:spPr>
          <a:xfrm>
            <a:off x="2120183" y="1752118"/>
            <a:ext cx="484842" cy="206692"/>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lumMod val="50000"/>
                </a:schemeClr>
              </a:solidFill>
            </a:endParaRPr>
          </a:p>
        </p:txBody>
      </p:sp>
      <p:sp>
        <p:nvSpPr>
          <p:cNvPr id="52" name="Rectangle 51"/>
          <p:cNvSpPr/>
          <p:nvPr/>
        </p:nvSpPr>
        <p:spPr>
          <a:xfrm>
            <a:off x="3601889" y="6328177"/>
            <a:ext cx="360650" cy="216902"/>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3" name="ZoneTexte 52"/>
          <p:cNvSpPr txBox="1"/>
          <p:nvPr/>
        </p:nvSpPr>
        <p:spPr>
          <a:xfrm>
            <a:off x="5835522" y="6186685"/>
            <a:ext cx="1557226" cy="523220"/>
          </a:xfrm>
          <a:prstGeom prst="rect">
            <a:avLst/>
          </a:prstGeom>
          <a:noFill/>
          <a:ln>
            <a:solidFill>
              <a:srgbClr val="00FF00"/>
            </a:solidFill>
          </a:ln>
        </p:spPr>
        <p:txBody>
          <a:bodyPr wrap="square" rtlCol="0">
            <a:spAutoFit/>
          </a:bodyPr>
          <a:lstStyle/>
          <a:p>
            <a:pPr algn="ctr"/>
            <a:r>
              <a:rPr lang="fr-FR" sz="1400" dirty="0" err="1" smtClean="0">
                <a:solidFill>
                  <a:srgbClr val="00FF00"/>
                </a:solidFill>
              </a:rPr>
              <a:t>Iron</a:t>
            </a:r>
            <a:r>
              <a:rPr lang="fr-FR" sz="1400" dirty="0" smtClean="0">
                <a:solidFill>
                  <a:srgbClr val="00FF00"/>
                </a:solidFill>
              </a:rPr>
              <a:t> made</a:t>
            </a:r>
          </a:p>
          <a:p>
            <a:pPr algn="ctr"/>
            <a:r>
              <a:rPr lang="fr-FR" sz="1400" dirty="0" smtClean="0">
                <a:solidFill>
                  <a:srgbClr val="00FF00"/>
                </a:solidFill>
              </a:rPr>
              <a:t>Object	</a:t>
            </a:r>
            <a:endParaRPr lang="fr-FR" sz="1400" dirty="0">
              <a:solidFill>
                <a:srgbClr val="00FF00"/>
              </a:solidFill>
            </a:endParaRPr>
          </a:p>
        </p:txBody>
      </p:sp>
      <p:sp>
        <p:nvSpPr>
          <p:cNvPr id="54" name="Rectangle 53"/>
          <p:cNvSpPr/>
          <p:nvPr/>
        </p:nvSpPr>
        <p:spPr>
          <a:xfrm>
            <a:off x="3879050" y="5998196"/>
            <a:ext cx="407618" cy="131944"/>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1676775" y="1187276"/>
            <a:ext cx="580725" cy="220017"/>
          </a:xfrm>
          <a:prstGeom prst="rect">
            <a:avLst/>
          </a:prstGeom>
          <a:noFill/>
          <a:ln w="2857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a:off x="3925124" y="2173988"/>
            <a:ext cx="768750" cy="220017"/>
          </a:xfrm>
          <a:prstGeom prst="rect">
            <a:avLst/>
          </a:prstGeom>
          <a:noFill/>
          <a:ln w="2857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3654353" y="3512456"/>
            <a:ext cx="710309" cy="220017"/>
          </a:xfrm>
          <a:prstGeom prst="rect">
            <a:avLst/>
          </a:prstGeom>
          <a:noFill/>
          <a:ln w="2857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3656949" y="5058123"/>
            <a:ext cx="907906" cy="195396"/>
          </a:xfrm>
          <a:prstGeom prst="rect">
            <a:avLst/>
          </a:prstGeom>
          <a:noFill/>
          <a:ln w="2857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p:cNvSpPr/>
          <p:nvPr/>
        </p:nvSpPr>
        <p:spPr>
          <a:xfrm>
            <a:off x="3516772" y="6152102"/>
            <a:ext cx="748877" cy="167969"/>
          </a:xfrm>
          <a:prstGeom prst="rect">
            <a:avLst/>
          </a:prstGeom>
          <a:noFill/>
          <a:ln w="2857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ZoneTexte 59"/>
          <p:cNvSpPr txBox="1"/>
          <p:nvPr/>
        </p:nvSpPr>
        <p:spPr>
          <a:xfrm>
            <a:off x="6688551" y="2449360"/>
            <a:ext cx="1557226" cy="523220"/>
          </a:xfrm>
          <a:prstGeom prst="rect">
            <a:avLst/>
          </a:prstGeom>
          <a:noFill/>
          <a:ln>
            <a:solidFill>
              <a:srgbClr val="9900CC"/>
            </a:solidFill>
          </a:ln>
        </p:spPr>
        <p:txBody>
          <a:bodyPr wrap="square" rtlCol="0">
            <a:spAutoFit/>
          </a:bodyPr>
          <a:lstStyle/>
          <a:p>
            <a:pPr algn="ctr"/>
            <a:r>
              <a:rPr lang="fr-FR" sz="1400" dirty="0" smtClean="0">
                <a:solidFill>
                  <a:srgbClr val="9900CC"/>
                </a:solidFill>
              </a:rPr>
              <a:t>Observations and </a:t>
            </a:r>
            <a:r>
              <a:rPr lang="fr-FR" sz="1400" dirty="0" err="1" smtClean="0">
                <a:solidFill>
                  <a:srgbClr val="9900CC"/>
                </a:solidFill>
              </a:rPr>
              <a:t>measures</a:t>
            </a:r>
            <a:endParaRPr lang="fr-FR" sz="1400" dirty="0">
              <a:solidFill>
                <a:srgbClr val="9900CC"/>
              </a:solidFill>
            </a:endParaRPr>
          </a:p>
        </p:txBody>
      </p:sp>
      <p:sp>
        <p:nvSpPr>
          <p:cNvPr id="61" name="ZoneTexte 60"/>
          <p:cNvSpPr txBox="1"/>
          <p:nvPr/>
        </p:nvSpPr>
        <p:spPr>
          <a:xfrm>
            <a:off x="5976608" y="4482469"/>
            <a:ext cx="3022486" cy="584775"/>
          </a:xfrm>
          <a:prstGeom prst="rect">
            <a:avLst/>
          </a:prstGeom>
          <a:noFill/>
        </p:spPr>
        <p:txBody>
          <a:bodyPr wrap="square" rtlCol="0">
            <a:spAutoFit/>
          </a:bodyPr>
          <a:lstStyle/>
          <a:p>
            <a:pPr algn="ctr"/>
            <a:r>
              <a:rPr lang="fr-FR" sz="1600" dirty="0" smtClean="0">
                <a:solidFill>
                  <a:schemeClr val="accent2">
                    <a:lumMod val="75000"/>
                  </a:schemeClr>
                </a:solidFill>
              </a:rPr>
              <a:t>Partageons la sémantique pour décrire et échanger les données</a:t>
            </a:r>
            <a:endParaRPr lang="fr-FR" sz="1600" dirty="0">
              <a:solidFill>
                <a:schemeClr val="accent2">
                  <a:lumMod val="75000"/>
                </a:schemeClr>
              </a:solidFill>
            </a:endParaRPr>
          </a:p>
        </p:txBody>
      </p:sp>
      <p:pic>
        <p:nvPicPr>
          <p:cNvPr id="62" name="Image 61" descr="Search To Find Internet Magnifying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49192" y="518477"/>
            <a:ext cx="1082822" cy="1082822"/>
          </a:xfrm>
          <a:prstGeom prst="rect">
            <a:avLst/>
          </a:prstGeom>
        </p:spPr>
      </p:pic>
      <p:pic>
        <p:nvPicPr>
          <p:cNvPr id="63" name="Image 62" descr="Search To Find Internet Magnifying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2860" y="2979279"/>
            <a:ext cx="1082822" cy="1082822"/>
          </a:xfrm>
          <a:prstGeom prst="rect">
            <a:avLst/>
          </a:prstGeom>
        </p:spPr>
      </p:pic>
      <p:pic>
        <p:nvPicPr>
          <p:cNvPr id="64" name="Image 63" descr="Chemistry Teacher Science · Free image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74597" y="1567399"/>
            <a:ext cx="1295875" cy="1295875"/>
          </a:xfrm>
          <a:prstGeom prst="rect">
            <a:avLst/>
          </a:prstGeom>
        </p:spPr>
      </p:pic>
      <p:pic>
        <p:nvPicPr>
          <p:cNvPr id="65" name="Image 64" descr="construction man illustration free image | Peakpx"/>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4178" y="5421124"/>
            <a:ext cx="1249935" cy="1249935"/>
          </a:xfrm>
          <a:prstGeom prst="rect">
            <a:avLst/>
          </a:prstGeom>
        </p:spPr>
      </p:pic>
      <p:pic>
        <p:nvPicPr>
          <p:cNvPr id="66" name="Image 65" descr="Search To Find Internet Magnifying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784028" y="4299501"/>
            <a:ext cx="1082822" cy="1082822"/>
          </a:xfrm>
          <a:prstGeom prst="rect">
            <a:avLst/>
          </a:prstGeom>
        </p:spPr>
      </p:pic>
      <p:sp>
        <p:nvSpPr>
          <p:cNvPr id="67" name="Bulle ronde 66"/>
          <p:cNvSpPr/>
          <p:nvPr/>
        </p:nvSpPr>
        <p:spPr>
          <a:xfrm>
            <a:off x="8253553" y="1365679"/>
            <a:ext cx="2846838" cy="1671848"/>
          </a:xfrm>
          <a:prstGeom prst="wedgeEllipseCallout">
            <a:avLst>
              <a:gd name="adj1" fmla="val 57141"/>
              <a:gd name="adj2" fmla="val -26365"/>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00" dirty="0">
                <a:solidFill>
                  <a:schemeClr val="tx1"/>
                </a:solidFill>
                <a:latin typeface="+mj-lt"/>
              </a:rPr>
              <a:t>Let’s analyze heavy metals in this sample </a:t>
            </a:r>
            <a:r>
              <a:rPr lang="en-US" sz="1000" dirty="0" smtClean="0">
                <a:solidFill>
                  <a:schemeClr val="tx1"/>
                </a:solidFill>
                <a:latin typeface="+mj-lt"/>
              </a:rPr>
              <a:t>sampled on </a:t>
            </a:r>
            <a:r>
              <a:rPr lang="fr-FR" sz="1000" dirty="0" smtClean="0">
                <a:hlinkClick r:id="rId10"/>
              </a:rPr>
              <a:t>https</a:t>
            </a:r>
            <a:r>
              <a:rPr lang="fr-FR" sz="1000" dirty="0">
                <a:hlinkClick r:id="rId10"/>
              </a:rPr>
              <a:t>://environment.data.gov.uk/catchment-planning/WaterBody/GB520704201400</a:t>
            </a:r>
            <a:r>
              <a:rPr lang="fr-FR" sz="1000" dirty="0" smtClean="0">
                <a:solidFill>
                  <a:schemeClr val="tx1"/>
                </a:solidFill>
                <a:latin typeface="+mj-lt"/>
              </a:rPr>
              <a:t>, </a:t>
            </a:r>
            <a:r>
              <a:rPr lang="fr-FR" sz="1000" dirty="0" err="1" smtClean="0">
                <a:solidFill>
                  <a:schemeClr val="tx1"/>
                </a:solidFill>
                <a:latin typeface="+mj-lt"/>
              </a:rPr>
              <a:t>then</a:t>
            </a:r>
            <a:r>
              <a:rPr lang="fr-FR" sz="1000" dirty="0" smtClean="0">
                <a:solidFill>
                  <a:schemeClr val="tx1"/>
                </a:solidFill>
                <a:latin typeface="+mj-lt"/>
              </a:rPr>
              <a:t>, </a:t>
            </a:r>
            <a:r>
              <a:rPr lang="fr-FR" sz="1000" u="sng" dirty="0">
                <a:hlinkClick r:id="rId11" tooltip="https://data.geoscience.fr/ncl/ObjParSubs/3183"/>
              </a:rPr>
              <a:t>https://data.geoscience.fr/ncl/ObjParSubs/3183</a:t>
            </a:r>
            <a:r>
              <a:rPr lang="fr-FR" sz="1000" b="1" dirty="0" smtClean="0">
                <a:solidFill>
                  <a:schemeClr val="tx1"/>
                </a:solidFill>
                <a:latin typeface="+mj-lt"/>
              </a:rPr>
              <a:t>, </a:t>
            </a:r>
            <a:r>
              <a:rPr lang="fr-FR" sz="1000" dirty="0">
                <a:hlinkClick r:id="rId12" tooltip="https://data.geoscience.fr/ncl/ObjParSubs/3177"/>
              </a:rPr>
              <a:t>https://data.geoscience.fr/ncl/ObjParSubs/3177</a:t>
            </a:r>
            <a:r>
              <a:rPr lang="fr-FR" sz="1000" dirty="0" smtClean="0">
                <a:solidFill>
                  <a:schemeClr val="tx1"/>
                </a:solidFill>
                <a:latin typeface="+mj-lt"/>
              </a:rPr>
              <a:t>, Pb, …</a:t>
            </a:r>
            <a:endParaRPr lang="fr-FR" sz="1000" dirty="0">
              <a:solidFill>
                <a:schemeClr val="tx1"/>
              </a:solidFill>
              <a:latin typeface="+mj-lt"/>
            </a:endParaRPr>
          </a:p>
        </p:txBody>
      </p:sp>
      <p:sp>
        <p:nvSpPr>
          <p:cNvPr id="68" name="Bulle ronde 67"/>
          <p:cNvSpPr/>
          <p:nvPr/>
        </p:nvSpPr>
        <p:spPr>
          <a:xfrm>
            <a:off x="7630716" y="161579"/>
            <a:ext cx="3271945" cy="1151821"/>
          </a:xfrm>
          <a:prstGeom prst="wedgeEllipseCallout">
            <a:avLst>
              <a:gd name="adj1" fmla="val 59874"/>
              <a:gd name="adj2" fmla="val 32532"/>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00" dirty="0">
                <a:solidFill>
                  <a:schemeClr val="tx1"/>
                </a:solidFill>
              </a:rPr>
              <a:t>I observe on </a:t>
            </a:r>
            <a:r>
              <a:rPr lang="fr-FR" sz="1000" dirty="0" err="1">
                <a:solidFill>
                  <a:schemeClr val="tx1"/>
                </a:solidFill>
              </a:rPr>
              <a:t>this</a:t>
            </a:r>
            <a:r>
              <a:rPr lang="fr-FR" sz="1000" dirty="0">
                <a:solidFill>
                  <a:schemeClr val="tx1"/>
                </a:solidFill>
              </a:rPr>
              <a:t> </a:t>
            </a:r>
            <a:r>
              <a:rPr lang="fr-FR" sz="1000" dirty="0" err="1">
                <a:solidFill>
                  <a:schemeClr val="tx1"/>
                </a:solidFill>
              </a:rPr>
              <a:t>outcrop</a:t>
            </a:r>
            <a:r>
              <a:rPr lang="fr-FR" sz="1000" dirty="0">
                <a:solidFill>
                  <a:schemeClr val="tx1"/>
                </a:solidFill>
              </a:rPr>
              <a:t> the </a:t>
            </a:r>
            <a:r>
              <a:rPr lang="fr-FR" sz="1000" dirty="0" err="1">
                <a:solidFill>
                  <a:schemeClr val="tx1"/>
                </a:solidFill>
              </a:rPr>
              <a:t>possibility</a:t>
            </a:r>
            <a:r>
              <a:rPr lang="fr-FR" sz="1000" dirty="0">
                <a:solidFill>
                  <a:schemeClr val="tx1"/>
                </a:solidFill>
              </a:rPr>
              <a:t> of </a:t>
            </a:r>
            <a:r>
              <a:rPr lang="fr-FR" sz="1000" dirty="0" err="1">
                <a:solidFill>
                  <a:schemeClr val="tx1"/>
                </a:solidFill>
              </a:rPr>
              <a:t>presence</a:t>
            </a:r>
            <a:r>
              <a:rPr lang="fr-FR" sz="1000" dirty="0">
                <a:solidFill>
                  <a:schemeClr val="tx1"/>
                </a:solidFill>
              </a:rPr>
              <a:t> of </a:t>
            </a:r>
            <a:r>
              <a:rPr lang="fr-FR" sz="1000" dirty="0" smtClean="0">
                <a:hlinkClick r:id="rId13" tooltip="https://data.geoscience.fr/ncl/Minls/22"/>
              </a:rPr>
              <a:t>https</a:t>
            </a:r>
            <a:r>
              <a:rPr lang="fr-FR" sz="1000" dirty="0">
                <a:hlinkClick r:id="rId13" tooltip="https://data.geoscience.fr/ncl/Minls/22"/>
              </a:rPr>
              <a:t>://data.geoscience.fr/ncl/Minls/22</a:t>
            </a:r>
            <a:endParaRPr lang="fr-FR" sz="1000" b="1" dirty="0">
              <a:solidFill>
                <a:schemeClr val="tx1"/>
              </a:solidFill>
            </a:endParaRPr>
          </a:p>
          <a:p>
            <a:r>
              <a:rPr lang="fr-FR" sz="1000" b="1" dirty="0" smtClean="0">
                <a:solidFill>
                  <a:schemeClr val="tx1"/>
                </a:solidFill>
              </a:rPr>
              <a:t> (</a:t>
            </a:r>
            <a:r>
              <a:rPr lang="fr-FR" sz="1000" b="1" dirty="0" err="1" smtClean="0">
                <a:solidFill>
                  <a:schemeClr val="tx1"/>
                </a:solidFill>
              </a:rPr>
              <a:t>FeAsS</a:t>
            </a:r>
            <a:r>
              <a:rPr lang="fr-FR" sz="1000" b="1" dirty="0" smtClean="0">
                <a:solidFill>
                  <a:schemeClr val="tx1"/>
                </a:solidFill>
              </a:rPr>
              <a:t>), </a:t>
            </a:r>
            <a:r>
              <a:rPr lang="fr-FR" sz="1000" b="1" dirty="0" err="1" smtClean="0">
                <a:solidFill>
                  <a:schemeClr val="tx1"/>
                </a:solidFill>
              </a:rPr>
              <a:t>near</a:t>
            </a:r>
            <a:r>
              <a:rPr lang="fr-FR" sz="1000" b="1" dirty="0" smtClean="0">
                <a:solidFill>
                  <a:schemeClr val="tx1"/>
                </a:solidFill>
              </a:rPr>
              <a:t> </a:t>
            </a:r>
            <a:r>
              <a:rPr lang="fr-FR" sz="1000" dirty="0" smtClean="0">
                <a:hlinkClick r:id="rId14" tooltip="http://id.insee.fr/geo/commune/15020"/>
              </a:rPr>
              <a:t>http</a:t>
            </a:r>
            <a:r>
              <a:rPr lang="fr-FR" sz="1000" dirty="0">
                <a:hlinkClick r:id="rId14" tooltip="http://id.insee.fr/geo/commune/15020"/>
              </a:rPr>
              <a:t>://id.insee.fr/geo/commune/15020</a:t>
            </a:r>
            <a:r>
              <a:rPr lang="fr-FR" sz="1000" dirty="0"/>
              <a:t> </a:t>
            </a:r>
          </a:p>
        </p:txBody>
      </p:sp>
      <p:sp>
        <p:nvSpPr>
          <p:cNvPr id="69" name="Bulle ronde 68"/>
          <p:cNvSpPr/>
          <p:nvPr/>
        </p:nvSpPr>
        <p:spPr>
          <a:xfrm>
            <a:off x="8404312" y="5786716"/>
            <a:ext cx="1472298" cy="799564"/>
          </a:xfrm>
          <a:prstGeom prst="wedgeEllipseCallout">
            <a:avLst>
              <a:gd name="adj1" fmla="val 149943"/>
              <a:gd name="adj2" fmla="val -56718"/>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dirty="0" smtClean="0">
                <a:solidFill>
                  <a:schemeClr val="tx1"/>
                </a:solidFill>
              </a:rPr>
              <a:t>I </a:t>
            </a:r>
            <a:r>
              <a:rPr lang="fr-FR" sz="1050" dirty="0" err="1" smtClean="0">
                <a:solidFill>
                  <a:schemeClr val="tx1"/>
                </a:solidFill>
              </a:rPr>
              <a:t>discovered</a:t>
            </a:r>
            <a:r>
              <a:rPr lang="fr-FR" sz="1050" dirty="0" smtClean="0">
                <a:solidFill>
                  <a:schemeClr val="tx1"/>
                </a:solidFill>
              </a:rPr>
              <a:t> </a:t>
            </a:r>
            <a:r>
              <a:rPr lang="fr-FR" sz="1050" dirty="0" smtClean="0">
                <a:solidFill>
                  <a:srgbClr val="337AB7"/>
                </a:solidFill>
                <a:latin typeface="Helvetica Neue"/>
                <a:hlinkClick r:id="rId15" tooltip="https://data.geoscience.fr/ncl/AnthroMat/62"/>
              </a:rPr>
              <a:t>https</a:t>
            </a:r>
            <a:r>
              <a:rPr lang="fr-FR" sz="1050" dirty="0">
                <a:solidFill>
                  <a:srgbClr val="337AB7"/>
                </a:solidFill>
                <a:latin typeface="Helvetica Neue"/>
                <a:hlinkClick r:id="rId15" tooltip="https://data.geoscience.fr/ncl/AnthroMat/62"/>
              </a:rPr>
              <a:t>://</a:t>
            </a:r>
            <a:r>
              <a:rPr lang="fr-FR" sz="1050" dirty="0" smtClean="0">
                <a:solidFill>
                  <a:srgbClr val="337AB7"/>
                </a:solidFill>
                <a:latin typeface="Helvetica Neue"/>
                <a:hlinkClick r:id="rId15" tooltip="https://data.geoscience.fr/ncl/AnthroMat/62"/>
              </a:rPr>
              <a:t>data.geoscience.fr/ncl/AnthroMat/62</a:t>
            </a:r>
            <a:r>
              <a:rPr lang="fr-FR" sz="1050" dirty="0" smtClean="0">
                <a:solidFill>
                  <a:srgbClr val="337AB7"/>
                </a:solidFill>
                <a:latin typeface="Helvetica Neue"/>
              </a:rPr>
              <a:t>  </a:t>
            </a:r>
            <a:endParaRPr lang="fr-FR" sz="1050" dirty="0"/>
          </a:p>
        </p:txBody>
      </p:sp>
      <p:sp>
        <p:nvSpPr>
          <p:cNvPr id="70" name="Bulle ronde 69"/>
          <p:cNvSpPr/>
          <p:nvPr/>
        </p:nvSpPr>
        <p:spPr>
          <a:xfrm>
            <a:off x="8195383" y="3502850"/>
            <a:ext cx="2151533" cy="1133961"/>
          </a:xfrm>
          <a:prstGeom prst="wedgeEllipseCallout">
            <a:avLst>
              <a:gd name="adj1" fmla="val 86168"/>
              <a:gd name="adj2" fmla="val -56099"/>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00" dirty="0">
                <a:solidFill>
                  <a:schemeClr val="tx1"/>
                </a:solidFill>
                <a:latin typeface="+mj-lt"/>
              </a:rPr>
              <a:t>I observe on this outcrop the possibility of presence of </a:t>
            </a:r>
            <a:r>
              <a:rPr lang="fr-FR" sz="1000" dirty="0" smtClean="0">
                <a:hlinkClick r:id="rId13" tooltip="https://data.geoscience.fr/ncl/Minls/22"/>
              </a:rPr>
              <a:t>https</a:t>
            </a:r>
            <a:r>
              <a:rPr lang="fr-FR" sz="1000" dirty="0">
                <a:hlinkClick r:id="rId13" tooltip="https://data.geoscience.fr/ncl/Minls/22"/>
              </a:rPr>
              <a:t>://data.geoscience.fr/ncl/Minls/22</a:t>
            </a:r>
            <a:endParaRPr lang="fr-FR" sz="1000" b="1" dirty="0">
              <a:solidFill>
                <a:schemeClr val="tx1"/>
              </a:solidFill>
              <a:latin typeface="+mj-lt"/>
            </a:endParaRPr>
          </a:p>
        </p:txBody>
      </p:sp>
      <p:sp>
        <p:nvSpPr>
          <p:cNvPr id="71" name="Bulle ronde 70"/>
          <p:cNvSpPr/>
          <p:nvPr/>
        </p:nvSpPr>
        <p:spPr>
          <a:xfrm>
            <a:off x="8455973" y="4747753"/>
            <a:ext cx="1809796" cy="940073"/>
          </a:xfrm>
          <a:prstGeom prst="wedgeEllipseCallout">
            <a:avLst>
              <a:gd name="adj1" fmla="val 96875"/>
              <a:gd name="adj2" fmla="val -4538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00" dirty="0" smtClean="0">
                <a:solidFill>
                  <a:schemeClr val="tx1"/>
                </a:solidFill>
                <a:latin typeface="+mj-lt"/>
              </a:rPr>
              <a:t>Quelle belle </a:t>
            </a:r>
            <a:r>
              <a:rPr lang="fr-FR" sz="1000" dirty="0" smtClean="0">
                <a:hlinkClick r:id="rId13" tooltip="https://data.geoscience.fr/ncl/Minls/22"/>
              </a:rPr>
              <a:t>https</a:t>
            </a:r>
            <a:r>
              <a:rPr lang="fr-FR" sz="1000" dirty="0">
                <a:hlinkClick r:id="rId13" tooltip="https://data.geoscience.fr/ncl/Minls/22"/>
              </a:rPr>
              <a:t>://data.geoscience.fr/ncl/Minls/22</a:t>
            </a:r>
            <a:r>
              <a:rPr lang="fr-FR" sz="1000" b="1" dirty="0" smtClean="0">
                <a:solidFill>
                  <a:schemeClr val="tx1"/>
                </a:solidFill>
                <a:latin typeface="+mj-lt"/>
              </a:rPr>
              <a:t> !</a:t>
            </a:r>
            <a:endParaRPr lang="fr-FR" sz="1000" b="1" dirty="0">
              <a:solidFill>
                <a:schemeClr val="tx1"/>
              </a:solidFill>
              <a:latin typeface="+mj-lt"/>
            </a:endParaRPr>
          </a:p>
        </p:txBody>
      </p:sp>
    </p:spTree>
    <p:extLst>
      <p:ext uri="{BB962C8B-B14F-4D97-AF65-F5344CB8AC3E}">
        <p14:creationId xmlns:p14="http://schemas.microsoft.com/office/powerpoint/2010/main" val="210720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p:bldP spid="67" grpId="0" animBg="1"/>
      <p:bldP spid="68" grpId="0" animBg="1"/>
      <p:bldP spid="69" grpId="0" animBg="1"/>
      <p:bldP spid="70" grpId="0" animBg="1"/>
      <p:bldP spid="7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981038"/>
            </a:xfrm>
            <a:prstGeom prst="rect">
              <a:avLst/>
            </a:prstGeom>
          </p:spPr>
          <p:txBody>
            <a:bodyPr lIns="0" tIns="0" rIns="0" bIns="0" rtlCol="0" anchor="t">
              <a:spAutoFit/>
            </a:bodyPr>
            <a:lstStyle/>
            <a:p>
              <a:pPr>
                <a:lnSpc>
                  <a:spcPts val="5133"/>
                </a:lnSpc>
              </a:pPr>
              <a:r>
                <a:rPr lang="en-US" sz="3666" b="1" dirty="0">
                  <a:solidFill>
                    <a:srgbClr val="507AA6"/>
                  </a:solidFill>
                  <a:latin typeface="Montserrat Classic" panose="020B0604020202020204" charset="0"/>
                </a:rPr>
                <a:t>FAIR Data – </a:t>
              </a:r>
              <a:r>
                <a:rPr lang="en-US" sz="3666" b="1" dirty="0" err="1">
                  <a:solidFill>
                    <a:srgbClr val="507AA6"/>
                  </a:solidFill>
                  <a:latin typeface="Montserrat Classic" panose="020B0604020202020204" charset="0"/>
                </a:rPr>
                <a:t>Pourquoi</a:t>
              </a:r>
              <a:r>
                <a:rPr lang="en-US" sz="3666" b="1" dirty="0">
                  <a:solidFill>
                    <a:srgbClr val="507AA6"/>
                  </a:solidFill>
                  <a:latin typeface="Montserrat Classic" panose="020B0604020202020204" charset="0"/>
                </a:rPr>
                <a:t> ?</a:t>
              </a: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3"/>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4"/>
            <a:srcRect l="7095" r="5543"/>
            <a:stretch>
              <a:fillRect/>
            </a:stretch>
          </p:blipFill>
          <p:spPr>
            <a:xfrm>
              <a:off x="15407269" y="9460124"/>
              <a:ext cx="2672734" cy="796232"/>
            </a:xfrm>
            <a:prstGeom prst="rect">
              <a:avLst/>
            </a:prstGeom>
          </p:spPr>
        </p:pic>
      </p:grpSp>
      <p:sp>
        <p:nvSpPr>
          <p:cNvPr id="18" name="Espace réservé du numéro de diapositive 1"/>
          <p:cNvSpPr>
            <a:spLocks noGrp="1"/>
          </p:cNvSpPr>
          <p:nvPr>
            <p:ph type="sldNum" sz="quarter" idx="4294967295"/>
            <p:custDataLst>
              <p:tags r:id="rId1"/>
            </p:custDataLst>
          </p:nvPr>
        </p:nvSpPr>
        <p:spPr>
          <a:xfrm>
            <a:off x="4724400" y="6311900"/>
            <a:ext cx="2743200" cy="365125"/>
          </a:xfrm>
          <a:prstGeom prst="rect">
            <a:avLst/>
          </a:prstGeom>
        </p:spPr>
        <p:txBody>
          <a:bodyPr/>
          <a:lstStyle/>
          <a:p>
            <a:pPr algn="ctr"/>
            <a:fld id="{F350894E-0509-424B-B937-9012733DE64A}" type="slidenum">
              <a:rPr lang="fr-FR" sz="1200" smtClean="0">
                <a:solidFill>
                  <a:schemeClr val="bg1">
                    <a:lumMod val="50000"/>
                  </a:schemeClr>
                </a:solidFill>
              </a:rPr>
              <a:pPr algn="ctr"/>
              <a:t>13</a:t>
            </a:fld>
            <a:endParaRPr lang="fr-FR" sz="1200">
              <a:solidFill>
                <a:schemeClr val="bg1">
                  <a:lumMod val="50000"/>
                </a:schemeClr>
              </a:solidFill>
            </a:endParaRPr>
          </a:p>
        </p:txBody>
      </p:sp>
      <p:pic>
        <p:nvPicPr>
          <p:cNvPr id="20" name="Image 19"/>
          <p:cNvPicPr>
            <a:picLocks noChangeAspect="1"/>
          </p:cNvPicPr>
          <p:nvPr/>
        </p:nvPicPr>
        <p:blipFill>
          <a:blip r:embed="rId5"/>
          <a:stretch>
            <a:fillRect/>
          </a:stretch>
        </p:blipFill>
        <p:spPr>
          <a:xfrm>
            <a:off x="99917" y="3354087"/>
            <a:ext cx="1033975" cy="1387250"/>
          </a:xfrm>
          <a:prstGeom prst="rect">
            <a:avLst/>
          </a:prstGeom>
        </p:spPr>
      </p:pic>
      <p:pic>
        <p:nvPicPr>
          <p:cNvPr id="21" name="Image 20" descr="Search To Find Internet Magnifying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1784" y="705418"/>
            <a:ext cx="1082822" cy="1082822"/>
          </a:xfrm>
          <a:prstGeom prst="rect">
            <a:avLst/>
          </a:prstGeom>
        </p:spPr>
      </p:pic>
      <p:pic>
        <p:nvPicPr>
          <p:cNvPr id="27" name="Image 26" descr="Search To Find Internet Magnifying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5452" y="3166220"/>
            <a:ext cx="1082822" cy="1082822"/>
          </a:xfrm>
          <a:prstGeom prst="rect">
            <a:avLst/>
          </a:prstGeom>
        </p:spPr>
      </p:pic>
      <p:pic>
        <p:nvPicPr>
          <p:cNvPr id="28" name="Image 27" descr="Chemistry Teacher Science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7189" y="1754340"/>
            <a:ext cx="1295875" cy="1295875"/>
          </a:xfrm>
          <a:prstGeom prst="rect">
            <a:avLst/>
          </a:prstGeom>
        </p:spPr>
      </p:pic>
      <p:pic>
        <p:nvPicPr>
          <p:cNvPr id="29" name="Image 28" descr="construction man illustration free image | Peakpx"/>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56770" y="5608065"/>
            <a:ext cx="1249935" cy="1249935"/>
          </a:xfrm>
          <a:prstGeom prst="rect">
            <a:avLst/>
          </a:prstGeom>
        </p:spPr>
      </p:pic>
      <p:pic>
        <p:nvPicPr>
          <p:cNvPr id="30" name="Image 29" descr="Search To Find Internet Magnifying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746620" y="4486442"/>
            <a:ext cx="1082822" cy="1082822"/>
          </a:xfrm>
          <a:prstGeom prst="rect">
            <a:avLst/>
          </a:prstGeom>
        </p:spPr>
      </p:pic>
      <p:sp>
        <p:nvSpPr>
          <p:cNvPr id="31" name="Bulle ronde 30"/>
          <p:cNvSpPr/>
          <p:nvPr/>
        </p:nvSpPr>
        <p:spPr>
          <a:xfrm>
            <a:off x="1216145" y="1552620"/>
            <a:ext cx="2846838" cy="1671848"/>
          </a:xfrm>
          <a:prstGeom prst="wedgeEllipseCallout">
            <a:avLst>
              <a:gd name="adj1" fmla="val 57141"/>
              <a:gd name="adj2" fmla="val -26365"/>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00" dirty="0">
                <a:solidFill>
                  <a:schemeClr val="tx1"/>
                </a:solidFill>
                <a:latin typeface="+mj-lt"/>
              </a:rPr>
              <a:t>Let’s analyze heavy metals in this sample </a:t>
            </a:r>
            <a:r>
              <a:rPr lang="en-US" sz="1000" dirty="0" smtClean="0">
                <a:solidFill>
                  <a:schemeClr val="tx1"/>
                </a:solidFill>
                <a:latin typeface="+mj-lt"/>
              </a:rPr>
              <a:t>sampled on </a:t>
            </a:r>
            <a:r>
              <a:rPr lang="fr-FR" sz="1000" dirty="0" smtClean="0">
                <a:hlinkClick r:id="rId9"/>
              </a:rPr>
              <a:t>https</a:t>
            </a:r>
            <a:r>
              <a:rPr lang="fr-FR" sz="1000" dirty="0">
                <a:hlinkClick r:id="rId9"/>
              </a:rPr>
              <a:t>://environment.data.gov.uk/catchment-planning/WaterBody/GB520704201400</a:t>
            </a:r>
            <a:r>
              <a:rPr lang="fr-FR" sz="1000" dirty="0" smtClean="0">
                <a:solidFill>
                  <a:schemeClr val="tx1"/>
                </a:solidFill>
                <a:latin typeface="+mj-lt"/>
              </a:rPr>
              <a:t>, </a:t>
            </a:r>
            <a:r>
              <a:rPr lang="fr-FR" sz="1000" dirty="0" err="1" smtClean="0">
                <a:solidFill>
                  <a:schemeClr val="tx1"/>
                </a:solidFill>
                <a:latin typeface="+mj-lt"/>
              </a:rPr>
              <a:t>then</a:t>
            </a:r>
            <a:r>
              <a:rPr lang="fr-FR" sz="1000" dirty="0" smtClean="0">
                <a:solidFill>
                  <a:schemeClr val="tx1"/>
                </a:solidFill>
                <a:latin typeface="+mj-lt"/>
              </a:rPr>
              <a:t>, </a:t>
            </a:r>
            <a:r>
              <a:rPr lang="fr-FR" sz="1000" u="sng" dirty="0">
                <a:hlinkClick r:id="rId10" tooltip="https://data.geoscience.fr/ncl/ObjParSubs/3183"/>
              </a:rPr>
              <a:t>https://data.geoscience.fr/ncl/ObjParSubs/3183</a:t>
            </a:r>
            <a:r>
              <a:rPr lang="fr-FR" sz="1000" b="1" dirty="0" smtClean="0">
                <a:solidFill>
                  <a:schemeClr val="tx1"/>
                </a:solidFill>
                <a:latin typeface="+mj-lt"/>
              </a:rPr>
              <a:t>, </a:t>
            </a:r>
            <a:r>
              <a:rPr lang="fr-FR" sz="1000" dirty="0">
                <a:hlinkClick r:id="rId11" tooltip="https://data.geoscience.fr/ncl/ObjParSubs/3177"/>
              </a:rPr>
              <a:t>https://data.geoscience.fr/ncl/ObjParSubs/3177</a:t>
            </a:r>
            <a:r>
              <a:rPr lang="fr-FR" sz="1000" dirty="0" smtClean="0">
                <a:solidFill>
                  <a:schemeClr val="tx1"/>
                </a:solidFill>
                <a:latin typeface="+mj-lt"/>
              </a:rPr>
              <a:t>, Pb, …</a:t>
            </a:r>
            <a:endParaRPr lang="fr-FR" sz="1000" dirty="0">
              <a:solidFill>
                <a:schemeClr val="tx1"/>
              </a:solidFill>
              <a:latin typeface="+mj-lt"/>
            </a:endParaRPr>
          </a:p>
        </p:txBody>
      </p:sp>
      <p:sp>
        <p:nvSpPr>
          <p:cNvPr id="32" name="Bulle ronde 31"/>
          <p:cNvSpPr/>
          <p:nvPr/>
        </p:nvSpPr>
        <p:spPr>
          <a:xfrm>
            <a:off x="593308" y="348520"/>
            <a:ext cx="3271945" cy="1151821"/>
          </a:xfrm>
          <a:prstGeom prst="wedgeEllipseCallout">
            <a:avLst>
              <a:gd name="adj1" fmla="val 59874"/>
              <a:gd name="adj2" fmla="val 32532"/>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00" dirty="0">
                <a:solidFill>
                  <a:schemeClr val="tx1"/>
                </a:solidFill>
              </a:rPr>
              <a:t>I observe on </a:t>
            </a:r>
            <a:r>
              <a:rPr lang="fr-FR" sz="1000" dirty="0" err="1">
                <a:solidFill>
                  <a:schemeClr val="tx1"/>
                </a:solidFill>
              </a:rPr>
              <a:t>this</a:t>
            </a:r>
            <a:r>
              <a:rPr lang="fr-FR" sz="1000" dirty="0">
                <a:solidFill>
                  <a:schemeClr val="tx1"/>
                </a:solidFill>
              </a:rPr>
              <a:t> </a:t>
            </a:r>
            <a:r>
              <a:rPr lang="fr-FR" sz="1000" dirty="0" err="1">
                <a:solidFill>
                  <a:schemeClr val="tx1"/>
                </a:solidFill>
              </a:rPr>
              <a:t>outcrop</a:t>
            </a:r>
            <a:r>
              <a:rPr lang="fr-FR" sz="1000" dirty="0">
                <a:solidFill>
                  <a:schemeClr val="tx1"/>
                </a:solidFill>
              </a:rPr>
              <a:t> the </a:t>
            </a:r>
            <a:r>
              <a:rPr lang="fr-FR" sz="1000" dirty="0" err="1">
                <a:solidFill>
                  <a:schemeClr val="tx1"/>
                </a:solidFill>
              </a:rPr>
              <a:t>possibility</a:t>
            </a:r>
            <a:r>
              <a:rPr lang="fr-FR" sz="1000" dirty="0">
                <a:solidFill>
                  <a:schemeClr val="tx1"/>
                </a:solidFill>
              </a:rPr>
              <a:t> of </a:t>
            </a:r>
            <a:r>
              <a:rPr lang="fr-FR" sz="1000" dirty="0" err="1">
                <a:solidFill>
                  <a:schemeClr val="tx1"/>
                </a:solidFill>
              </a:rPr>
              <a:t>presence</a:t>
            </a:r>
            <a:r>
              <a:rPr lang="fr-FR" sz="1000" dirty="0">
                <a:solidFill>
                  <a:schemeClr val="tx1"/>
                </a:solidFill>
              </a:rPr>
              <a:t> of </a:t>
            </a:r>
            <a:r>
              <a:rPr lang="fr-FR" sz="1000" dirty="0" smtClean="0">
                <a:hlinkClick r:id="rId12" tooltip="https://data.geoscience.fr/ncl/Minls/22"/>
              </a:rPr>
              <a:t>https</a:t>
            </a:r>
            <a:r>
              <a:rPr lang="fr-FR" sz="1000" dirty="0">
                <a:hlinkClick r:id="rId12" tooltip="https://data.geoscience.fr/ncl/Minls/22"/>
              </a:rPr>
              <a:t>://data.geoscience.fr/ncl/Minls/22</a:t>
            </a:r>
            <a:endParaRPr lang="fr-FR" sz="1000" b="1" dirty="0">
              <a:solidFill>
                <a:schemeClr val="tx1"/>
              </a:solidFill>
            </a:endParaRPr>
          </a:p>
          <a:p>
            <a:r>
              <a:rPr lang="fr-FR" sz="1000" b="1" dirty="0" smtClean="0">
                <a:solidFill>
                  <a:schemeClr val="tx1"/>
                </a:solidFill>
              </a:rPr>
              <a:t> (</a:t>
            </a:r>
            <a:r>
              <a:rPr lang="fr-FR" sz="1000" b="1" dirty="0" err="1" smtClean="0">
                <a:solidFill>
                  <a:schemeClr val="tx1"/>
                </a:solidFill>
              </a:rPr>
              <a:t>FeAsS</a:t>
            </a:r>
            <a:r>
              <a:rPr lang="fr-FR" sz="1000" b="1" dirty="0" smtClean="0">
                <a:solidFill>
                  <a:schemeClr val="tx1"/>
                </a:solidFill>
              </a:rPr>
              <a:t>), </a:t>
            </a:r>
            <a:r>
              <a:rPr lang="fr-FR" sz="1000" b="1" dirty="0" err="1" smtClean="0">
                <a:solidFill>
                  <a:schemeClr val="tx1"/>
                </a:solidFill>
              </a:rPr>
              <a:t>near</a:t>
            </a:r>
            <a:r>
              <a:rPr lang="fr-FR" sz="1000" b="1" dirty="0" smtClean="0">
                <a:solidFill>
                  <a:schemeClr val="tx1"/>
                </a:solidFill>
              </a:rPr>
              <a:t> </a:t>
            </a:r>
            <a:r>
              <a:rPr lang="fr-FR" sz="1000" dirty="0" smtClean="0">
                <a:hlinkClick r:id="rId13" tooltip="http://id.insee.fr/geo/commune/15020"/>
              </a:rPr>
              <a:t>http</a:t>
            </a:r>
            <a:r>
              <a:rPr lang="fr-FR" sz="1000" dirty="0">
                <a:hlinkClick r:id="rId13" tooltip="http://id.insee.fr/geo/commune/15020"/>
              </a:rPr>
              <a:t>://id.insee.fr/geo/commune/15020</a:t>
            </a:r>
            <a:r>
              <a:rPr lang="fr-FR" sz="1000" dirty="0"/>
              <a:t> </a:t>
            </a:r>
          </a:p>
        </p:txBody>
      </p:sp>
      <p:sp>
        <p:nvSpPr>
          <p:cNvPr id="33" name="Bulle ronde 32"/>
          <p:cNvSpPr/>
          <p:nvPr/>
        </p:nvSpPr>
        <p:spPr>
          <a:xfrm>
            <a:off x="1366904" y="5973657"/>
            <a:ext cx="1472298" cy="799564"/>
          </a:xfrm>
          <a:prstGeom prst="wedgeEllipseCallout">
            <a:avLst>
              <a:gd name="adj1" fmla="val 149943"/>
              <a:gd name="adj2" fmla="val -56718"/>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50" dirty="0" smtClean="0">
                <a:solidFill>
                  <a:schemeClr val="tx1"/>
                </a:solidFill>
              </a:rPr>
              <a:t>I </a:t>
            </a:r>
            <a:r>
              <a:rPr lang="fr-FR" sz="1050" dirty="0" err="1" smtClean="0">
                <a:solidFill>
                  <a:schemeClr val="tx1"/>
                </a:solidFill>
              </a:rPr>
              <a:t>discovered</a:t>
            </a:r>
            <a:r>
              <a:rPr lang="fr-FR" sz="1050" dirty="0" smtClean="0">
                <a:solidFill>
                  <a:schemeClr val="tx1"/>
                </a:solidFill>
              </a:rPr>
              <a:t> </a:t>
            </a:r>
            <a:r>
              <a:rPr lang="fr-FR" sz="1050" dirty="0" smtClean="0">
                <a:solidFill>
                  <a:srgbClr val="337AB7"/>
                </a:solidFill>
                <a:latin typeface="Helvetica Neue"/>
                <a:hlinkClick r:id="rId14" tooltip="https://data.geoscience.fr/ncl/AnthroMat/62"/>
              </a:rPr>
              <a:t>https</a:t>
            </a:r>
            <a:r>
              <a:rPr lang="fr-FR" sz="1050" dirty="0">
                <a:solidFill>
                  <a:srgbClr val="337AB7"/>
                </a:solidFill>
                <a:latin typeface="Helvetica Neue"/>
                <a:hlinkClick r:id="rId14" tooltip="https://data.geoscience.fr/ncl/AnthroMat/62"/>
              </a:rPr>
              <a:t>://</a:t>
            </a:r>
            <a:r>
              <a:rPr lang="fr-FR" sz="1050" dirty="0" smtClean="0">
                <a:solidFill>
                  <a:srgbClr val="337AB7"/>
                </a:solidFill>
                <a:latin typeface="Helvetica Neue"/>
                <a:hlinkClick r:id="rId14" tooltip="https://data.geoscience.fr/ncl/AnthroMat/62"/>
              </a:rPr>
              <a:t>data.geoscience.fr/ncl/AnthroMat/62</a:t>
            </a:r>
            <a:r>
              <a:rPr lang="fr-FR" sz="1050" dirty="0" smtClean="0">
                <a:solidFill>
                  <a:srgbClr val="337AB7"/>
                </a:solidFill>
                <a:latin typeface="Helvetica Neue"/>
              </a:rPr>
              <a:t>  </a:t>
            </a:r>
            <a:endParaRPr lang="fr-FR" sz="1050" dirty="0"/>
          </a:p>
        </p:txBody>
      </p:sp>
      <p:sp>
        <p:nvSpPr>
          <p:cNvPr id="34" name="Bulle ronde 33"/>
          <p:cNvSpPr/>
          <p:nvPr/>
        </p:nvSpPr>
        <p:spPr>
          <a:xfrm>
            <a:off x="1157975" y="3689791"/>
            <a:ext cx="2151533" cy="1133961"/>
          </a:xfrm>
          <a:prstGeom prst="wedgeEllipseCallout">
            <a:avLst>
              <a:gd name="adj1" fmla="val 86168"/>
              <a:gd name="adj2" fmla="val -56099"/>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00" dirty="0">
                <a:solidFill>
                  <a:schemeClr val="tx1"/>
                </a:solidFill>
                <a:latin typeface="+mj-lt"/>
              </a:rPr>
              <a:t>I observe on this outcrop the possibility of presence of </a:t>
            </a:r>
            <a:r>
              <a:rPr lang="fr-FR" sz="1000" dirty="0" smtClean="0">
                <a:hlinkClick r:id="rId12" tooltip="https://data.geoscience.fr/ncl/Minls/22"/>
              </a:rPr>
              <a:t>https</a:t>
            </a:r>
            <a:r>
              <a:rPr lang="fr-FR" sz="1000" dirty="0">
                <a:hlinkClick r:id="rId12" tooltip="https://data.geoscience.fr/ncl/Minls/22"/>
              </a:rPr>
              <a:t>://data.geoscience.fr/ncl/Minls/22</a:t>
            </a:r>
            <a:endParaRPr lang="fr-FR" sz="1000" b="1" dirty="0">
              <a:solidFill>
                <a:schemeClr val="tx1"/>
              </a:solidFill>
              <a:latin typeface="+mj-lt"/>
            </a:endParaRPr>
          </a:p>
        </p:txBody>
      </p:sp>
      <p:sp>
        <p:nvSpPr>
          <p:cNvPr id="35" name="Bulle ronde 34"/>
          <p:cNvSpPr/>
          <p:nvPr/>
        </p:nvSpPr>
        <p:spPr>
          <a:xfrm>
            <a:off x="1418565" y="4934694"/>
            <a:ext cx="1809796" cy="940073"/>
          </a:xfrm>
          <a:prstGeom prst="wedgeEllipseCallout">
            <a:avLst>
              <a:gd name="adj1" fmla="val 96875"/>
              <a:gd name="adj2" fmla="val -4538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1000" dirty="0" smtClean="0">
                <a:solidFill>
                  <a:schemeClr val="tx1"/>
                </a:solidFill>
                <a:latin typeface="+mj-lt"/>
              </a:rPr>
              <a:t>Quelle belle </a:t>
            </a:r>
            <a:r>
              <a:rPr lang="fr-FR" sz="1000" dirty="0" smtClean="0">
                <a:hlinkClick r:id="rId12" tooltip="https://data.geoscience.fr/ncl/Minls/22"/>
              </a:rPr>
              <a:t>https</a:t>
            </a:r>
            <a:r>
              <a:rPr lang="fr-FR" sz="1000" dirty="0">
                <a:hlinkClick r:id="rId12" tooltip="https://data.geoscience.fr/ncl/Minls/22"/>
              </a:rPr>
              <a:t>://data.geoscience.fr/ncl/Minls/22</a:t>
            </a:r>
            <a:r>
              <a:rPr lang="fr-FR" sz="1000" b="1" dirty="0" smtClean="0">
                <a:solidFill>
                  <a:schemeClr val="tx1"/>
                </a:solidFill>
                <a:latin typeface="+mj-lt"/>
              </a:rPr>
              <a:t> !</a:t>
            </a:r>
            <a:endParaRPr lang="fr-FR" sz="1000" b="1" dirty="0">
              <a:solidFill>
                <a:schemeClr val="tx1"/>
              </a:solidFill>
              <a:latin typeface="+mj-lt"/>
            </a:endParaRPr>
          </a:p>
        </p:txBody>
      </p:sp>
      <p:sp>
        <p:nvSpPr>
          <p:cNvPr id="36" name="ZoneTexte 35"/>
          <p:cNvSpPr txBox="1"/>
          <p:nvPr/>
        </p:nvSpPr>
        <p:spPr>
          <a:xfrm>
            <a:off x="-11430" y="4739870"/>
            <a:ext cx="3022486" cy="1077218"/>
          </a:xfrm>
          <a:prstGeom prst="rect">
            <a:avLst/>
          </a:prstGeom>
          <a:noFill/>
        </p:spPr>
        <p:txBody>
          <a:bodyPr wrap="square" rtlCol="0">
            <a:spAutoFit/>
          </a:bodyPr>
          <a:lstStyle/>
          <a:p>
            <a:r>
              <a:rPr lang="fr-FR" sz="1600" dirty="0" smtClean="0">
                <a:solidFill>
                  <a:schemeClr val="accent2">
                    <a:lumMod val="75000"/>
                  </a:schemeClr>
                </a:solidFill>
              </a:rPr>
              <a:t>Share </a:t>
            </a:r>
            <a:r>
              <a:rPr lang="fr-FR" sz="1600" dirty="0" err="1" smtClean="0">
                <a:solidFill>
                  <a:schemeClr val="accent2">
                    <a:lumMod val="75000"/>
                  </a:schemeClr>
                </a:solidFill>
              </a:rPr>
              <a:t>semantics</a:t>
            </a:r>
            <a:endParaRPr lang="fr-FR" sz="1600" dirty="0" smtClean="0">
              <a:solidFill>
                <a:schemeClr val="accent2">
                  <a:lumMod val="75000"/>
                </a:schemeClr>
              </a:solidFill>
            </a:endParaRPr>
          </a:p>
          <a:p>
            <a:r>
              <a:rPr lang="fr-FR" sz="1600" dirty="0">
                <a:solidFill>
                  <a:schemeClr val="accent2">
                    <a:lumMod val="75000"/>
                  </a:schemeClr>
                </a:solidFill>
              </a:rPr>
              <a:t>t</a:t>
            </a:r>
            <a:r>
              <a:rPr lang="fr-FR" sz="1600" dirty="0" smtClean="0">
                <a:solidFill>
                  <a:schemeClr val="accent2">
                    <a:lumMod val="75000"/>
                  </a:schemeClr>
                </a:solidFill>
              </a:rPr>
              <a:t>o </a:t>
            </a:r>
            <a:r>
              <a:rPr lang="fr-FR" sz="1600" dirty="0" err="1" smtClean="0">
                <a:solidFill>
                  <a:schemeClr val="accent2">
                    <a:lumMod val="75000"/>
                  </a:schemeClr>
                </a:solidFill>
              </a:rPr>
              <a:t>describe</a:t>
            </a:r>
            <a:r>
              <a:rPr lang="fr-FR" sz="1600" dirty="0" smtClean="0">
                <a:solidFill>
                  <a:schemeClr val="accent2">
                    <a:lumMod val="75000"/>
                  </a:schemeClr>
                </a:solidFill>
              </a:rPr>
              <a:t> </a:t>
            </a:r>
          </a:p>
          <a:p>
            <a:r>
              <a:rPr lang="fr-FR" sz="1600" dirty="0" smtClean="0">
                <a:solidFill>
                  <a:schemeClr val="accent2">
                    <a:lumMod val="75000"/>
                  </a:schemeClr>
                </a:solidFill>
              </a:rPr>
              <a:t>and exchange </a:t>
            </a:r>
          </a:p>
          <a:p>
            <a:r>
              <a:rPr lang="fr-FR" sz="1600" dirty="0" smtClean="0">
                <a:solidFill>
                  <a:schemeClr val="accent2">
                    <a:lumMod val="75000"/>
                  </a:schemeClr>
                </a:solidFill>
              </a:rPr>
              <a:t>data</a:t>
            </a:r>
            <a:endParaRPr lang="fr-FR" sz="1600" dirty="0">
              <a:solidFill>
                <a:schemeClr val="accent2">
                  <a:lumMod val="75000"/>
                </a:schemeClr>
              </a:solidFill>
            </a:endParaRPr>
          </a:p>
        </p:txBody>
      </p:sp>
      <p:pic>
        <p:nvPicPr>
          <p:cNvPr id="37" name="Image 36" descr="Tasks 2nd year | gazteluetasocialstudie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411614" y="3166220"/>
            <a:ext cx="1317574" cy="988180"/>
          </a:xfrm>
          <a:prstGeom prst="rect">
            <a:avLst/>
          </a:prstGeom>
        </p:spPr>
      </p:pic>
      <p:cxnSp>
        <p:nvCxnSpPr>
          <p:cNvPr id="38" name="Connecteur en arc 37"/>
          <p:cNvCxnSpPr>
            <a:endCxn id="37" idx="0"/>
          </p:cNvCxnSpPr>
          <p:nvPr/>
        </p:nvCxnSpPr>
        <p:spPr>
          <a:xfrm>
            <a:off x="4625000" y="1362834"/>
            <a:ext cx="1445401" cy="1803386"/>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9" name="Connecteur en arc 38"/>
          <p:cNvCxnSpPr>
            <a:endCxn id="37" idx="3"/>
          </p:cNvCxnSpPr>
          <p:nvPr/>
        </p:nvCxnSpPr>
        <p:spPr>
          <a:xfrm>
            <a:off x="4763458" y="2518283"/>
            <a:ext cx="648156" cy="1142027"/>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0" name="Connecteur en arc 39"/>
          <p:cNvCxnSpPr>
            <a:endCxn id="37" idx="3"/>
          </p:cNvCxnSpPr>
          <p:nvPr/>
        </p:nvCxnSpPr>
        <p:spPr>
          <a:xfrm flipV="1">
            <a:off x="4678668" y="3660310"/>
            <a:ext cx="732946" cy="163326"/>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1" name="Connecteur en arc 40"/>
          <p:cNvCxnSpPr/>
          <p:nvPr/>
        </p:nvCxnSpPr>
        <p:spPr>
          <a:xfrm flipV="1">
            <a:off x="4659836" y="4701831"/>
            <a:ext cx="1481728" cy="442027"/>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2" name="Connecteur en arc 41"/>
          <p:cNvCxnSpPr/>
          <p:nvPr/>
        </p:nvCxnSpPr>
        <p:spPr>
          <a:xfrm flipV="1">
            <a:off x="4937099" y="4701831"/>
            <a:ext cx="1204465" cy="1647207"/>
          </a:xfrm>
          <a:prstGeom prst="curvedConnector2">
            <a:avLst/>
          </a:prstGeom>
          <a:ln>
            <a:tailEnd type="triangle"/>
          </a:ln>
        </p:spPr>
        <p:style>
          <a:lnRef idx="3">
            <a:schemeClr val="accent2"/>
          </a:lnRef>
          <a:fillRef idx="0">
            <a:schemeClr val="accent2"/>
          </a:fillRef>
          <a:effectRef idx="2">
            <a:schemeClr val="accent2"/>
          </a:effectRef>
          <a:fontRef idx="minor">
            <a:schemeClr val="tx1"/>
          </a:fontRef>
        </p:style>
      </p:cxnSp>
      <p:sp>
        <p:nvSpPr>
          <p:cNvPr id="43" name="ZoneTexte 42"/>
          <p:cNvSpPr txBox="1"/>
          <p:nvPr/>
        </p:nvSpPr>
        <p:spPr>
          <a:xfrm>
            <a:off x="5347700" y="4047712"/>
            <a:ext cx="1719916" cy="338554"/>
          </a:xfrm>
          <a:prstGeom prst="rect">
            <a:avLst/>
          </a:prstGeom>
          <a:noFill/>
        </p:spPr>
        <p:txBody>
          <a:bodyPr wrap="square" rtlCol="0">
            <a:spAutoFit/>
          </a:bodyPr>
          <a:lstStyle/>
          <a:p>
            <a:r>
              <a:rPr lang="fr-FR" sz="1600" b="1" dirty="0" smtClean="0">
                <a:solidFill>
                  <a:schemeClr val="accent2">
                    <a:lumMod val="75000"/>
                  </a:schemeClr>
                </a:solidFill>
              </a:rPr>
              <a:t>FAIR Data</a:t>
            </a:r>
            <a:endParaRPr lang="fr-FR" sz="1600" dirty="0">
              <a:solidFill>
                <a:schemeClr val="accent2">
                  <a:lumMod val="75000"/>
                </a:schemeClr>
              </a:solidFill>
            </a:endParaRPr>
          </a:p>
        </p:txBody>
      </p:sp>
      <p:pic>
        <p:nvPicPr>
          <p:cNvPr id="44" name="Image 43" descr="Base De Données Stockage - Images vectorielles gratuites ..."/>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71996" y="2416804"/>
            <a:ext cx="921302" cy="1112982"/>
          </a:xfrm>
          <a:prstGeom prst="rect">
            <a:avLst/>
          </a:prstGeom>
        </p:spPr>
      </p:pic>
      <p:pic>
        <p:nvPicPr>
          <p:cNvPr id="45" name="Image 44" descr="Base De Données Stockage - Images vectorielles gratuites ..."/>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71996" y="3693886"/>
            <a:ext cx="921302" cy="1112982"/>
          </a:xfrm>
          <a:prstGeom prst="rect">
            <a:avLst/>
          </a:prstGeom>
        </p:spPr>
      </p:pic>
      <p:pic>
        <p:nvPicPr>
          <p:cNvPr id="46" name="Image 45" descr="Base De Données Stockage - Images vectorielles gratuites ..."/>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137087" y="4898314"/>
            <a:ext cx="921302" cy="1112982"/>
          </a:xfrm>
          <a:prstGeom prst="rect">
            <a:avLst/>
          </a:prstGeom>
        </p:spPr>
      </p:pic>
      <p:cxnSp>
        <p:nvCxnSpPr>
          <p:cNvPr id="47" name="Connecteur en arc 46"/>
          <p:cNvCxnSpPr/>
          <p:nvPr/>
        </p:nvCxnSpPr>
        <p:spPr>
          <a:xfrm flipV="1">
            <a:off x="7150652" y="3106342"/>
            <a:ext cx="1986435" cy="908003"/>
          </a:xfrm>
          <a:prstGeom prst="curvedConnector3">
            <a:avLst>
              <a:gd name="adj1" fmla="val 4163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Connecteur en arc 47"/>
          <p:cNvCxnSpPr/>
          <p:nvPr/>
        </p:nvCxnSpPr>
        <p:spPr>
          <a:xfrm>
            <a:off x="7150652" y="4014345"/>
            <a:ext cx="1921344" cy="236032"/>
          </a:xfrm>
          <a:prstGeom prst="curvedConnector3">
            <a:avLst>
              <a:gd name="adj1" fmla="val 50000"/>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Connecteur en arc 48"/>
          <p:cNvCxnSpPr/>
          <p:nvPr/>
        </p:nvCxnSpPr>
        <p:spPr>
          <a:xfrm>
            <a:off x="7150652" y="4014345"/>
            <a:ext cx="1986435" cy="1440460"/>
          </a:xfrm>
          <a:prstGeom prst="curvedConnector3">
            <a:avLst>
              <a:gd name="adj1" fmla="val 50000"/>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0" name="Double flèche verticale 49"/>
          <p:cNvSpPr/>
          <p:nvPr/>
        </p:nvSpPr>
        <p:spPr>
          <a:xfrm>
            <a:off x="9484520" y="3409287"/>
            <a:ext cx="115005" cy="378085"/>
          </a:xfrm>
          <a:prstGeom prst="upDown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Double flèche verticale 50"/>
          <p:cNvSpPr/>
          <p:nvPr/>
        </p:nvSpPr>
        <p:spPr>
          <a:xfrm>
            <a:off x="9507690" y="4594792"/>
            <a:ext cx="115005" cy="378085"/>
          </a:xfrm>
          <a:prstGeom prst="upDown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2" name="Image 51" descr="Kostenlose Illustration: Freude, Jubel, Stimmung, Kinder ..."/>
          <p:cNvPicPr>
            <a:picLocks noChangeAspect="1"/>
          </p:cNvPicPr>
          <p:nvPr/>
        </p:nvPicPr>
        <p:blipFill rotWithShape="1">
          <a:blip r:embed="rId17">
            <a:extLst>
              <a:ext uri="{28A0092B-C50C-407E-A947-70E740481C1C}">
                <a14:useLocalDpi xmlns:a14="http://schemas.microsoft.com/office/drawing/2010/main" val="0"/>
              </a:ext>
            </a:extLst>
          </a:blip>
          <a:srcRect t="47285" r="55383" b="15767"/>
          <a:stretch/>
        </p:blipFill>
        <p:spPr>
          <a:xfrm>
            <a:off x="9071996" y="513118"/>
            <a:ext cx="2199795" cy="1821636"/>
          </a:xfrm>
          <a:prstGeom prst="rect">
            <a:avLst/>
          </a:prstGeom>
        </p:spPr>
      </p:pic>
      <p:sp>
        <p:nvSpPr>
          <p:cNvPr id="53" name="ZoneTexte 52"/>
          <p:cNvSpPr txBox="1"/>
          <p:nvPr/>
        </p:nvSpPr>
        <p:spPr>
          <a:xfrm>
            <a:off x="9993298" y="3901667"/>
            <a:ext cx="3022486" cy="584775"/>
          </a:xfrm>
          <a:prstGeom prst="rect">
            <a:avLst/>
          </a:prstGeom>
          <a:noFill/>
        </p:spPr>
        <p:txBody>
          <a:bodyPr wrap="square" rtlCol="0">
            <a:spAutoFit/>
          </a:bodyPr>
          <a:lstStyle/>
          <a:p>
            <a:r>
              <a:rPr lang="fr-FR" sz="1600" dirty="0" smtClean="0">
                <a:solidFill>
                  <a:schemeClr val="accent2">
                    <a:lumMod val="75000"/>
                  </a:schemeClr>
                </a:solidFill>
              </a:rPr>
              <a:t>No more </a:t>
            </a:r>
            <a:r>
              <a:rPr lang="fr-FR" sz="1600" dirty="0" err="1" smtClean="0">
                <a:solidFill>
                  <a:schemeClr val="accent2">
                    <a:lumMod val="75000"/>
                  </a:schemeClr>
                </a:solidFill>
              </a:rPr>
              <a:t>siloed</a:t>
            </a:r>
            <a:r>
              <a:rPr lang="fr-FR" sz="1600" dirty="0" smtClean="0">
                <a:solidFill>
                  <a:schemeClr val="accent2">
                    <a:lumMod val="75000"/>
                  </a:schemeClr>
                </a:solidFill>
              </a:rPr>
              <a:t> </a:t>
            </a:r>
          </a:p>
          <a:p>
            <a:r>
              <a:rPr lang="fr-FR" sz="1600" dirty="0" smtClean="0">
                <a:solidFill>
                  <a:schemeClr val="accent2">
                    <a:lumMod val="75000"/>
                  </a:schemeClr>
                </a:solidFill>
              </a:rPr>
              <a:t>data</a:t>
            </a:r>
            <a:endParaRPr lang="fr-FR" sz="1600" dirty="0">
              <a:solidFill>
                <a:schemeClr val="accent2">
                  <a:lumMod val="75000"/>
                </a:schemeClr>
              </a:solidFill>
            </a:endParaRPr>
          </a:p>
        </p:txBody>
      </p:sp>
    </p:spTree>
    <p:extLst>
      <p:ext uri="{BB962C8B-B14F-4D97-AF65-F5344CB8AC3E}">
        <p14:creationId xmlns:p14="http://schemas.microsoft.com/office/powerpoint/2010/main" val="39068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0" grpId="0" animBg="1"/>
      <p:bldP spid="51" grpId="0" animBg="1"/>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981038"/>
            </a:xfrm>
            <a:prstGeom prst="rect">
              <a:avLst/>
            </a:prstGeom>
          </p:spPr>
          <p:txBody>
            <a:bodyPr lIns="0" tIns="0" rIns="0" bIns="0" rtlCol="0" anchor="t">
              <a:spAutoFit/>
            </a:bodyPr>
            <a:lstStyle/>
            <a:p>
              <a:pPr>
                <a:lnSpc>
                  <a:spcPts val="5133"/>
                </a:lnSpc>
              </a:pPr>
              <a:r>
                <a:rPr lang="en-US" sz="3666" b="1" dirty="0" smtClean="0">
                  <a:solidFill>
                    <a:srgbClr val="507AA6"/>
                  </a:solidFill>
                  <a:latin typeface="Montserrat Classic" panose="020B0604020202020204" charset="0"/>
                </a:rPr>
                <a:t>FAIR Data – </a:t>
              </a:r>
              <a:r>
                <a:rPr lang="en-US" sz="3666" b="1" dirty="0" err="1" smtClean="0">
                  <a:solidFill>
                    <a:srgbClr val="507AA6"/>
                  </a:solidFill>
                  <a:latin typeface="Montserrat Classic" panose="020B0604020202020204" charset="0"/>
                </a:rPr>
                <a:t>pourquoi</a:t>
              </a:r>
              <a:r>
                <a:rPr lang="en-US" sz="3666" b="1" dirty="0" smtClean="0">
                  <a:solidFill>
                    <a:srgbClr val="507AA6"/>
                  </a:solidFill>
                  <a:latin typeface="Montserrat Classic" panose="020B0604020202020204" charset="0"/>
                </a:rPr>
                <a:t> ?</a:t>
              </a:r>
              <a:endParaRPr lang="en-US" sz="3666" b="1" dirty="0">
                <a:solidFill>
                  <a:srgbClr val="507AA6"/>
                </a:solidFill>
                <a:latin typeface="Montserrat Classic" panose="020B0604020202020204" charset="0"/>
              </a:endParaRP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sp>
        <p:nvSpPr>
          <p:cNvPr id="21" name="Espace réservé du contenu 2"/>
          <p:cNvSpPr txBox="1">
            <a:spLocks/>
          </p:cNvSpPr>
          <p:nvPr/>
        </p:nvSpPr>
        <p:spPr>
          <a:xfrm>
            <a:off x="609600" y="990600"/>
            <a:ext cx="11176000" cy="4978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133" b="1" dirty="0" smtClean="0">
                <a:solidFill>
                  <a:srgbClr val="053D57"/>
                </a:solidFill>
              </a:rPr>
              <a:t>L’interopérabilité est tout autour de nous,</a:t>
            </a:r>
          </a:p>
          <a:p>
            <a:r>
              <a:rPr lang="fr-FR" sz="2133" dirty="0" smtClean="0">
                <a:solidFill>
                  <a:srgbClr val="053D57"/>
                </a:solidFill>
              </a:rPr>
              <a:t>tous les jours,</a:t>
            </a:r>
          </a:p>
          <a:p>
            <a:endParaRPr lang="fr-FR" sz="2133" dirty="0" smtClean="0">
              <a:solidFill>
                <a:srgbClr val="053D57"/>
              </a:solidFill>
            </a:endParaRPr>
          </a:p>
          <a:p>
            <a:endParaRPr lang="fr-FR" sz="2133" dirty="0">
              <a:solidFill>
                <a:srgbClr val="053D57"/>
              </a:solidFill>
            </a:endParaRPr>
          </a:p>
          <a:p>
            <a:endParaRPr lang="fr-FR" sz="2133" dirty="0" smtClean="0">
              <a:solidFill>
                <a:srgbClr val="053D57"/>
              </a:solidFill>
            </a:endParaRPr>
          </a:p>
          <a:p>
            <a:endParaRPr lang="fr-FR" sz="2133" dirty="0" smtClean="0">
              <a:solidFill>
                <a:srgbClr val="053D57"/>
              </a:solidFill>
            </a:endParaRPr>
          </a:p>
          <a:p>
            <a:endParaRPr lang="fr-FR" sz="2133" dirty="0" smtClean="0">
              <a:solidFill>
                <a:srgbClr val="053D57"/>
              </a:solidFill>
            </a:endParaRPr>
          </a:p>
          <a:p>
            <a:r>
              <a:rPr lang="fr-FR" sz="2133" dirty="0" smtClean="0">
                <a:solidFill>
                  <a:srgbClr val="053D57"/>
                </a:solidFill>
              </a:rPr>
              <a:t>jusqu’aux signaux routiers.</a:t>
            </a:r>
            <a:endParaRPr lang="fr-FR" sz="2400" b="1" u="sng" dirty="0">
              <a:solidFill>
                <a:srgbClr val="053D57"/>
              </a:solidFill>
            </a:endParaRPr>
          </a:p>
        </p:txBody>
      </p:sp>
      <p:pic>
        <p:nvPicPr>
          <p:cNvPr id="17" name="Image 16"/>
          <p:cNvPicPr>
            <a:picLocks noChangeAspect="1"/>
          </p:cNvPicPr>
          <p:nvPr/>
        </p:nvPicPr>
        <p:blipFill>
          <a:blip r:embed="rId4"/>
          <a:stretch>
            <a:fillRect/>
          </a:stretch>
        </p:blipFill>
        <p:spPr>
          <a:xfrm>
            <a:off x="685800" y="1876386"/>
            <a:ext cx="1676646" cy="1201447"/>
          </a:xfrm>
          <a:prstGeom prst="rect">
            <a:avLst/>
          </a:prstGeom>
        </p:spPr>
      </p:pic>
      <p:sp>
        <p:nvSpPr>
          <p:cNvPr id="18" name="ZoneTexte 17"/>
          <p:cNvSpPr txBox="1"/>
          <p:nvPr/>
        </p:nvSpPr>
        <p:spPr>
          <a:xfrm>
            <a:off x="2802311" y="2410233"/>
            <a:ext cx="4052713" cy="738664"/>
          </a:xfrm>
          <a:prstGeom prst="rect">
            <a:avLst/>
          </a:prstGeom>
          <a:noFill/>
        </p:spPr>
        <p:txBody>
          <a:bodyPr wrap="none" rtlCol="0">
            <a:spAutoFit/>
          </a:bodyPr>
          <a:lstStyle/>
          <a:p>
            <a:r>
              <a:rPr lang="fr-FR" sz="1400" dirty="0" smtClean="0">
                <a:latin typeface="Arial "/>
              </a:rPr>
              <a:t>Simplement parce qu’elles sont normalisées, </a:t>
            </a:r>
          </a:p>
          <a:p>
            <a:r>
              <a:rPr lang="fr-FR" sz="1400" dirty="0" smtClean="0">
                <a:latin typeface="Arial "/>
              </a:rPr>
              <a:t>nous pouvons brancher notre bouilloire au travail</a:t>
            </a:r>
          </a:p>
          <a:p>
            <a:r>
              <a:rPr lang="fr-FR" sz="1400" dirty="0" smtClean="0">
                <a:latin typeface="Arial "/>
              </a:rPr>
              <a:t>ou au bureau</a:t>
            </a:r>
            <a:endParaRPr lang="fr-FR" sz="1400" dirty="0">
              <a:latin typeface="Arial "/>
            </a:endParaRPr>
          </a:p>
        </p:txBody>
      </p:sp>
      <p:pic>
        <p:nvPicPr>
          <p:cNvPr id="19" name="Image 18" descr="Le merdier des prises électriques - Le Hollandais Volan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168" y="915583"/>
            <a:ext cx="2650380" cy="2404468"/>
          </a:xfrm>
          <a:prstGeom prst="rect">
            <a:avLst/>
          </a:prstGeom>
        </p:spPr>
      </p:pic>
      <p:sp>
        <p:nvSpPr>
          <p:cNvPr id="20" name="ZoneTexte 19"/>
          <p:cNvSpPr txBox="1"/>
          <p:nvPr/>
        </p:nvSpPr>
        <p:spPr>
          <a:xfrm>
            <a:off x="8836519" y="3382855"/>
            <a:ext cx="2855949" cy="543746"/>
          </a:xfrm>
          <a:prstGeom prst="rect">
            <a:avLst/>
          </a:prstGeom>
          <a:noFill/>
        </p:spPr>
        <p:txBody>
          <a:bodyPr wrap="square" rtlCol="0">
            <a:normAutofit/>
          </a:bodyPr>
          <a:lstStyle/>
          <a:p>
            <a:r>
              <a:rPr lang="fr-FR" sz="1400" dirty="0" smtClean="0"/>
              <a:t>Il existe des adaptateurs quand c’est nécessaire</a:t>
            </a:r>
            <a:endParaRPr lang="fr-FR" sz="1400" dirty="0"/>
          </a:p>
        </p:txBody>
      </p:sp>
      <p:pic>
        <p:nvPicPr>
          <p:cNvPr id="27" name="Image 26" descr="Stoppskylt – Wikipedi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4269689"/>
            <a:ext cx="1253836" cy="1253836"/>
          </a:xfrm>
          <a:prstGeom prst="rect">
            <a:avLst/>
          </a:prstGeom>
        </p:spPr>
      </p:pic>
      <p:pic>
        <p:nvPicPr>
          <p:cNvPr id="28" name="Image 27" descr="Bruit et silence - Dix moi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7404" y="4269689"/>
            <a:ext cx="564264" cy="1133042"/>
          </a:xfrm>
          <a:prstGeom prst="rect">
            <a:avLst/>
          </a:prstGeom>
        </p:spPr>
      </p:pic>
      <p:pic>
        <p:nvPicPr>
          <p:cNvPr id="29" name="Picture 2" descr="Panneaux d'avertissement | Panneaux de signalisation: Ca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9816" y="4268822"/>
            <a:ext cx="1108973" cy="11089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9d9d963a315d0706eb0f1e62cf9906e.gif (379×380) (avec images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94097" y="4268822"/>
            <a:ext cx="1267702" cy="1271047"/>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p:cNvSpPr txBox="1"/>
          <p:nvPr/>
        </p:nvSpPr>
        <p:spPr>
          <a:xfrm>
            <a:off x="9961484" y="4911704"/>
            <a:ext cx="4862517" cy="315421"/>
          </a:xfrm>
          <a:prstGeom prst="rect">
            <a:avLst/>
          </a:prstGeom>
          <a:noFill/>
        </p:spPr>
        <p:txBody>
          <a:bodyPr wrap="square" rtlCol="0">
            <a:normAutofit/>
          </a:bodyPr>
          <a:lstStyle/>
          <a:p>
            <a:r>
              <a:rPr lang="fr-FR" sz="1400" dirty="0" smtClean="0"/>
              <a:t>Avec des spécificités locales*</a:t>
            </a:r>
            <a:endParaRPr lang="fr-FR" sz="1400" dirty="0"/>
          </a:p>
        </p:txBody>
      </p:sp>
      <p:sp>
        <p:nvSpPr>
          <p:cNvPr id="35" name="ZoneTexte 34"/>
          <p:cNvSpPr txBox="1"/>
          <p:nvPr/>
        </p:nvSpPr>
        <p:spPr>
          <a:xfrm>
            <a:off x="7179816" y="5640287"/>
            <a:ext cx="4862517" cy="315421"/>
          </a:xfrm>
          <a:prstGeom prst="rect">
            <a:avLst/>
          </a:prstGeom>
          <a:noFill/>
        </p:spPr>
        <p:txBody>
          <a:bodyPr wrap="square" rtlCol="0">
            <a:normAutofit/>
          </a:bodyPr>
          <a:lstStyle/>
          <a:p>
            <a:r>
              <a:rPr lang="fr-FR" sz="1000" i="1" dirty="0" smtClean="0"/>
              <a:t>* Ne discutons pas de qui conduit du bon côté de la route </a:t>
            </a:r>
            <a:r>
              <a:rPr lang="fr-FR" sz="1000" i="1" dirty="0" smtClean="0">
                <a:sym typeface="Wingdings" panose="05000000000000000000" pitchFamily="2" charset="2"/>
              </a:rPr>
              <a:t></a:t>
            </a:r>
            <a:endParaRPr lang="fr-FR" sz="1000" i="1" dirty="0"/>
          </a:p>
        </p:txBody>
      </p:sp>
      <p:sp>
        <p:nvSpPr>
          <p:cNvPr id="6" name="ZoneTexte 5"/>
          <p:cNvSpPr txBox="1"/>
          <p:nvPr/>
        </p:nvSpPr>
        <p:spPr>
          <a:xfrm>
            <a:off x="431800" y="5888951"/>
            <a:ext cx="5139267" cy="369332"/>
          </a:xfrm>
          <a:prstGeom prst="rect">
            <a:avLst/>
          </a:prstGeom>
          <a:noFill/>
        </p:spPr>
        <p:txBody>
          <a:bodyPr wrap="square" rtlCol="0">
            <a:spAutoFit/>
          </a:bodyPr>
          <a:lstStyle/>
          <a:p>
            <a:r>
              <a:rPr lang="fr-FR" b="1" dirty="0" smtClean="0"/>
              <a:t>=&gt; Faisons le aussi pour les données !</a:t>
            </a:r>
            <a:endParaRPr lang="fr-FR" b="1" dirty="0"/>
          </a:p>
        </p:txBody>
      </p:sp>
    </p:spTree>
    <p:extLst>
      <p:ext uri="{BB962C8B-B14F-4D97-AF65-F5344CB8AC3E}">
        <p14:creationId xmlns:p14="http://schemas.microsoft.com/office/powerpoint/2010/main" val="2272651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981038"/>
            </a:xfrm>
            <a:prstGeom prst="rect">
              <a:avLst/>
            </a:prstGeom>
          </p:spPr>
          <p:txBody>
            <a:bodyPr lIns="0" tIns="0" rIns="0" bIns="0" rtlCol="0" anchor="t">
              <a:spAutoFit/>
            </a:bodyPr>
            <a:lstStyle/>
            <a:p>
              <a:pPr>
                <a:lnSpc>
                  <a:spcPts val="5133"/>
                </a:lnSpc>
              </a:pPr>
              <a:r>
                <a:rPr lang="en-US" sz="3666" b="1" dirty="0" smtClean="0">
                  <a:solidFill>
                    <a:srgbClr val="507AA6"/>
                  </a:solidFill>
                  <a:latin typeface="Montserrat Classic" panose="020B0604020202020204" charset="0"/>
                </a:rPr>
                <a:t>FAIR Data = ?</a:t>
              </a:r>
              <a:endParaRPr lang="en-US" sz="3666" b="1" dirty="0">
                <a:solidFill>
                  <a:srgbClr val="507AA6"/>
                </a:solidFill>
                <a:latin typeface="Montserrat Classic" panose="020B0604020202020204" charset="0"/>
              </a:endParaRP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pic>
        <p:nvPicPr>
          <p:cNvPr id="51" name="Image 50" descr="Search To Find Internet Magnifying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42893" y="743028"/>
            <a:ext cx="1452824" cy="1452824"/>
          </a:xfrm>
          <a:prstGeom prst="rect">
            <a:avLst/>
          </a:prstGeom>
        </p:spPr>
      </p:pic>
      <p:sp>
        <p:nvSpPr>
          <p:cNvPr id="52" name="Rectangle 51"/>
          <p:cNvSpPr/>
          <p:nvPr/>
        </p:nvSpPr>
        <p:spPr>
          <a:xfrm>
            <a:off x="2887900" y="838946"/>
            <a:ext cx="7120257" cy="1400634"/>
          </a:xfrm>
          <a:prstGeom prst="rect">
            <a:avLst/>
          </a:prstGeom>
        </p:spPr>
        <p:txBody>
          <a:bodyPr wrap="square">
            <a:normAutofit fontScale="92500" lnSpcReduction="20000"/>
          </a:bodyPr>
          <a:lstStyle/>
          <a:p>
            <a:r>
              <a:rPr lang="fr-FR" b="1" dirty="0" err="1" smtClean="0">
                <a:solidFill>
                  <a:schemeClr val="tx1">
                    <a:lumMod val="95000"/>
                    <a:lumOff val="5000"/>
                  </a:schemeClr>
                </a:solidFill>
              </a:rPr>
              <a:t>Findable</a:t>
            </a:r>
            <a:r>
              <a:rPr lang="fr-FR" b="1" dirty="0" smtClean="0">
                <a:solidFill>
                  <a:schemeClr val="tx1">
                    <a:lumMod val="95000"/>
                    <a:lumOff val="5000"/>
                  </a:schemeClr>
                </a:solidFill>
              </a:rPr>
              <a:t> : facile à trouver pour les humains ET les machines</a:t>
            </a:r>
            <a:endParaRPr lang="fr-FR" dirty="0">
              <a:solidFill>
                <a:schemeClr val="tx1">
                  <a:lumMod val="95000"/>
                  <a:lumOff val="5000"/>
                </a:schemeClr>
              </a:solidFill>
            </a:endParaRPr>
          </a:p>
          <a:p>
            <a:pPr marL="342900" indent="-342900" algn="just">
              <a:buClr>
                <a:schemeClr val="accent2">
                  <a:lumMod val="75000"/>
                </a:schemeClr>
              </a:buClr>
              <a:buFont typeface="Arial" panose="020B0604020202020204" pitchFamily="34" charset="0"/>
              <a:buChar char="•"/>
            </a:pPr>
            <a:r>
              <a:rPr lang="fr-FR" dirty="0" smtClean="0"/>
              <a:t>F1 : Données et métadonnées ont un identifiant unique et pérenne</a:t>
            </a:r>
            <a:endParaRPr lang="fr-FR" dirty="0"/>
          </a:p>
          <a:p>
            <a:pPr marL="342900" indent="-342900" algn="just">
              <a:buClr>
                <a:schemeClr val="accent2">
                  <a:lumMod val="75000"/>
                </a:schemeClr>
              </a:buClr>
              <a:buFont typeface="Arial" panose="020B0604020202020204" pitchFamily="34" charset="0"/>
              <a:buChar char="•"/>
            </a:pPr>
            <a:r>
              <a:rPr lang="fr-FR" dirty="0" smtClean="0"/>
              <a:t>F2 : Données décrites par des métadonnées riches</a:t>
            </a:r>
          </a:p>
          <a:p>
            <a:pPr marL="342900" indent="-342900">
              <a:buClr>
                <a:schemeClr val="accent2">
                  <a:lumMod val="75000"/>
                </a:schemeClr>
              </a:buClr>
              <a:buFont typeface="Arial" panose="020B0604020202020204" pitchFamily="34" charset="0"/>
              <a:buChar char="•"/>
            </a:pPr>
            <a:r>
              <a:rPr lang="fr-FR" dirty="0" smtClean="0"/>
              <a:t>F3 : Données et métadonnées enregistrées ou indexées dans un dispositif permettant de les rechercher</a:t>
            </a:r>
          </a:p>
          <a:p>
            <a:pPr marL="342900" indent="-342900" algn="just">
              <a:buClr>
                <a:schemeClr val="accent2">
                  <a:lumMod val="75000"/>
                </a:schemeClr>
              </a:buClr>
              <a:buFont typeface="Arial" panose="020B0604020202020204" pitchFamily="34" charset="0"/>
              <a:buChar char="•"/>
            </a:pPr>
            <a:r>
              <a:rPr lang="fr-FR" dirty="0" smtClean="0"/>
              <a:t>F4 : Métadonnées contiennent l’identifiant unique et pérenne des données</a:t>
            </a:r>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dirty="0">
              <a:solidFill>
                <a:schemeClr val="tx1">
                  <a:lumMod val="95000"/>
                  <a:lumOff val="5000"/>
                </a:schemeClr>
              </a:solidFill>
            </a:endParaRPr>
          </a:p>
        </p:txBody>
      </p:sp>
      <p:sp>
        <p:nvSpPr>
          <p:cNvPr id="53" name="Rectangle 52"/>
          <p:cNvSpPr/>
          <p:nvPr/>
        </p:nvSpPr>
        <p:spPr>
          <a:xfrm>
            <a:off x="2280041" y="809541"/>
            <a:ext cx="607860" cy="923330"/>
          </a:xfrm>
          <a:prstGeom prst="rect">
            <a:avLst/>
          </a:prstGeom>
          <a:noFill/>
        </p:spPr>
        <p:txBody>
          <a:bodyPr wrap="none" lIns="91440" tIns="45720" rIns="91440" bIns="45720">
            <a:spAutoFit/>
          </a:bodyPr>
          <a:lstStyle/>
          <a:p>
            <a:pPr algn="ctr"/>
            <a:r>
              <a:rPr lang="fr-FR" sz="5400" b="1" cap="none" spc="0" dirty="0">
                <a:ln w="22225">
                  <a:solidFill>
                    <a:schemeClr val="tx1"/>
                  </a:solidFill>
                  <a:prstDash val="solid"/>
                </a:ln>
                <a:solidFill>
                  <a:schemeClr val="accent3">
                    <a:lumMod val="75000"/>
                  </a:schemeClr>
                </a:solidFill>
                <a:effectLst/>
              </a:rPr>
              <a:t>F</a:t>
            </a:r>
          </a:p>
        </p:txBody>
      </p:sp>
      <p:sp>
        <p:nvSpPr>
          <p:cNvPr id="54" name="Rectangle 53"/>
          <p:cNvSpPr/>
          <p:nvPr/>
        </p:nvSpPr>
        <p:spPr>
          <a:xfrm>
            <a:off x="2252117" y="2500879"/>
            <a:ext cx="684803" cy="923330"/>
          </a:xfrm>
          <a:prstGeom prst="rect">
            <a:avLst/>
          </a:prstGeom>
          <a:noFill/>
        </p:spPr>
        <p:txBody>
          <a:bodyPr wrap="none" lIns="91440" tIns="45720" rIns="91440" bIns="45720">
            <a:spAutoFit/>
          </a:bodyPr>
          <a:lstStyle/>
          <a:p>
            <a:pPr algn="ctr"/>
            <a:r>
              <a:rPr lang="fr-FR" sz="5400" b="1" cap="none" spc="0" dirty="0" smtClean="0">
                <a:ln w="22225">
                  <a:solidFill>
                    <a:schemeClr val="tx1"/>
                  </a:solidFill>
                  <a:prstDash val="solid"/>
                </a:ln>
                <a:solidFill>
                  <a:schemeClr val="accent3">
                    <a:lumMod val="75000"/>
                  </a:schemeClr>
                </a:solidFill>
                <a:effectLst/>
              </a:rPr>
              <a:t>A</a:t>
            </a:r>
            <a:endParaRPr lang="fr-FR" sz="5400" b="1" cap="none" spc="0" dirty="0">
              <a:ln w="22225">
                <a:solidFill>
                  <a:schemeClr val="tx1"/>
                </a:solidFill>
                <a:prstDash val="solid"/>
              </a:ln>
              <a:solidFill>
                <a:schemeClr val="accent3">
                  <a:lumMod val="75000"/>
                </a:schemeClr>
              </a:solidFill>
              <a:effectLst/>
            </a:endParaRPr>
          </a:p>
        </p:txBody>
      </p:sp>
      <p:sp>
        <p:nvSpPr>
          <p:cNvPr id="55" name="Rectangle 54"/>
          <p:cNvSpPr/>
          <p:nvPr/>
        </p:nvSpPr>
        <p:spPr>
          <a:xfrm>
            <a:off x="2392396" y="3894485"/>
            <a:ext cx="377026" cy="923330"/>
          </a:xfrm>
          <a:prstGeom prst="rect">
            <a:avLst/>
          </a:prstGeom>
          <a:noFill/>
        </p:spPr>
        <p:txBody>
          <a:bodyPr wrap="none" lIns="91440" tIns="45720" rIns="91440" bIns="45720">
            <a:spAutoFit/>
          </a:bodyPr>
          <a:lstStyle/>
          <a:p>
            <a:pPr algn="ctr"/>
            <a:r>
              <a:rPr lang="fr-FR" sz="5400" b="1" cap="none" spc="0" dirty="0" smtClean="0">
                <a:ln w="22225">
                  <a:solidFill>
                    <a:schemeClr val="tx1"/>
                  </a:solidFill>
                  <a:prstDash val="solid"/>
                </a:ln>
                <a:solidFill>
                  <a:schemeClr val="accent3">
                    <a:lumMod val="75000"/>
                  </a:schemeClr>
                </a:solidFill>
                <a:effectLst/>
              </a:rPr>
              <a:t>I</a:t>
            </a:r>
            <a:endParaRPr lang="fr-FR" sz="5400" b="1" cap="none" spc="0" dirty="0">
              <a:ln w="22225">
                <a:solidFill>
                  <a:schemeClr val="tx1"/>
                </a:solidFill>
                <a:prstDash val="solid"/>
              </a:ln>
              <a:solidFill>
                <a:schemeClr val="accent3">
                  <a:lumMod val="75000"/>
                </a:schemeClr>
              </a:solidFill>
              <a:effectLst/>
            </a:endParaRPr>
          </a:p>
        </p:txBody>
      </p:sp>
      <p:sp>
        <p:nvSpPr>
          <p:cNvPr id="56" name="Rectangle 55"/>
          <p:cNvSpPr/>
          <p:nvPr/>
        </p:nvSpPr>
        <p:spPr>
          <a:xfrm>
            <a:off x="2286579" y="5516278"/>
            <a:ext cx="684803" cy="923330"/>
          </a:xfrm>
          <a:prstGeom prst="rect">
            <a:avLst/>
          </a:prstGeom>
          <a:noFill/>
        </p:spPr>
        <p:txBody>
          <a:bodyPr wrap="none" lIns="91440" tIns="45720" rIns="91440" bIns="45720">
            <a:spAutoFit/>
          </a:bodyPr>
          <a:lstStyle/>
          <a:p>
            <a:pPr algn="ctr"/>
            <a:r>
              <a:rPr lang="fr-FR" sz="5400" b="1" cap="none" spc="0" dirty="0" smtClean="0">
                <a:ln w="22225">
                  <a:solidFill>
                    <a:schemeClr val="tx1"/>
                  </a:solidFill>
                  <a:prstDash val="solid"/>
                </a:ln>
                <a:solidFill>
                  <a:schemeClr val="accent3">
                    <a:lumMod val="75000"/>
                  </a:schemeClr>
                </a:solidFill>
                <a:effectLst/>
              </a:rPr>
              <a:t>R</a:t>
            </a:r>
            <a:endParaRPr lang="fr-FR" sz="5400" b="1" cap="none" spc="0" dirty="0">
              <a:ln w="22225">
                <a:solidFill>
                  <a:schemeClr val="tx1"/>
                </a:solidFill>
                <a:prstDash val="solid"/>
              </a:ln>
              <a:solidFill>
                <a:schemeClr val="accent3">
                  <a:lumMod val="75000"/>
                </a:schemeClr>
              </a:solidFill>
              <a:effectLst/>
            </a:endParaRPr>
          </a:p>
        </p:txBody>
      </p:sp>
      <p:sp>
        <p:nvSpPr>
          <p:cNvPr id="57" name="Rectangle 56"/>
          <p:cNvSpPr/>
          <p:nvPr/>
        </p:nvSpPr>
        <p:spPr>
          <a:xfrm>
            <a:off x="2899158" y="2302038"/>
            <a:ext cx="7670147" cy="1387355"/>
          </a:xfrm>
          <a:prstGeom prst="rect">
            <a:avLst/>
          </a:prstGeom>
        </p:spPr>
        <p:txBody>
          <a:bodyPr wrap="square">
            <a:normAutofit fontScale="85000" lnSpcReduction="20000"/>
          </a:bodyPr>
          <a:lstStyle/>
          <a:p>
            <a:r>
              <a:rPr lang="fr-FR" b="1" dirty="0" smtClean="0">
                <a:solidFill>
                  <a:schemeClr val="tx1">
                    <a:lumMod val="95000"/>
                    <a:lumOff val="5000"/>
                  </a:schemeClr>
                </a:solidFill>
              </a:rPr>
              <a:t>Accessible : une fois les données trouvées, l’utilisateur doit savoir comment y accéder</a:t>
            </a:r>
            <a:endParaRPr lang="fr-FR" dirty="0">
              <a:solidFill>
                <a:schemeClr val="tx1">
                  <a:lumMod val="95000"/>
                  <a:lumOff val="5000"/>
                </a:schemeClr>
              </a:solidFill>
            </a:endParaRPr>
          </a:p>
          <a:p>
            <a:pPr marL="342900" indent="-342900" algn="just">
              <a:buClr>
                <a:schemeClr val="accent2">
                  <a:lumMod val="75000"/>
                </a:schemeClr>
              </a:buClr>
              <a:buFont typeface="Arial" panose="020B0604020202020204" pitchFamily="34" charset="0"/>
              <a:buChar char="•"/>
            </a:pPr>
            <a:r>
              <a:rPr lang="fr-FR" dirty="0" smtClean="0"/>
              <a:t>A1 : Données et métadonnées accessibles par leur identifiants via un protocole standard</a:t>
            </a:r>
          </a:p>
          <a:p>
            <a:pPr marL="800100" lvl="1" indent="-342900" algn="just">
              <a:buClr>
                <a:schemeClr val="accent2">
                  <a:lumMod val="75000"/>
                </a:schemeClr>
              </a:buClr>
              <a:buFont typeface="Arial" panose="020B0604020202020204" pitchFamily="34" charset="0"/>
              <a:buChar char="•"/>
            </a:pPr>
            <a:r>
              <a:rPr lang="fr-FR" dirty="0" smtClean="0"/>
              <a:t>A1.1 : Le protocole utilisé est ouvert, libre et peut-être implémenté de manière universelle</a:t>
            </a:r>
          </a:p>
          <a:p>
            <a:pPr marL="800100" lvl="1" indent="-342900" algn="just">
              <a:buClr>
                <a:schemeClr val="accent2">
                  <a:lumMod val="75000"/>
                </a:schemeClr>
              </a:buClr>
              <a:buFont typeface="Arial" panose="020B0604020202020204" pitchFamily="34" charset="0"/>
              <a:buChar char="•"/>
            </a:pPr>
            <a:r>
              <a:rPr lang="fr-FR" dirty="0" smtClean="0"/>
              <a:t>A1.2 : Le protocole peut gérer des procédures d’authentification et d’autorisation si nécessaire</a:t>
            </a:r>
          </a:p>
          <a:p>
            <a:pPr marL="342900" indent="-342900" algn="just">
              <a:buClr>
                <a:schemeClr val="accent2">
                  <a:lumMod val="75000"/>
                </a:schemeClr>
              </a:buClr>
              <a:buFont typeface="Arial" panose="020B0604020202020204" pitchFamily="34" charset="0"/>
              <a:buChar char="•"/>
            </a:pPr>
            <a:r>
              <a:rPr lang="fr-FR" dirty="0" smtClean="0"/>
              <a:t>A2 : Métadonnées accessibles même si les données ne sont plus disponibles</a:t>
            </a:r>
          </a:p>
          <a:p>
            <a:pPr marL="342900" indent="-342900" algn="just">
              <a:buClr>
                <a:schemeClr val="accent1"/>
              </a:buClr>
              <a:buFont typeface="Wingdings" panose="05000000000000000000" pitchFamily="2" charset="2"/>
              <a:buChar char="q"/>
            </a:pPr>
            <a:endParaRPr lang="fr-FR" dirty="0"/>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dirty="0">
              <a:solidFill>
                <a:schemeClr val="tx1">
                  <a:lumMod val="95000"/>
                  <a:lumOff val="5000"/>
                </a:schemeClr>
              </a:solidFill>
            </a:endParaRPr>
          </a:p>
        </p:txBody>
      </p:sp>
      <p:sp>
        <p:nvSpPr>
          <p:cNvPr id="58" name="Rectangle 57"/>
          <p:cNvSpPr/>
          <p:nvPr/>
        </p:nvSpPr>
        <p:spPr>
          <a:xfrm>
            <a:off x="2815130" y="3982354"/>
            <a:ext cx="7530637" cy="1491548"/>
          </a:xfrm>
          <a:prstGeom prst="rect">
            <a:avLst/>
          </a:prstGeom>
        </p:spPr>
        <p:txBody>
          <a:bodyPr wrap="square">
            <a:normAutofit fontScale="85000" lnSpcReduction="20000"/>
          </a:bodyPr>
          <a:lstStyle/>
          <a:p>
            <a:r>
              <a:rPr lang="fr-FR" b="1" dirty="0" err="1" smtClean="0">
                <a:solidFill>
                  <a:schemeClr val="tx1">
                    <a:lumMod val="95000"/>
                    <a:lumOff val="5000"/>
                  </a:schemeClr>
                </a:solidFill>
              </a:rPr>
              <a:t>Interoperable</a:t>
            </a:r>
            <a:r>
              <a:rPr lang="fr-FR" b="1" dirty="0" smtClean="0">
                <a:solidFill>
                  <a:schemeClr val="tx1">
                    <a:lumMod val="95000"/>
                    <a:lumOff val="5000"/>
                  </a:schemeClr>
                </a:solidFill>
              </a:rPr>
              <a:t> : les données sont interopérables, intégration avec d’autres données, interopérabilité avec des applications</a:t>
            </a:r>
            <a:endParaRPr lang="fr-FR" dirty="0">
              <a:solidFill>
                <a:schemeClr val="tx1">
                  <a:lumMod val="95000"/>
                  <a:lumOff val="5000"/>
                </a:schemeClr>
              </a:solidFill>
            </a:endParaRPr>
          </a:p>
          <a:p>
            <a:pPr marL="342900" indent="-342900" algn="just">
              <a:buClr>
                <a:schemeClr val="accent2">
                  <a:lumMod val="75000"/>
                </a:schemeClr>
              </a:buClr>
              <a:buFont typeface="Arial" panose="020B0604020202020204" pitchFamily="34" charset="0"/>
              <a:buChar char="•"/>
            </a:pPr>
            <a:r>
              <a:rPr lang="fr-FR" dirty="0" smtClean="0"/>
              <a:t>I1 : Données et métadonnées utilisant un langage formel, accessible, partagé et largement applicable pour la représentation des connaissances</a:t>
            </a:r>
          </a:p>
          <a:p>
            <a:pPr marL="342900" indent="-342900" algn="just">
              <a:buClr>
                <a:schemeClr val="accent2">
                  <a:lumMod val="75000"/>
                </a:schemeClr>
              </a:buClr>
              <a:buFont typeface="Arial" panose="020B0604020202020204" pitchFamily="34" charset="0"/>
              <a:buChar char="•"/>
            </a:pPr>
            <a:r>
              <a:rPr lang="fr-FR" dirty="0" smtClean="0"/>
              <a:t>I2 : Données et métadonnées utilisant des vocabulaires suivant eux-mêmes les principes FAIR</a:t>
            </a:r>
          </a:p>
          <a:p>
            <a:pPr marL="342900" indent="-342900" algn="just">
              <a:buClr>
                <a:schemeClr val="accent2">
                  <a:lumMod val="75000"/>
                </a:schemeClr>
              </a:buClr>
              <a:buFont typeface="Arial" panose="020B0604020202020204" pitchFamily="34" charset="0"/>
              <a:buChar char="•"/>
            </a:pPr>
            <a:r>
              <a:rPr lang="fr-FR" dirty="0" smtClean="0"/>
              <a:t>I3 : Données et métadonnées contenant des liens vers d’autres (méta)données</a:t>
            </a:r>
          </a:p>
          <a:p>
            <a:pPr marL="342900" indent="-342900" algn="just">
              <a:buClr>
                <a:schemeClr val="accent1"/>
              </a:buClr>
              <a:buFont typeface="Wingdings" panose="05000000000000000000" pitchFamily="2" charset="2"/>
              <a:buChar char="q"/>
            </a:pPr>
            <a:endParaRPr lang="fr-FR" dirty="0"/>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dirty="0">
              <a:solidFill>
                <a:schemeClr val="tx1">
                  <a:lumMod val="95000"/>
                  <a:lumOff val="5000"/>
                </a:schemeClr>
              </a:solidFill>
            </a:endParaRPr>
          </a:p>
        </p:txBody>
      </p:sp>
      <p:sp>
        <p:nvSpPr>
          <p:cNvPr id="59" name="Rectangle 58"/>
          <p:cNvSpPr/>
          <p:nvPr/>
        </p:nvSpPr>
        <p:spPr>
          <a:xfrm>
            <a:off x="2887899" y="5476435"/>
            <a:ext cx="7385100" cy="1491548"/>
          </a:xfrm>
          <a:prstGeom prst="rect">
            <a:avLst/>
          </a:prstGeom>
        </p:spPr>
        <p:txBody>
          <a:bodyPr wrap="square">
            <a:normAutofit fontScale="92500" lnSpcReduction="10000"/>
          </a:bodyPr>
          <a:lstStyle/>
          <a:p>
            <a:r>
              <a:rPr lang="fr-FR" b="1" dirty="0" err="1" smtClean="0">
                <a:solidFill>
                  <a:schemeClr val="tx1">
                    <a:lumMod val="95000"/>
                    <a:lumOff val="5000"/>
                  </a:schemeClr>
                </a:solidFill>
              </a:rPr>
              <a:t>Reusable</a:t>
            </a:r>
            <a:r>
              <a:rPr lang="fr-FR" b="1" dirty="0" smtClean="0">
                <a:solidFill>
                  <a:schemeClr val="tx1">
                    <a:lumMod val="95000"/>
                    <a:lumOff val="5000"/>
                  </a:schemeClr>
                </a:solidFill>
              </a:rPr>
              <a:t> : les données doivent être réutilisables pour de futures recherches</a:t>
            </a:r>
            <a:endParaRPr lang="fr-FR" dirty="0">
              <a:solidFill>
                <a:schemeClr val="tx1">
                  <a:lumMod val="95000"/>
                  <a:lumOff val="5000"/>
                </a:schemeClr>
              </a:solidFill>
            </a:endParaRPr>
          </a:p>
          <a:p>
            <a:pPr marL="342900" indent="-342900" algn="just">
              <a:buClr>
                <a:schemeClr val="accent2">
                  <a:lumMod val="75000"/>
                </a:schemeClr>
              </a:buClr>
              <a:buFont typeface="Arial" panose="020B0604020202020204" pitchFamily="34" charset="0"/>
              <a:buChar char="•"/>
            </a:pPr>
            <a:r>
              <a:rPr lang="fr-FR" dirty="0" smtClean="0"/>
              <a:t>R1 : Données et métadonnées richement décrites, par une pluralité d’attributs précis</a:t>
            </a:r>
          </a:p>
          <a:p>
            <a:pPr marL="800100" lvl="1" indent="-342900" algn="just">
              <a:buClr>
                <a:schemeClr val="accent2">
                  <a:lumMod val="75000"/>
                </a:schemeClr>
              </a:buClr>
              <a:buFont typeface="Arial" panose="020B0604020202020204" pitchFamily="34" charset="0"/>
              <a:buChar char="•"/>
            </a:pPr>
            <a:r>
              <a:rPr lang="fr-FR" dirty="0" smtClean="0"/>
              <a:t>R1.1 : Fournies avec une licence d’utilisation claire</a:t>
            </a:r>
          </a:p>
          <a:p>
            <a:pPr marL="800100" lvl="1" indent="-342900" algn="just">
              <a:buClr>
                <a:schemeClr val="accent2">
                  <a:lumMod val="75000"/>
                </a:schemeClr>
              </a:buClr>
              <a:buFont typeface="Arial" panose="020B0604020202020204" pitchFamily="34" charset="0"/>
              <a:buChar char="•"/>
            </a:pPr>
            <a:r>
              <a:rPr lang="fr-FR" dirty="0" smtClean="0"/>
              <a:t>R1.2 : Associées à leur provenance</a:t>
            </a:r>
          </a:p>
          <a:p>
            <a:pPr marL="800100" lvl="1" indent="-342900" algn="just">
              <a:buClr>
                <a:schemeClr val="accent2">
                  <a:lumMod val="75000"/>
                </a:schemeClr>
              </a:buClr>
              <a:buFont typeface="Arial" panose="020B0604020202020204" pitchFamily="34" charset="0"/>
              <a:buChar char="•"/>
            </a:pPr>
            <a:r>
              <a:rPr lang="fr-FR" dirty="0" smtClean="0"/>
              <a:t>R1.3 : Suivent les standards des communautés</a:t>
            </a:r>
          </a:p>
          <a:p>
            <a:pPr marL="342900" indent="-342900" algn="just">
              <a:buClr>
                <a:schemeClr val="accent1"/>
              </a:buClr>
              <a:buFont typeface="Wingdings" panose="05000000000000000000" pitchFamily="2" charset="2"/>
              <a:buChar char="q"/>
            </a:pPr>
            <a:endParaRPr lang="fr-FR" dirty="0"/>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b="1" dirty="0">
              <a:solidFill>
                <a:schemeClr val="tx1">
                  <a:lumMod val="95000"/>
                  <a:lumOff val="5000"/>
                </a:schemeClr>
              </a:solidFill>
            </a:endParaRPr>
          </a:p>
          <a:p>
            <a:endParaRPr lang="fr-FR" dirty="0">
              <a:solidFill>
                <a:schemeClr val="tx1">
                  <a:lumMod val="95000"/>
                  <a:lumOff val="5000"/>
                </a:schemeClr>
              </a:solidFill>
            </a:endParaRPr>
          </a:p>
        </p:txBody>
      </p:sp>
      <p:pic>
        <p:nvPicPr>
          <p:cNvPr id="60" name="Image 59" descr="Zahnrad Teamwork Motor · Kostenloses Bild auf Pixabay"/>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0373809" y="4119352"/>
            <a:ext cx="1396926" cy="1396926"/>
          </a:xfrm>
          <a:prstGeom prst="rect">
            <a:avLst/>
          </a:prstGeom>
        </p:spPr>
      </p:pic>
      <p:grpSp>
        <p:nvGrpSpPr>
          <p:cNvPr id="61" name="Groupe 60"/>
          <p:cNvGrpSpPr/>
          <p:nvPr/>
        </p:nvGrpSpPr>
        <p:grpSpPr>
          <a:xfrm>
            <a:off x="10541284" y="5833152"/>
            <a:ext cx="1302688" cy="1287231"/>
            <a:chOff x="10741688" y="4933014"/>
            <a:chExt cx="1604276" cy="1604276"/>
          </a:xfrm>
        </p:grpSpPr>
        <p:pic>
          <p:nvPicPr>
            <p:cNvPr id="62" name="Image 61" descr="Männchen 3D Model Freigestellt - Kostenloses Bild auf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41688" y="4933014"/>
              <a:ext cx="1604276" cy="1604276"/>
            </a:xfrm>
            <a:prstGeom prst="rect">
              <a:avLst/>
            </a:prstGeom>
          </p:spPr>
        </p:pic>
        <p:pic>
          <p:nvPicPr>
            <p:cNvPr id="63" name="Image 62"/>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3119" y1="26250" x2="43119" y2="26250"/>
                          <a14:foregroundMark x1="70642" y1="23750" x2="70642" y2="23750"/>
                          <a14:foregroundMark x1="77982" y1="43750" x2="77982" y2="43750"/>
                          <a14:foregroundMark x1="73394" y1="76250" x2="73394" y2="76250"/>
                          <a14:foregroundMark x1="44037" y1="76250" x2="44037" y2="76250"/>
                        </a14:backgroundRemoval>
                      </a14:imgEffect>
                    </a14:imgLayer>
                  </a14:imgProps>
                </a:ext>
                <a:ext uri="{28A0092B-C50C-407E-A947-70E740481C1C}">
                  <a14:useLocalDpi xmlns:a14="http://schemas.microsoft.com/office/drawing/2010/main" val="0"/>
                </a:ext>
              </a:extLst>
            </a:blip>
            <a:stretch>
              <a:fillRect/>
            </a:stretch>
          </p:blipFill>
          <p:spPr>
            <a:xfrm>
              <a:off x="10851971" y="5245974"/>
              <a:ext cx="691855" cy="507783"/>
            </a:xfrm>
            <a:prstGeom prst="rect">
              <a:avLst/>
            </a:prstGeom>
          </p:spPr>
        </p:pic>
      </p:grpSp>
      <p:grpSp>
        <p:nvGrpSpPr>
          <p:cNvPr id="64" name="Groupe 63"/>
          <p:cNvGrpSpPr/>
          <p:nvPr/>
        </p:nvGrpSpPr>
        <p:grpSpPr>
          <a:xfrm>
            <a:off x="10861776" y="2402162"/>
            <a:ext cx="1105894" cy="1287231"/>
            <a:chOff x="10727334" y="2207099"/>
            <a:chExt cx="1105894" cy="1287231"/>
          </a:xfrm>
        </p:grpSpPr>
        <p:pic>
          <p:nvPicPr>
            <p:cNvPr id="65" name="Image 64" descr="Männchen 3D Model Freigestellt - Kostenloses Bild auf Pixabay"/>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flipH="1">
              <a:off x="10727334" y="2207099"/>
              <a:ext cx="1105894" cy="1287231"/>
            </a:xfrm>
            <a:prstGeom prst="rect">
              <a:avLst/>
            </a:prstGeom>
          </p:spPr>
        </p:pic>
        <p:pic>
          <p:nvPicPr>
            <p:cNvPr id="66" name="Image 65"/>
            <p:cNvPicPr>
              <a:picLocks noChangeAspect="1"/>
            </p:cNvPicPr>
            <p:nvPr/>
          </p:nvPicPr>
          <p:blipFill>
            <a:blip r:embed="rId11">
              <a:extLst>
                <a:ext uri="{BEBA8EAE-BF5A-486C-A8C5-ECC9F3942E4B}">
                  <a14:imgProps xmlns:a14="http://schemas.microsoft.com/office/drawing/2010/main">
                    <a14:imgLayer r:embed="rId12">
                      <a14:imgEffect>
                        <a14:backgroundRemoval t="10000" b="100000" l="9890" r="100000"/>
                      </a14:imgEffect>
                    </a14:imgLayer>
                  </a14:imgProps>
                </a:ext>
                <a:ext uri="{28A0092B-C50C-407E-A947-70E740481C1C}">
                  <a14:useLocalDpi xmlns:a14="http://schemas.microsoft.com/office/drawing/2010/main" val="0"/>
                </a:ext>
              </a:extLst>
            </a:blip>
            <a:stretch>
              <a:fillRect/>
            </a:stretch>
          </p:blipFill>
          <p:spPr>
            <a:xfrm>
              <a:off x="11059642" y="2375047"/>
              <a:ext cx="441278" cy="484921"/>
            </a:xfrm>
            <a:prstGeom prst="rect">
              <a:avLst/>
            </a:prstGeom>
          </p:spPr>
        </p:pic>
      </p:grpSp>
      <p:sp>
        <p:nvSpPr>
          <p:cNvPr id="69" name="ZoneTexte 68"/>
          <p:cNvSpPr txBox="1"/>
          <p:nvPr/>
        </p:nvSpPr>
        <p:spPr>
          <a:xfrm rot="291188">
            <a:off x="9293102" y="107360"/>
            <a:ext cx="2917502" cy="646331"/>
          </a:xfrm>
          <a:prstGeom prst="rect">
            <a:avLst/>
          </a:prstGeom>
          <a:solidFill>
            <a:schemeClr val="accent4">
              <a:lumMod val="20000"/>
              <a:lumOff val="80000"/>
            </a:schemeClr>
          </a:solidFill>
        </p:spPr>
        <p:txBody>
          <a:bodyPr wrap="square" rtlCol="0">
            <a:spAutoFit/>
          </a:bodyPr>
          <a:lstStyle/>
          <a:p>
            <a:pPr algn="ctr"/>
            <a:r>
              <a:rPr lang="fr-FR" dirty="0" smtClean="0"/>
              <a:t>S’appliquent aux données et aux métadonnées</a:t>
            </a:r>
            <a:endParaRPr lang="fr-FR" dirty="0"/>
          </a:p>
        </p:txBody>
      </p:sp>
      <p:sp>
        <p:nvSpPr>
          <p:cNvPr id="70" name="ZoneTexte 69"/>
          <p:cNvSpPr txBox="1"/>
          <p:nvPr/>
        </p:nvSpPr>
        <p:spPr>
          <a:xfrm rot="291188">
            <a:off x="9252388" y="3500752"/>
            <a:ext cx="2917502" cy="646331"/>
          </a:xfrm>
          <a:prstGeom prst="rect">
            <a:avLst/>
          </a:prstGeom>
          <a:solidFill>
            <a:schemeClr val="accent4">
              <a:lumMod val="20000"/>
              <a:lumOff val="80000"/>
            </a:schemeClr>
          </a:solidFill>
        </p:spPr>
        <p:txBody>
          <a:bodyPr wrap="square" rtlCol="0">
            <a:spAutoFit/>
          </a:bodyPr>
          <a:lstStyle/>
          <a:p>
            <a:pPr algn="ctr"/>
            <a:r>
              <a:rPr lang="fr-FR" dirty="0" smtClean="0"/>
              <a:t>Concernent les humains ET les machines</a:t>
            </a:r>
            <a:endParaRPr lang="fr-FR" dirty="0"/>
          </a:p>
        </p:txBody>
      </p:sp>
    </p:spTree>
    <p:extLst>
      <p:ext uri="{BB962C8B-B14F-4D97-AF65-F5344CB8AC3E}">
        <p14:creationId xmlns:p14="http://schemas.microsoft.com/office/powerpoint/2010/main" val="1721501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892745"/>
            </a:xfrm>
            <a:prstGeom prst="rect">
              <a:avLst/>
            </a:prstGeom>
          </p:spPr>
          <p:txBody>
            <a:bodyPr lIns="0" tIns="0" rIns="0" bIns="0" rtlCol="0" anchor="t">
              <a:spAutoFit/>
            </a:bodyPr>
            <a:lstStyle/>
            <a:p>
              <a:pPr>
                <a:lnSpc>
                  <a:spcPts val="5133"/>
                </a:lnSpc>
              </a:pPr>
              <a:r>
                <a:rPr lang="en-US" sz="3666" b="1" dirty="0" smtClean="0">
                  <a:solidFill>
                    <a:srgbClr val="507AA6"/>
                  </a:solidFill>
                  <a:latin typeface="Montserrat Classic" panose="020B0604020202020204" charset="0"/>
                </a:rPr>
                <a:t>FAIR Data – comment ?</a:t>
              </a:r>
              <a:endParaRPr lang="en-US" sz="3666" b="1" dirty="0">
                <a:solidFill>
                  <a:srgbClr val="507AA6"/>
                </a:solidFill>
                <a:latin typeface="Montserrat Classic" panose="020B0604020202020204" charset="0"/>
              </a:endParaRP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sp>
        <p:nvSpPr>
          <p:cNvPr id="17" name="Espace réservé du contenu 4"/>
          <p:cNvSpPr txBox="1">
            <a:spLocks/>
          </p:cNvSpPr>
          <p:nvPr/>
        </p:nvSpPr>
        <p:spPr>
          <a:xfrm>
            <a:off x="609600" y="1041400"/>
            <a:ext cx="10972800" cy="5289568"/>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fr-FR" sz="2133" dirty="0" smtClean="0">
                <a:solidFill>
                  <a:srgbClr val="053D57"/>
                </a:solidFill>
              </a:rPr>
              <a:t>Il y a déjà des groupes qui travaillent sur l’interopérabilité des données et des données sur l’eau plus spécifiquement depuis les années 2000 =&gt; OGC, W3C, ISO, RDA, INSPIRE, … </a:t>
            </a:r>
          </a:p>
          <a:p>
            <a:pPr marL="0" indent="0" algn="just">
              <a:buNone/>
            </a:pPr>
            <a:endParaRPr lang="fr-FR" sz="2133" dirty="0">
              <a:solidFill>
                <a:srgbClr val="053D57"/>
              </a:solidFill>
            </a:endParaRPr>
          </a:p>
          <a:p>
            <a:pPr marL="0" indent="0" algn="just">
              <a:buNone/>
            </a:pPr>
            <a:endParaRPr lang="fr-FR" sz="2133" dirty="0" smtClean="0">
              <a:solidFill>
                <a:srgbClr val="053D57"/>
              </a:solidFill>
            </a:endParaRPr>
          </a:p>
          <a:p>
            <a:pPr marL="0" indent="0" algn="just">
              <a:buNone/>
            </a:pPr>
            <a:endParaRPr lang="fr-FR" sz="2133" dirty="0">
              <a:solidFill>
                <a:srgbClr val="053D57"/>
              </a:solidFill>
            </a:endParaRPr>
          </a:p>
          <a:p>
            <a:pPr marL="0" indent="0" algn="just">
              <a:buNone/>
            </a:pPr>
            <a:endParaRPr lang="fr-FR" sz="2133" dirty="0" smtClean="0">
              <a:solidFill>
                <a:srgbClr val="053D57"/>
              </a:solidFill>
            </a:endParaRPr>
          </a:p>
          <a:p>
            <a:pPr marL="0" indent="0" algn="just">
              <a:buNone/>
            </a:pPr>
            <a:endParaRPr lang="fr-FR" sz="2133" dirty="0">
              <a:solidFill>
                <a:srgbClr val="053D57"/>
              </a:solidFill>
            </a:endParaRPr>
          </a:p>
          <a:p>
            <a:pPr marL="0" indent="0" algn="just">
              <a:buNone/>
            </a:pPr>
            <a:endParaRPr lang="fr-FR" sz="2133" dirty="0" smtClean="0">
              <a:solidFill>
                <a:srgbClr val="053D57"/>
              </a:solidFill>
            </a:endParaRPr>
          </a:p>
          <a:p>
            <a:pPr marL="0" indent="0" algn="just">
              <a:buNone/>
            </a:pPr>
            <a:endParaRPr lang="fr-FR" sz="2133" dirty="0">
              <a:solidFill>
                <a:srgbClr val="053D57"/>
              </a:solidFill>
            </a:endParaRPr>
          </a:p>
          <a:p>
            <a:pPr marL="0" indent="0" algn="just">
              <a:buNone/>
            </a:pPr>
            <a:endParaRPr lang="fr-FR" sz="2133" dirty="0" smtClean="0">
              <a:solidFill>
                <a:srgbClr val="053D57"/>
              </a:solidFill>
            </a:endParaRPr>
          </a:p>
          <a:p>
            <a:pPr marL="0" indent="0" algn="just">
              <a:buNone/>
            </a:pPr>
            <a:endParaRPr lang="fr-FR" sz="2133" dirty="0" smtClean="0">
              <a:solidFill>
                <a:srgbClr val="053D57"/>
              </a:solidFill>
            </a:endParaRPr>
          </a:p>
          <a:p>
            <a:pPr marL="0" indent="0" algn="just">
              <a:buNone/>
            </a:pPr>
            <a:endParaRPr lang="fr-FR" sz="2133" dirty="0">
              <a:solidFill>
                <a:srgbClr val="053D57"/>
              </a:solidFill>
            </a:endParaRPr>
          </a:p>
          <a:p>
            <a:pPr algn="just">
              <a:buFont typeface="Symbol" panose="05050102010706020507" pitchFamily="18" charset="2"/>
              <a:buChar char="Þ"/>
            </a:pPr>
            <a:r>
              <a:rPr lang="fr-FR" sz="2133" dirty="0" smtClean="0">
                <a:solidFill>
                  <a:srgbClr val="053D57"/>
                </a:solidFill>
              </a:rPr>
              <a:t>Nous (PC8), allons travailler ensemble avec vous pour identifier comment structurer, </a:t>
            </a:r>
            <a:r>
              <a:rPr lang="fr-FR" sz="2133" dirty="0" err="1" smtClean="0">
                <a:solidFill>
                  <a:srgbClr val="053D57"/>
                </a:solidFill>
              </a:rPr>
              <a:t>sémantiser</a:t>
            </a:r>
            <a:r>
              <a:rPr lang="fr-FR" sz="2133" dirty="0" smtClean="0">
                <a:solidFill>
                  <a:srgbClr val="053D57"/>
                </a:solidFill>
              </a:rPr>
              <a:t> et échanger vos données selon ces pratiques</a:t>
            </a:r>
          </a:p>
          <a:p>
            <a:pPr algn="just">
              <a:buFont typeface="Symbol" panose="05050102010706020507" pitchFamily="18" charset="2"/>
              <a:buChar char="Þ"/>
            </a:pPr>
            <a:r>
              <a:rPr lang="fr-FR" sz="2133" dirty="0" smtClean="0">
                <a:solidFill>
                  <a:srgbClr val="053D57"/>
                </a:solidFill>
              </a:rPr>
              <a:t>En lien direct avec les travaux en cours en Europe et à l’international sur les données eau.</a:t>
            </a:r>
          </a:p>
        </p:txBody>
      </p:sp>
      <p:pic>
        <p:nvPicPr>
          <p:cNvPr id="18" name="Image 17"/>
          <p:cNvPicPr>
            <a:picLocks noChangeAspect="1"/>
          </p:cNvPicPr>
          <p:nvPr/>
        </p:nvPicPr>
        <p:blipFill>
          <a:blip r:embed="rId4"/>
          <a:stretch>
            <a:fillRect/>
          </a:stretch>
        </p:blipFill>
        <p:spPr>
          <a:xfrm>
            <a:off x="4076877" y="2950299"/>
            <a:ext cx="3436057" cy="2055646"/>
          </a:xfrm>
          <a:prstGeom prst="rect">
            <a:avLst/>
          </a:prstGeom>
        </p:spPr>
      </p:pic>
      <p:sp>
        <p:nvSpPr>
          <p:cNvPr id="19" name="ZoneTexte 18"/>
          <p:cNvSpPr txBox="1"/>
          <p:nvPr/>
        </p:nvSpPr>
        <p:spPr>
          <a:xfrm>
            <a:off x="1829449" y="2120566"/>
            <a:ext cx="2079099" cy="869704"/>
          </a:xfrm>
          <a:prstGeom prst="rect">
            <a:avLst/>
          </a:prstGeom>
          <a:solidFill>
            <a:srgbClr val="22B14C"/>
          </a:solidFill>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kern="1200" dirty="0" smtClean="0"/>
              <a:t>Interopérabilité des méthodes d’échange</a:t>
            </a:r>
            <a:endParaRPr lang="fr-FR" kern="1200" dirty="0"/>
          </a:p>
        </p:txBody>
      </p:sp>
      <p:sp>
        <p:nvSpPr>
          <p:cNvPr id="20" name="ZoneTexte 19"/>
          <p:cNvSpPr txBox="1"/>
          <p:nvPr/>
        </p:nvSpPr>
        <p:spPr>
          <a:xfrm>
            <a:off x="7681263" y="2080595"/>
            <a:ext cx="2079099" cy="869704"/>
          </a:xfrm>
          <a:prstGeom prst="rect">
            <a:avLst/>
          </a:prstGeom>
          <a:solidFill>
            <a:srgbClr val="ED1C24"/>
          </a:solidFill>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dirty="0" smtClean="0"/>
              <a:t>Interopérabilité des contenus échangés</a:t>
            </a:r>
            <a:endParaRPr lang="fr-FR" dirty="0"/>
          </a:p>
        </p:txBody>
      </p:sp>
      <p:sp>
        <p:nvSpPr>
          <p:cNvPr id="27" name="Rectangle 26"/>
          <p:cNvSpPr/>
          <p:nvPr/>
        </p:nvSpPr>
        <p:spPr>
          <a:xfrm>
            <a:off x="8331801" y="3014499"/>
            <a:ext cx="2857121" cy="824841"/>
          </a:xfrm>
          <a:prstGeom prst="rect">
            <a:avLst/>
          </a:prstGeom>
        </p:spPr>
        <p:txBody>
          <a:bodyPr wrap="square">
            <a:spAutoFit/>
          </a:bodyPr>
          <a:lstStyle/>
          <a:p>
            <a:pPr defTabSz="914400" fontAlgn="base">
              <a:spcBef>
                <a:spcPct val="20000"/>
              </a:spcBef>
              <a:spcAft>
                <a:spcPct val="0"/>
              </a:spcAft>
              <a:buClr>
                <a:srgbClr val="3A7A8F"/>
              </a:buClr>
              <a:buSzPct val="150000"/>
            </a:pPr>
            <a:r>
              <a:rPr lang="fr-FR" sz="1400" kern="0" dirty="0" smtClean="0">
                <a:solidFill>
                  <a:srgbClr val="000000"/>
                </a:solidFill>
                <a:latin typeface="Arial"/>
              </a:rPr>
              <a:t>Interopérabilité sémantique</a:t>
            </a:r>
            <a:endParaRPr lang="fr-FR" sz="1400" kern="0" dirty="0">
              <a:solidFill>
                <a:srgbClr val="000000"/>
              </a:solidFill>
              <a:latin typeface="Arial"/>
            </a:endParaRPr>
          </a:p>
          <a:p>
            <a:pPr marL="228600" indent="-228600" fontAlgn="base">
              <a:spcBef>
                <a:spcPct val="20000"/>
              </a:spcBef>
              <a:spcAft>
                <a:spcPct val="0"/>
              </a:spcAft>
              <a:buClr>
                <a:srgbClr val="3A7A8F"/>
              </a:buClr>
              <a:buSzPct val="150000"/>
              <a:buFontTx/>
              <a:buChar char="–"/>
            </a:pPr>
            <a:r>
              <a:rPr lang="fr-FR" sz="1400" kern="0" dirty="0" smtClean="0">
                <a:solidFill>
                  <a:srgbClr val="000000"/>
                </a:solidFill>
              </a:rPr>
              <a:t>Structure de données</a:t>
            </a:r>
            <a:endParaRPr lang="fr-FR" sz="1400" kern="0" dirty="0" smtClean="0">
              <a:solidFill>
                <a:srgbClr val="000000"/>
              </a:solidFill>
              <a:latin typeface="Arial"/>
            </a:endParaRPr>
          </a:p>
          <a:p>
            <a:pPr marL="228600" indent="-228600" fontAlgn="base">
              <a:spcBef>
                <a:spcPct val="20000"/>
              </a:spcBef>
              <a:spcAft>
                <a:spcPct val="0"/>
              </a:spcAft>
              <a:buClr>
                <a:srgbClr val="3A7A8F"/>
              </a:buClr>
              <a:buSzPct val="150000"/>
              <a:buFontTx/>
              <a:buChar char="–"/>
            </a:pPr>
            <a:r>
              <a:rPr lang="fr-FR" sz="1400" kern="0" dirty="0" smtClean="0">
                <a:solidFill>
                  <a:srgbClr val="000000"/>
                </a:solidFill>
              </a:rPr>
              <a:t>Vocabulaires	</a:t>
            </a:r>
            <a:endParaRPr lang="fr-FR" sz="1400" kern="0" dirty="0" smtClean="0">
              <a:solidFill>
                <a:srgbClr val="000000"/>
              </a:solidFill>
              <a:latin typeface="Arial"/>
            </a:endParaRPr>
          </a:p>
        </p:txBody>
      </p:sp>
      <p:sp>
        <p:nvSpPr>
          <p:cNvPr id="28" name="Rectangle 27"/>
          <p:cNvSpPr/>
          <p:nvPr/>
        </p:nvSpPr>
        <p:spPr>
          <a:xfrm>
            <a:off x="1973334" y="3067692"/>
            <a:ext cx="2857121" cy="566309"/>
          </a:xfrm>
          <a:prstGeom prst="rect">
            <a:avLst/>
          </a:prstGeom>
        </p:spPr>
        <p:txBody>
          <a:bodyPr wrap="square">
            <a:spAutoFit/>
          </a:bodyPr>
          <a:lstStyle/>
          <a:p>
            <a:pPr defTabSz="914400" fontAlgn="base">
              <a:spcBef>
                <a:spcPct val="20000"/>
              </a:spcBef>
              <a:spcAft>
                <a:spcPct val="0"/>
              </a:spcAft>
              <a:buClr>
                <a:srgbClr val="3A7A8F"/>
              </a:buClr>
              <a:buSzPct val="150000"/>
            </a:pPr>
            <a:r>
              <a:rPr lang="fr-FR" sz="1400" kern="0" dirty="0" smtClean="0">
                <a:solidFill>
                  <a:srgbClr val="000000"/>
                </a:solidFill>
                <a:latin typeface="Arial"/>
              </a:rPr>
              <a:t>Interopérabilité technique</a:t>
            </a:r>
            <a:endParaRPr lang="fr-FR" sz="1400" kern="0" dirty="0">
              <a:solidFill>
                <a:srgbClr val="000000"/>
              </a:solidFill>
              <a:latin typeface="Arial"/>
            </a:endParaRPr>
          </a:p>
          <a:p>
            <a:pPr marL="228600" indent="-228600" fontAlgn="base">
              <a:spcBef>
                <a:spcPct val="20000"/>
              </a:spcBef>
              <a:spcAft>
                <a:spcPct val="0"/>
              </a:spcAft>
              <a:buClr>
                <a:srgbClr val="3A7A8F"/>
              </a:buClr>
              <a:buSzPct val="150000"/>
              <a:buFontTx/>
              <a:buChar char="–"/>
            </a:pPr>
            <a:r>
              <a:rPr lang="fr-FR" sz="1400" kern="0" dirty="0" smtClean="0">
                <a:solidFill>
                  <a:srgbClr val="000000"/>
                </a:solidFill>
              </a:rPr>
              <a:t>Accès au données</a:t>
            </a:r>
            <a:endParaRPr lang="fr-FR" sz="1400" kern="0" dirty="0" smtClean="0">
              <a:solidFill>
                <a:srgbClr val="000000"/>
              </a:solidFill>
              <a:latin typeface="Arial"/>
            </a:endParaRPr>
          </a:p>
        </p:txBody>
      </p:sp>
    </p:spTree>
    <p:extLst>
      <p:ext uri="{BB962C8B-B14F-4D97-AF65-F5344CB8AC3E}">
        <p14:creationId xmlns:p14="http://schemas.microsoft.com/office/powerpoint/2010/main" val="1612759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892745"/>
            </a:xfrm>
            <a:prstGeom prst="rect">
              <a:avLst/>
            </a:prstGeom>
          </p:spPr>
          <p:txBody>
            <a:bodyPr lIns="0" tIns="0" rIns="0" bIns="0" rtlCol="0" anchor="t">
              <a:spAutoFit/>
            </a:bodyPr>
            <a:lstStyle/>
            <a:p>
              <a:pPr>
                <a:lnSpc>
                  <a:spcPts val="5133"/>
                </a:lnSpc>
              </a:pPr>
              <a:r>
                <a:rPr lang="en-US" sz="3666" b="1" dirty="0" smtClean="0">
                  <a:solidFill>
                    <a:srgbClr val="507AA6"/>
                  </a:solidFill>
                  <a:latin typeface="Montserrat Classic" panose="020B0604020202020204" charset="0"/>
                </a:rPr>
                <a:t>FAIR Data – </a:t>
              </a:r>
              <a:r>
                <a:rPr lang="en-US" sz="3666" b="1" dirty="0" err="1" smtClean="0">
                  <a:solidFill>
                    <a:srgbClr val="507AA6"/>
                  </a:solidFill>
                  <a:latin typeface="Montserrat Classic" panose="020B0604020202020204" charset="0"/>
                </a:rPr>
                <a:t>ça</a:t>
              </a:r>
              <a:r>
                <a:rPr lang="en-US" sz="3666" b="1" dirty="0" smtClean="0">
                  <a:solidFill>
                    <a:srgbClr val="507AA6"/>
                  </a:solidFill>
                  <a:latin typeface="Montserrat Classic" panose="020B0604020202020204" charset="0"/>
                </a:rPr>
                <a:t> </a:t>
              </a:r>
              <a:r>
                <a:rPr lang="en-US" sz="3666" b="1" dirty="0" err="1" smtClean="0">
                  <a:solidFill>
                    <a:srgbClr val="507AA6"/>
                  </a:solidFill>
                  <a:latin typeface="Montserrat Classic" panose="020B0604020202020204" charset="0"/>
                </a:rPr>
                <a:t>marche</a:t>
              </a:r>
              <a:r>
                <a:rPr lang="en-US" sz="3666" b="1" dirty="0" smtClean="0">
                  <a:solidFill>
                    <a:srgbClr val="507AA6"/>
                  </a:solidFill>
                  <a:latin typeface="Montserrat Classic" panose="020B0604020202020204" charset="0"/>
                </a:rPr>
                <a:t> ?</a:t>
              </a:r>
              <a:endParaRPr lang="en-US" sz="3666" b="1" dirty="0">
                <a:solidFill>
                  <a:srgbClr val="507AA6"/>
                </a:solidFill>
                <a:latin typeface="Montserrat Classic" panose="020B0604020202020204" charset="0"/>
              </a:endParaRP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sp>
        <p:nvSpPr>
          <p:cNvPr id="17" name="Espace réservé du contenu 4"/>
          <p:cNvSpPr txBox="1">
            <a:spLocks/>
          </p:cNvSpPr>
          <p:nvPr/>
        </p:nvSpPr>
        <p:spPr>
          <a:xfrm>
            <a:off x="609600" y="1041400"/>
            <a:ext cx="10972800" cy="4978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fr-FR" sz="2133" dirty="0" smtClean="0">
                <a:solidFill>
                  <a:srgbClr val="053D57"/>
                </a:solidFill>
              </a:rPr>
              <a:t>Un exemple : réutilisation de la sémantique commune sur les séries temporelles. </a:t>
            </a:r>
          </a:p>
          <a:p>
            <a:pPr marL="0" indent="0" algn="just">
              <a:buNone/>
            </a:pPr>
            <a:r>
              <a:rPr lang="fr-FR" sz="2133" dirty="0" smtClean="0">
                <a:solidFill>
                  <a:srgbClr val="053D57"/>
                </a:solidFill>
              </a:rPr>
              <a:t>Ex1 données qualité eau de surface, franco-allemandes (aucun hard codage) -&gt; client web</a:t>
            </a:r>
          </a:p>
          <a:p>
            <a:pPr marL="0" indent="0" algn="just">
              <a:buNone/>
            </a:pPr>
            <a:endParaRPr lang="fr-FR" sz="2133" dirty="0">
              <a:solidFill>
                <a:schemeClr val="tx1">
                  <a:lumMod val="50000"/>
                  <a:lumOff val="50000"/>
                </a:schemeClr>
              </a:solidFill>
            </a:endParaRPr>
          </a:p>
        </p:txBody>
      </p:sp>
      <p:pic>
        <p:nvPicPr>
          <p:cNvPr id="19" name="Picture 2" descr="https://lh7-us.googleusercontent.com/slidesz/AGV_vUdWlYyEvDe5w09_n1RVR5xLmGECYL38AKai5_uMJgRcK5mD0NhnrIssoLA594fXWtjxhdK3clBSZdCQhvrHpqQQ7Ze_CBzbBkDKx0XMRPwEj7xB0mFSe4E9gCX3yUGRcGT2Iio1bsBkA7f3lyHutBSz5RbjtkM=s2048?key=VUiQuwnSppPNzW4pgD0sS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5" r="10590"/>
          <a:stretch/>
        </p:blipFill>
        <p:spPr bwMode="auto">
          <a:xfrm>
            <a:off x="127000" y="1809270"/>
            <a:ext cx="6341533" cy="45216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lh7-us.googleusercontent.com/slidesz/AGV_vUdUGtix3oNF5m3AeMICHTpWDrLWI7Dh3IWdsFVb3p3DhRdKI1yD1fQVxhPZoAgJHRNefDst9KluCi6GeQLNRj1EczFe3j9VTh0M8ETYSwczdzE1nz3XSy8DPGjsWdsdf3RjNxZCQ49LSKstOONy3aRMc9wQ8nRA=s2048?key=VUiQuwnSppPNzW4pgD0sS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7732" y="3478384"/>
            <a:ext cx="5774267" cy="281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585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892745"/>
            </a:xfrm>
            <a:prstGeom prst="rect">
              <a:avLst/>
            </a:prstGeom>
          </p:spPr>
          <p:txBody>
            <a:bodyPr lIns="0" tIns="0" rIns="0" bIns="0" rtlCol="0" anchor="t">
              <a:spAutoFit/>
            </a:bodyPr>
            <a:lstStyle/>
            <a:p>
              <a:pPr>
                <a:lnSpc>
                  <a:spcPts val="5133"/>
                </a:lnSpc>
              </a:pPr>
              <a:r>
                <a:rPr lang="en-US" sz="3666" b="1" dirty="0" smtClean="0">
                  <a:solidFill>
                    <a:srgbClr val="507AA6"/>
                  </a:solidFill>
                  <a:latin typeface="Montserrat Classic" panose="020B0604020202020204" charset="0"/>
                </a:rPr>
                <a:t>FAIR Data – </a:t>
              </a:r>
              <a:r>
                <a:rPr lang="en-US" sz="3666" b="1" dirty="0" err="1" smtClean="0">
                  <a:solidFill>
                    <a:srgbClr val="507AA6"/>
                  </a:solidFill>
                  <a:latin typeface="Montserrat Classic" panose="020B0604020202020204" charset="0"/>
                </a:rPr>
                <a:t>ça</a:t>
              </a:r>
              <a:r>
                <a:rPr lang="en-US" sz="3666" b="1" dirty="0" smtClean="0">
                  <a:solidFill>
                    <a:srgbClr val="507AA6"/>
                  </a:solidFill>
                  <a:latin typeface="Montserrat Classic" panose="020B0604020202020204" charset="0"/>
                </a:rPr>
                <a:t> </a:t>
              </a:r>
              <a:r>
                <a:rPr lang="en-US" sz="3666" b="1" dirty="0" err="1" smtClean="0">
                  <a:solidFill>
                    <a:srgbClr val="507AA6"/>
                  </a:solidFill>
                  <a:latin typeface="Montserrat Classic" panose="020B0604020202020204" charset="0"/>
                </a:rPr>
                <a:t>marche</a:t>
              </a:r>
              <a:r>
                <a:rPr lang="en-US" sz="3666" b="1" dirty="0" smtClean="0">
                  <a:solidFill>
                    <a:srgbClr val="507AA6"/>
                  </a:solidFill>
                  <a:latin typeface="Montserrat Classic" panose="020B0604020202020204" charset="0"/>
                </a:rPr>
                <a:t> ?</a:t>
              </a:r>
              <a:endParaRPr lang="en-US" sz="3666" b="1" dirty="0">
                <a:solidFill>
                  <a:srgbClr val="507AA6"/>
                </a:solidFill>
                <a:latin typeface="Montserrat Classic" panose="020B0604020202020204" charset="0"/>
              </a:endParaRP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sp>
        <p:nvSpPr>
          <p:cNvPr id="17" name="Espace réservé du contenu 4"/>
          <p:cNvSpPr txBox="1">
            <a:spLocks/>
          </p:cNvSpPr>
          <p:nvPr/>
        </p:nvSpPr>
        <p:spPr>
          <a:xfrm>
            <a:off x="609600" y="1041400"/>
            <a:ext cx="10972800" cy="4978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fr-FR" sz="2133" dirty="0" smtClean="0">
                <a:solidFill>
                  <a:srgbClr val="053D57"/>
                </a:solidFill>
              </a:rPr>
              <a:t>Un exemple : réutilisation de la sémantique commune sur les séries temporelles. </a:t>
            </a:r>
          </a:p>
          <a:p>
            <a:pPr marL="0" indent="0" algn="just">
              <a:buNone/>
            </a:pPr>
            <a:r>
              <a:rPr lang="fr-FR" sz="2133" dirty="0" smtClean="0">
                <a:solidFill>
                  <a:srgbClr val="053D57"/>
                </a:solidFill>
              </a:rPr>
              <a:t>Ex1 données qualité eau de surface, franco-allemandes (aucun hard codage) -&gt; QGIS 3.36+</a:t>
            </a:r>
          </a:p>
          <a:p>
            <a:pPr marL="0" indent="0" algn="just">
              <a:buNone/>
            </a:pPr>
            <a:endParaRPr lang="fr-FR" sz="2133" dirty="0">
              <a:solidFill>
                <a:schemeClr val="tx1">
                  <a:lumMod val="50000"/>
                  <a:lumOff val="50000"/>
                </a:schemeClr>
              </a:solidFill>
            </a:endParaRPr>
          </a:p>
        </p:txBody>
      </p:sp>
      <p:pic>
        <p:nvPicPr>
          <p:cNvPr id="18" name="Picture 2" descr="https://lh7-us.googleusercontent.com/slidesz/AGV_vUeSk4g16nEWGyU28JnIJo2g755CO2tA9u4Uw6Ny0_lrvfVQihqAY4mzf4b4YgvrsXePXkGatcmo9OqEoRVzwWbRd0eS5PfACLcfYmTjzEqZTPyfC1t1pgjGZlNIHOL-9Rb9PSu9yse2VTv9iUb4li385EXBtJ0=s2048?key=VUiQuwnSppPNzW4pgD0sS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97" y="2210882"/>
            <a:ext cx="5444130" cy="31739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lh7-us.googleusercontent.com/slidesz/AGV_vUf2NDg2-sq1_00ujYoQAiHTAh2xN55EXrp8yO9O-QYZSwnBtELq4PvOMzUGZRrKHsvjQLWu7XlXFoGastdwPeXzbaP_aC1AIUDsK3e-RRsadhppDdmR4pXrDsFLHYgubmG7UesdVV_Le21QcNW8XSYSuZlg57JR=s2048?key=VUiQuwnSppPNzW4pgD0sSw"/>
          <p:cNvPicPr>
            <a:picLocks noChangeAspect="1" noChangeArrowheads="1"/>
          </p:cNvPicPr>
          <p:nvPr/>
        </p:nvPicPr>
        <p:blipFill rotWithShape="1">
          <a:blip r:embed="rId5">
            <a:extLst>
              <a:ext uri="{28A0092B-C50C-407E-A947-70E740481C1C}">
                <a14:useLocalDpi xmlns:a14="http://schemas.microsoft.com/office/drawing/2010/main" val="0"/>
              </a:ext>
            </a:extLst>
          </a:blip>
          <a:srcRect r="10478"/>
          <a:stretch/>
        </p:blipFill>
        <p:spPr bwMode="auto">
          <a:xfrm>
            <a:off x="5496472" y="1864535"/>
            <a:ext cx="6670131" cy="475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573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892745"/>
            </a:xfrm>
            <a:prstGeom prst="rect">
              <a:avLst/>
            </a:prstGeom>
          </p:spPr>
          <p:txBody>
            <a:bodyPr lIns="0" tIns="0" rIns="0" bIns="0" rtlCol="0" anchor="t">
              <a:spAutoFit/>
            </a:bodyPr>
            <a:lstStyle/>
            <a:p>
              <a:pPr>
                <a:lnSpc>
                  <a:spcPts val="5133"/>
                </a:lnSpc>
              </a:pPr>
              <a:r>
                <a:rPr lang="en-US" sz="3666" b="1" dirty="0" smtClean="0">
                  <a:solidFill>
                    <a:srgbClr val="507AA6"/>
                  </a:solidFill>
                  <a:latin typeface="Montserrat Classic" panose="020B0604020202020204" charset="0"/>
                </a:rPr>
                <a:t>FAIR Data – </a:t>
              </a:r>
              <a:r>
                <a:rPr lang="en-US" sz="3666" b="1" dirty="0" err="1" smtClean="0">
                  <a:solidFill>
                    <a:srgbClr val="507AA6"/>
                  </a:solidFill>
                  <a:latin typeface="Montserrat Classic" panose="020B0604020202020204" charset="0"/>
                </a:rPr>
                <a:t>ça</a:t>
              </a:r>
              <a:r>
                <a:rPr lang="en-US" sz="3666" b="1" dirty="0" smtClean="0">
                  <a:solidFill>
                    <a:srgbClr val="507AA6"/>
                  </a:solidFill>
                  <a:latin typeface="Montserrat Classic" panose="020B0604020202020204" charset="0"/>
                </a:rPr>
                <a:t> </a:t>
              </a:r>
              <a:r>
                <a:rPr lang="en-US" sz="3666" b="1" dirty="0" err="1" smtClean="0">
                  <a:solidFill>
                    <a:srgbClr val="507AA6"/>
                  </a:solidFill>
                  <a:latin typeface="Montserrat Classic" panose="020B0604020202020204" charset="0"/>
                </a:rPr>
                <a:t>marche</a:t>
              </a:r>
              <a:r>
                <a:rPr lang="en-US" sz="3666" b="1" dirty="0" smtClean="0">
                  <a:solidFill>
                    <a:srgbClr val="507AA6"/>
                  </a:solidFill>
                  <a:latin typeface="Montserrat Classic" panose="020B0604020202020204" charset="0"/>
                </a:rPr>
                <a:t> ?</a:t>
              </a:r>
              <a:endParaRPr lang="en-US" sz="3666" b="1" dirty="0">
                <a:solidFill>
                  <a:srgbClr val="507AA6"/>
                </a:solidFill>
                <a:latin typeface="Montserrat Classic" panose="020B0604020202020204" charset="0"/>
              </a:endParaRP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sp>
        <p:nvSpPr>
          <p:cNvPr id="17" name="Espace réservé du contenu 4"/>
          <p:cNvSpPr txBox="1">
            <a:spLocks/>
          </p:cNvSpPr>
          <p:nvPr/>
        </p:nvSpPr>
        <p:spPr>
          <a:xfrm>
            <a:off x="609600" y="1041400"/>
            <a:ext cx="10972800" cy="4978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fr-FR" sz="2133" dirty="0" smtClean="0">
                <a:solidFill>
                  <a:srgbClr val="053D57"/>
                </a:solidFill>
              </a:rPr>
              <a:t>Un exemple : réutilisation de la sémantique commune sur les séries temporelles. </a:t>
            </a:r>
          </a:p>
          <a:p>
            <a:pPr marL="0" indent="0" algn="just">
              <a:buNone/>
            </a:pPr>
            <a:r>
              <a:rPr lang="fr-FR" sz="2133" dirty="0" smtClean="0">
                <a:solidFill>
                  <a:srgbClr val="053D57"/>
                </a:solidFill>
              </a:rPr>
              <a:t>Ex2 : données quantité eau de surface France</a:t>
            </a:r>
            <a:endParaRPr lang="fr-FR" sz="2133" dirty="0">
              <a:solidFill>
                <a:schemeClr val="tx1">
                  <a:lumMod val="50000"/>
                  <a:lumOff val="50000"/>
                </a:schemeClr>
              </a:solidFill>
            </a:endParaRPr>
          </a:p>
        </p:txBody>
      </p:sp>
      <p:pic>
        <p:nvPicPr>
          <p:cNvPr id="18" name="Image 17"/>
          <p:cNvPicPr>
            <a:picLocks noChangeAspect="1"/>
          </p:cNvPicPr>
          <p:nvPr/>
        </p:nvPicPr>
        <p:blipFill rotWithShape="1">
          <a:blip r:embed="rId4"/>
          <a:srcRect l="856" t="2641" b="2319"/>
          <a:stretch/>
        </p:blipFill>
        <p:spPr>
          <a:xfrm>
            <a:off x="4755438" y="1831086"/>
            <a:ext cx="3064443" cy="2060602"/>
          </a:xfrm>
          <a:prstGeom prst="rect">
            <a:avLst/>
          </a:prstGeom>
        </p:spPr>
      </p:pic>
      <p:pic>
        <p:nvPicPr>
          <p:cNvPr id="21" name="Image 20"/>
          <p:cNvPicPr>
            <a:picLocks noChangeAspect="1"/>
          </p:cNvPicPr>
          <p:nvPr/>
        </p:nvPicPr>
        <p:blipFill>
          <a:blip r:embed="rId5"/>
          <a:stretch>
            <a:fillRect/>
          </a:stretch>
        </p:blipFill>
        <p:spPr>
          <a:xfrm>
            <a:off x="8070725" y="2704533"/>
            <a:ext cx="3989875" cy="2023850"/>
          </a:xfrm>
          <a:prstGeom prst="rect">
            <a:avLst/>
          </a:prstGeom>
        </p:spPr>
      </p:pic>
      <p:pic>
        <p:nvPicPr>
          <p:cNvPr id="27" name="Image 26"/>
          <p:cNvPicPr>
            <a:picLocks noChangeAspect="1"/>
          </p:cNvPicPr>
          <p:nvPr/>
        </p:nvPicPr>
        <p:blipFill>
          <a:blip r:embed="rId6"/>
          <a:stretch>
            <a:fillRect/>
          </a:stretch>
        </p:blipFill>
        <p:spPr>
          <a:xfrm>
            <a:off x="131400" y="2023728"/>
            <a:ext cx="4354171" cy="2469050"/>
          </a:xfrm>
          <a:prstGeom prst="rect">
            <a:avLst/>
          </a:prstGeom>
        </p:spPr>
      </p:pic>
      <p:sp>
        <p:nvSpPr>
          <p:cNvPr id="28" name="ZoneTexte 27"/>
          <p:cNvSpPr txBox="1"/>
          <p:nvPr/>
        </p:nvSpPr>
        <p:spPr>
          <a:xfrm>
            <a:off x="106725" y="4736772"/>
            <a:ext cx="11953875" cy="1477328"/>
          </a:xfrm>
          <a:prstGeom prst="rect">
            <a:avLst/>
          </a:prstGeom>
          <a:solidFill>
            <a:schemeClr val="bg1">
              <a:lumMod val="95000"/>
            </a:schemeClr>
          </a:solidFill>
        </p:spPr>
        <p:txBody>
          <a:bodyPr wrap="square" rtlCol="0">
            <a:spAutoFit/>
          </a:bodyPr>
          <a:lstStyle/>
          <a:p>
            <a:r>
              <a:rPr lang="fr-FR" dirty="0"/>
              <a:t>Temps mis par les équipes de </a:t>
            </a:r>
            <a:r>
              <a:rPr lang="fr-FR" dirty="0" smtClean="0"/>
              <a:t>l’Organisation Météorologique Mondiale (OMM/WMO) pour </a:t>
            </a:r>
            <a:r>
              <a:rPr lang="fr-FR" dirty="0"/>
              <a:t>connecter </a:t>
            </a:r>
            <a:r>
              <a:rPr lang="fr-FR" dirty="0" smtClean="0"/>
              <a:t>ces </a:t>
            </a:r>
            <a:r>
              <a:rPr lang="fr-FR" dirty="0"/>
              <a:t>premières API d’Observation </a:t>
            </a:r>
            <a:r>
              <a:rPr lang="fr-FR" dirty="0" smtClean="0"/>
              <a:t>FAIR de </a:t>
            </a:r>
            <a:r>
              <a:rPr lang="fr-FR" dirty="0" err="1"/>
              <a:t>OneWater</a:t>
            </a:r>
            <a:r>
              <a:rPr lang="fr-FR" dirty="0"/>
              <a:t> </a:t>
            </a:r>
            <a:r>
              <a:rPr lang="fr-FR" dirty="0" smtClean="0"/>
              <a:t>PC8 (ici </a:t>
            </a:r>
            <a:r>
              <a:rPr lang="fr-FR" dirty="0"/>
              <a:t>données SCHAPI - </a:t>
            </a:r>
            <a:r>
              <a:rPr lang="fr-FR" dirty="0" err="1"/>
              <a:t>Vigicrues</a:t>
            </a:r>
            <a:r>
              <a:rPr lang="fr-FR" dirty="0"/>
              <a:t>) au système d’information de </a:t>
            </a:r>
            <a:r>
              <a:rPr lang="fr-FR" dirty="0" smtClean="0"/>
              <a:t>l’OMM (WHOS)</a:t>
            </a:r>
          </a:p>
          <a:p>
            <a:pPr marL="285750" indent="-285750">
              <a:buFont typeface="Symbol" panose="05050102010706020507" pitchFamily="18" charset="2"/>
              <a:buChar char="Þ"/>
            </a:pPr>
            <a:r>
              <a:rPr lang="fr-FR" b="1" u="sng" dirty="0" smtClean="0"/>
              <a:t>Un Vendredi après-midi</a:t>
            </a:r>
          </a:p>
          <a:p>
            <a:pPr marL="285750" indent="-285750">
              <a:buFont typeface="Symbol" panose="05050102010706020507" pitchFamily="18" charset="2"/>
              <a:buChar char="Þ"/>
            </a:pPr>
            <a:r>
              <a:rPr lang="fr-FR" dirty="0" smtClean="0"/>
              <a:t>Car </a:t>
            </a:r>
            <a:r>
              <a:rPr lang="fr-FR" b="1" dirty="0"/>
              <a:t>basé sur des standards sémantiques / techniques internationaux</a:t>
            </a:r>
          </a:p>
          <a:p>
            <a:pPr marL="285750" indent="-285750">
              <a:buFont typeface="Symbol" panose="05050102010706020507" pitchFamily="18" charset="2"/>
              <a:buChar char="Þ"/>
            </a:pPr>
            <a:r>
              <a:rPr lang="fr-FR" b="1" dirty="0"/>
              <a:t>Dans un contexte de recherche sur le changement climatique on ne peut se permettre de complexifier l’accès à la donnée</a:t>
            </a:r>
          </a:p>
        </p:txBody>
      </p:sp>
    </p:spTree>
    <p:extLst>
      <p:ext uri="{BB962C8B-B14F-4D97-AF65-F5344CB8AC3E}">
        <p14:creationId xmlns:p14="http://schemas.microsoft.com/office/powerpoint/2010/main" val="202634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325967"/>
            <a:ext cx="12192001" cy="6532033"/>
            <a:chOff x="-31899" y="488950"/>
            <a:chExt cx="18288001" cy="9798050"/>
          </a:xfrm>
        </p:grpSpPr>
        <p:grpSp>
          <p:nvGrpSpPr>
            <p:cNvPr id="2" name="Groupe 1"/>
            <p:cNvGrpSpPr/>
            <p:nvPr/>
          </p:nvGrpSpPr>
          <p:grpSpPr>
            <a:xfrm>
              <a:off x="-31899" y="488950"/>
              <a:ext cx="18288001" cy="9798050"/>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981038"/>
              </a:xfrm>
              <a:prstGeom prst="rect">
                <a:avLst/>
              </a:prstGeom>
            </p:spPr>
            <p:txBody>
              <a:bodyPr lIns="0" tIns="0" rIns="0" bIns="0" rtlCol="0" anchor="t">
                <a:spAutoFit/>
              </a:bodyPr>
              <a:lstStyle/>
              <a:p>
                <a:pPr>
                  <a:lnSpc>
                    <a:spcPts val="5133"/>
                  </a:lnSpc>
                </a:pPr>
                <a:r>
                  <a:rPr lang="en-US" sz="3666" b="1" dirty="0">
                    <a:solidFill>
                      <a:srgbClr val="507AA6"/>
                    </a:solidFill>
                    <a:latin typeface="Montserrat Classic" panose="020B0604020202020204" charset="0"/>
                  </a:rPr>
                  <a:t>Le </a:t>
                </a:r>
                <a:r>
                  <a:rPr lang="en-US" sz="3666" b="1" dirty="0" err="1">
                    <a:solidFill>
                      <a:srgbClr val="507AA6"/>
                    </a:solidFill>
                    <a:latin typeface="Montserrat Classic" panose="020B0604020202020204" charset="0"/>
                  </a:rPr>
                  <a:t>contexte</a:t>
                </a:r>
                <a:r>
                  <a:rPr lang="en-US" sz="3666" b="1" dirty="0">
                    <a:solidFill>
                      <a:srgbClr val="507AA6"/>
                    </a:solidFill>
                    <a:latin typeface="Montserrat Classic" panose="020B0604020202020204" charset="0"/>
                  </a:rPr>
                  <a:t> (</a:t>
                </a:r>
                <a:r>
                  <a:rPr lang="en-US" sz="3666" b="1" dirty="0" smtClean="0">
                    <a:solidFill>
                      <a:srgbClr val="507AA6"/>
                    </a:solidFill>
                    <a:latin typeface="Montserrat Classic" panose="020B0604020202020204" charset="0"/>
                  </a:rPr>
                  <a:t>1/4)</a:t>
                </a:r>
                <a:endParaRPr lang="en-US" sz="3666" b="1" dirty="0">
                  <a:solidFill>
                    <a:srgbClr val="507AA6"/>
                  </a:solidFill>
                  <a:latin typeface="Montserrat Classic" panose="020B0604020202020204" charset="0"/>
                </a:endParaRP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sp>
          <p:nvSpPr>
            <p:cNvPr id="27" name="TextBox 12"/>
            <p:cNvSpPr txBox="1"/>
            <p:nvPr/>
          </p:nvSpPr>
          <p:spPr>
            <a:xfrm>
              <a:off x="1250013" y="2480658"/>
              <a:ext cx="7893985" cy="1154162"/>
            </a:xfrm>
            <a:prstGeom prst="rect">
              <a:avLst/>
            </a:prstGeom>
          </p:spPr>
          <p:txBody>
            <a:bodyPr lIns="0" tIns="0" rIns="0" bIns="0" rtlCol="0" anchor="t">
              <a:spAutoFit/>
            </a:bodyPr>
            <a:lstStyle/>
            <a:p>
              <a:pPr algn="just">
                <a:lnSpc>
                  <a:spcPts val="2987"/>
                </a:lnSpc>
              </a:pPr>
              <a:endParaRPr lang="en-US" sz="2333" dirty="0">
                <a:solidFill>
                  <a:srgbClr val="053D57"/>
                </a:solidFill>
                <a:latin typeface="Montserrat Classic"/>
              </a:endParaRPr>
            </a:p>
            <a:p>
              <a:pPr algn="just">
                <a:lnSpc>
                  <a:spcPts val="2987"/>
                </a:lnSpc>
              </a:pPr>
              <a:endParaRPr lang="en-US" sz="2333" dirty="0">
                <a:solidFill>
                  <a:srgbClr val="053D57"/>
                </a:solidFill>
                <a:latin typeface="Montserrat Classic"/>
              </a:endParaRPr>
            </a:p>
          </p:txBody>
        </p:sp>
      </p:grpSp>
      <p:pic>
        <p:nvPicPr>
          <p:cNvPr id="19" name="Picture 2" descr="Défis scientifiqu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44600"/>
            <a:ext cx="4470400" cy="4685225"/>
          </a:xfrm>
          <a:prstGeom prst="rect">
            <a:avLst/>
          </a:prstGeom>
          <a:noFill/>
          <a:extLst>
            <a:ext uri="{909E8E84-426E-40DD-AFC4-6F175D3DCCD1}">
              <a14:hiddenFill xmlns:a14="http://schemas.microsoft.com/office/drawing/2010/main">
                <a:solidFill>
                  <a:srgbClr val="FFFFFF"/>
                </a:solidFill>
              </a14:hiddenFill>
            </a:ext>
          </a:extLst>
        </p:spPr>
      </p:pic>
      <p:sp>
        <p:nvSpPr>
          <p:cNvPr id="20" name="Ellipse 19"/>
          <p:cNvSpPr/>
          <p:nvPr/>
        </p:nvSpPr>
        <p:spPr>
          <a:xfrm>
            <a:off x="4470400" y="3784600"/>
            <a:ext cx="1028700" cy="95885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9" name="ZoneTexte 28"/>
          <p:cNvSpPr txBox="1"/>
          <p:nvPr/>
        </p:nvSpPr>
        <p:spPr>
          <a:xfrm>
            <a:off x="7010400" y="3733800"/>
            <a:ext cx="2053767" cy="420564"/>
          </a:xfrm>
          <a:prstGeom prst="rect">
            <a:avLst/>
          </a:prstGeom>
          <a:noFill/>
        </p:spPr>
        <p:txBody>
          <a:bodyPr wrap="none" rtlCol="0">
            <a:spAutoFit/>
          </a:bodyPr>
          <a:lstStyle/>
          <a:p>
            <a:r>
              <a:rPr lang="fr-FR" sz="2133" dirty="0">
                <a:solidFill>
                  <a:srgbClr val="053D57"/>
                </a:solidFill>
              </a:rPr>
              <a:t>Nous sommes ici</a:t>
            </a:r>
          </a:p>
        </p:txBody>
      </p:sp>
      <p:cxnSp>
        <p:nvCxnSpPr>
          <p:cNvPr id="30" name="Connecteur droit avec flèche 29"/>
          <p:cNvCxnSpPr>
            <a:stCxn id="29" idx="1"/>
            <a:endCxn id="20" idx="6"/>
          </p:cNvCxnSpPr>
          <p:nvPr/>
        </p:nvCxnSpPr>
        <p:spPr>
          <a:xfrm flipH="1">
            <a:off x="5499100" y="3928725"/>
            <a:ext cx="1511300" cy="335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481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892745"/>
            </a:xfrm>
            <a:prstGeom prst="rect">
              <a:avLst/>
            </a:prstGeom>
          </p:spPr>
          <p:txBody>
            <a:bodyPr lIns="0" tIns="0" rIns="0" bIns="0" rtlCol="0" anchor="t">
              <a:spAutoFit/>
            </a:bodyPr>
            <a:lstStyle/>
            <a:p>
              <a:pPr>
                <a:lnSpc>
                  <a:spcPts val="5133"/>
                </a:lnSpc>
              </a:pPr>
              <a:r>
                <a:rPr lang="en-US" sz="3666" b="1" dirty="0" smtClean="0">
                  <a:solidFill>
                    <a:srgbClr val="507AA6"/>
                  </a:solidFill>
                  <a:latin typeface="Montserrat Classic" panose="020B0604020202020204" charset="0"/>
                </a:rPr>
                <a:t>Merci</a:t>
              </a:r>
              <a:endParaRPr lang="en-US" sz="3666" b="1" dirty="0">
                <a:solidFill>
                  <a:srgbClr val="507AA6"/>
                </a:solidFill>
                <a:latin typeface="Montserrat Classic" panose="020B0604020202020204" charset="0"/>
              </a:endParaRP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sp>
        <p:nvSpPr>
          <p:cNvPr id="21" name="Espace réservé du contenu 2"/>
          <p:cNvSpPr txBox="1">
            <a:spLocks/>
          </p:cNvSpPr>
          <p:nvPr/>
        </p:nvSpPr>
        <p:spPr>
          <a:xfrm>
            <a:off x="609600" y="990600"/>
            <a:ext cx="11176000" cy="4978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FR" sz="2133" b="1" dirty="0">
              <a:solidFill>
                <a:srgbClr val="053D57"/>
              </a:solidFill>
            </a:endParaRPr>
          </a:p>
        </p:txBody>
      </p:sp>
      <p:pic>
        <p:nvPicPr>
          <p:cNvPr id="19" name="Imag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9134" y="1582905"/>
            <a:ext cx="7031008" cy="5273256"/>
          </a:xfrm>
          <a:prstGeom prst="rect">
            <a:avLst/>
          </a:prstGeom>
        </p:spPr>
      </p:pic>
      <p:sp>
        <p:nvSpPr>
          <p:cNvPr id="20" name="ZoneTexte 19"/>
          <p:cNvSpPr txBox="1"/>
          <p:nvPr/>
        </p:nvSpPr>
        <p:spPr>
          <a:xfrm>
            <a:off x="2464935" y="3176362"/>
            <a:ext cx="1957587" cy="369332"/>
          </a:xfrm>
          <a:prstGeom prst="rect">
            <a:avLst/>
          </a:prstGeom>
          <a:noFill/>
        </p:spPr>
        <p:txBody>
          <a:bodyPr wrap="none" rtlCol="0">
            <a:spAutoFit/>
          </a:bodyPr>
          <a:lstStyle/>
          <a:p>
            <a:r>
              <a:rPr lang="fr-FR" dirty="0" smtClean="0"/>
              <a:t>s.grellet@brgm.fr</a:t>
            </a:r>
            <a:endParaRPr lang="fr-FR" dirty="0"/>
          </a:p>
        </p:txBody>
      </p:sp>
    </p:spTree>
    <p:extLst>
      <p:ext uri="{BB962C8B-B14F-4D97-AF65-F5344CB8AC3E}">
        <p14:creationId xmlns:p14="http://schemas.microsoft.com/office/powerpoint/2010/main" val="291706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0" y="325967"/>
            <a:ext cx="12192001" cy="6532033"/>
            <a:chOff x="0" y="488950"/>
            <a:chExt cx="18288001" cy="9798050"/>
          </a:xfrm>
        </p:grpSpPr>
        <p:grpSp>
          <p:nvGrpSpPr>
            <p:cNvPr id="5" name="Group 5"/>
            <p:cNvGrpSpPr/>
            <p:nvPr/>
          </p:nvGrpSpPr>
          <p:grpSpPr>
            <a:xfrm>
              <a:off x="15310994" y="9429481"/>
              <a:ext cx="2865285" cy="857519"/>
              <a:chOff x="0" y="0"/>
              <a:chExt cx="754643" cy="225849"/>
            </a:xfrm>
          </p:grpSpPr>
          <p:sp>
            <p:nvSpPr>
              <p:cNvPr id="6" name="Freeform 6"/>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11" name="TextBox 11"/>
            <p:cNvSpPr txBox="1"/>
            <p:nvPr/>
          </p:nvSpPr>
          <p:spPr>
            <a:xfrm>
              <a:off x="1504615" y="488950"/>
              <a:ext cx="15278767" cy="981038"/>
            </a:xfrm>
            <a:prstGeom prst="rect">
              <a:avLst/>
            </a:prstGeom>
          </p:spPr>
          <p:txBody>
            <a:bodyPr lIns="0" tIns="0" rIns="0" bIns="0" rtlCol="0" anchor="t">
              <a:spAutoFit/>
            </a:bodyPr>
            <a:lstStyle/>
            <a:p>
              <a:pPr>
                <a:lnSpc>
                  <a:spcPts val="5133"/>
                </a:lnSpc>
                <a:spcBef>
                  <a:spcPct val="0"/>
                </a:spcBef>
              </a:pPr>
              <a:r>
                <a:rPr lang="en-US" sz="3666" b="1" dirty="0" err="1">
                  <a:solidFill>
                    <a:srgbClr val="507AA6"/>
                  </a:solidFill>
                  <a:latin typeface="Montserrat Classic" panose="020B0604020202020204" charset="0"/>
                </a:rPr>
                <a:t>Organisation</a:t>
              </a:r>
              <a:r>
                <a:rPr lang="en-US" sz="3666" b="1" dirty="0">
                  <a:solidFill>
                    <a:srgbClr val="507AA6"/>
                  </a:solidFill>
                  <a:latin typeface="Montserrat Classic" panose="020B0604020202020204" charset="0"/>
                </a:rPr>
                <a:t> </a:t>
              </a:r>
              <a:r>
                <a:rPr lang="en-US" sz="3666" b="1">
                  <a:solidFill>
                    <a:srgbClr val="507AA6"/>
                  </a:solidFill>
                  <a:latin typeface="Montserrat Classic" panose="020B0604020202020204" charset="0"/>
                </a:rPr>
                <a:t>du </a:t>
              </a:r>
              <a:r>
                <a:rPr lang="en-US" sz="3666" b="1" smtClean="0">
                  <a:solidFill>
                    <a:srgbClr val="507AA6"/>
                  </a:solidFill>
                  <a:latin typeface="Montserrat Classic" panose="020B0604020202020204" charset="0"/>
                </a:rPr>
                <a:t>PC8</a:t>
              </a:r>
              <a:endParaRPr lang="en-US" sz="3666" b="1" dirty="0">
                <a:solidFill>
                  <a:srgbClr val="507AA6"/>
                </a:solidFill>
                <a:latin typeface="Montserrat Classic" panose="020B0604020202020204" charset="0"/>
              </a:endParaRPr>
            </a:p>
          </p:txBody>
        </p:sp>
        <p:sp>
          <p:nvSpPr>
            <p:cNvPr id="13" name="AutoShape 7"/>
            <p:cNvSpPr/>
            <p:nvPr/>
          </p:nvSpPr>
          <p:spPr>
            <a:xfrm>
              <a:off x="0" y="1028700"/>
              <a:ext cx="1028700" cy="173843"/>
            </a:xfrm>
            <a:prstGeom prst="rect">
              <a:avLst/>
            </a:prstGeom>
            <a:solidFill>
              <a:srgbClr val="228AC9"/>
            </a:solidFill>
          </p:spPr>
        </p:sp>
        <p:sp>
          <p:nvSpPr>
            <p:cNvPr id="14" name="AutoShape 8"/>
            <p:cNvSpPr/>
            <p:nvPr/>
          </p:nvSpPr>
          <p:spPr>
            <a:xfrm>
              <a:off x="17259298" y="1028700"/>
              <a:ext cx="1028703" cy="173842"/>
            </a:xfrm>
            <a:prstGeom prst="rect">
              <a:avLst/>
            </a:prstGeom>
            <a:solidFill>
              <a:srgbClr val="67BCE6"/>
            </a:solidFill>
          </p:spPr>
        </p:sp>
        <p:pic>
          <p:nvPicPr>
            <p:cNvPr id="15" name="Picture 2"/>
            <p:cNvPicPr>
              <a:picLocks noChangeAspect="1"/>
            </p:cNvPicPr>
            <p:nvPr/>
          </p:nvPicPr>
          <p:blipFill>
            <a:blip r:embed="rId3"/>
            <a:srcRect t="49078" b="42430"/>
            <a:stretch>
              <a:fillRect/>
            </a:stretch>
          </p:blipFill>
          <p:spPr>
            <a:xfrm>
              <a:off x="0" y="9258300"/>
              <a:ext cx="18288000" cy="1028700"/>
            </a:xfrm>
            <a:prstGeom prst="rect">
              <a:avLst/>
            </a:prstGeom>
          </p:spPr>
        </p:pic>
        <p:grpSp>
          <p:nvGrpSpPr>
            <p:cNvPr id="16" name="Group 3"/>
            <p:cNvGrpSpPr/>
            <p:nvPr/>
          </p:nvGrpSpPr>
          <p:grpSpPr>
            <a:xfrm>
              <a:off x="15310994" y="9429481"/>
              <a:ext cx="2865285" cy="857519"/>
              <a:chOff x="0" y="0"/>
              <a:chExt cx="754643" cy="225849"/>
            </a:xfrm>
          </p:grpSpPr>
          <p:sp>
            <p:nvSpPr>
              <p:cNvPr id="17"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18"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19" name="Picture 6"/>
            <p:cNvPicPr>
              <a:picLocks noChangeAspect="1"/>
            </p:cNvPicPr>
            <p:nvPr/>
          </p:nvPicPr>
          <p:blipFill>
            <a:blip r:embed="rId4"/>
            <a:srcRect l="7095" r="5543"/>
            <a:stretch>
              <a:fillRect/>
            </a:stretch>
          </p:blipFill>
          <p:spPr>
            <a:xfrm>
              <a:off x="15407269" y="9460124"/>
              <a:ext cx="2672734" cy="796232"/>
            </a:xfrm>
            <a:prstGeom prst="rect">
              <a:avLst/>
            </a:prstGeom>
          </p:spPr>
        </p:pic>
      </p:grpSp>
      <p:pic>
        <p:nvPicPr>
          <p:cNvPr id="21" name="Image 20"/>
          <p:cNvPicPr>
            <a:picLocks noChangeAspect="1"/>
          </p:cNvPicPr>
          <p:nvPr/>
        </p:nvPicPr>
        <p:blipFill>
          <a:blip r:embed="rId5"/>
          <a:stretch>
            <a:fillRect/>
          </a:stretch>
        </p:blipFill>
        <p:spPr>
          <a:xfrm>
            <a:off x="965200" y="1041400"/>
            <a:ext cx="8856495" cy="5029200"/>
          </a:xfrm>
          <a:prstGeom prst="rect">
            <a:avLst/>
          </a:prstGeom>
        </p:spPr>
      </p:pic>
      <p:sp>
        <p:nvSpPr>
          <p:cNvPr id="22" name="Rectangle à coins arrondis 21"/>
          <p:cNvSpPr/>
          <p:nvPr/>
        </p:nvSpPr>
        <p:spPr>
          <a:xfrm>
            <a:off x="2946400" y="2775742"/>
            <a:ext cx="1259595" cy="438821"/>
          </a:xfrm>
          <a:prstGeom prst="roundRect">
            <a:avLst/>
          </a:prstGeom>
          <a:solidFill>
            <a:srgbClr val="FF0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algn="ctr" defTabSz="550361" hangingPunct="0"/>
            <a:endParaRPr lang="fr-FR" sz="2133" dirty="0">
              <a:solidFill>
                <a:srgbClr val="FFFFFF"/>
              </a:solidFill>
              <a:latin typeface="Helvetica Neue Medium"/>
              <a:ea typeface="Helvetica Neue Medium"/>
              <a:cs typeface="Helvetica Neue Medium"/>
              <a:sym typeface="Helvetica Neue Medium"/>
            </a:endParaRPr>
          </a:p>
        </p:txBody>
      </p:sp>
      <p:sp>
        <p:nvSpPr>
          <p:cNvPr id="23" name="ZoneTexte 22"/>
          <p:cNvSpPr txBox="1"/>
          <p:nvPr/>
        </p:nvSpPr>
        <p:spPr>
          <a:xfrm rot="20347809">
            <a:off x="2955390" y="2764694"/>
            <a:ext cx="1222681" cy="56103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algn="ctr" defTabSz="1625640" hangingPunct="0"/>
            <a:r>
              <a:rPr lang="fr-FR" sz="1067" b="1" dirty="0">
                <a:solidFill>
                  <a:srgbClr val="262626"/>
                </a:solidFill>
                <a:latin typeface="+mj-lt"/>
                <a:ea typeface="Mont Book"/>
                <a:cs typeface="Mont Book"/>
                <a:sym typeface="Mont Book"/>
              </a:rPr>
              <a:t>RDA : FAIR </a:t>
            </a:r>
          </a:p>
          <a:p>
            <a:pPr algn="ctr" defTabSz="1625640" hangingPunct="0"/>
            <a:r>
              <a:rPr lang="fr-FR" sz="1067" b="1" dirty="0" err="1">
                <a:solidFill>
                  <a:srgbClr val="262626"/>
                </a:solidFill>
                <a:latin typeface="+mj-lt"/>
                <a:ea typeface="Mont Book"/>
                <a:cs typeface="Mont Book"/>
                <a:sym typeface="Mont Book"/>
              </a:rPr>
              <a:t>Implementation</a:t>
            </a:r>
            <a:r>
              <a:rPr lang="fr-FR" sz="1067" b="1" dirty="0">
                <a:solidFill>
                  <a:srgbClr val="262626"/>
                </a:solidFill>
                <a:latin typeface="+mj-lt"/>
                <a:ea typeface="Mont Book"/>
                <a:cs typeface="Mont Book"/>
                <a:sym typeface="Mont Book"/>
              </a:rPr>
              <a:t> </a:t>
            </a:r>
          </a:p>
          <a:p>
            <a:pPr algn="ctr" defTabSz="1625640" hangingPunct="0"/>
            <a:r>
              <a:rPr lang="fr-FR" sz="1067" b="1" dirty="0">
                <a:solidFill>
                  <a:srgbClr val="262626"/>
                </a:solidFill>
                <a:latin typeface="+mj-lt"/>
                <a:ea typeface="Mont Book"/>
                <a:cs typeface="Mont Book"/>
                <a:sym typeface="Mont Book"/>
              </a:rPr>
              <a:t>Profiles </a:t>
            </a:r>
          </a:p>
        </p:txBody>
      </p:sp>
      <p:sp>
        <p:nvSpPr>
          <p:cNvPr id="24" name="Rectangle à coins arrondis 23"/>
          <p:cNvSpPr/>
          <p:nvPr/>
        </p:nvSpPr>
        <p:spPr>
          <a:xfrm>
            <a:off x="4521200" y="3131342"/>
            <a:ext cx="1259595" cy="438821"/>
          </a:xfrm>
          <a:prstGeom prst="roundRect">
            <a:avLst/>
          </a:prstGeom>
          <a:solidFill>
            <a:srgbClr val="FF0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algn="ctr" defTabSz="550361" hangingPunct="0"/>
            <a:endParaRPr lang="fr-FR" sz="2133" dirty="0">
              <a:solidFill>
                <a:srgbClr val="FFFFFF"/>
              </a:solidFill>
              <a:latin typeface="Helvetica Neue Medium"/>
              <a:ea typeface="Helvetica Neue Medium"/>
              <a:cs typeface="Helvetica Neue Medium"/>
              <a:sym typeface="Helvetica Neue Medium"/>
            </a:endParaRPr>
          </a:p>
        </p:txBody>
      </p:sp>
      <p:sp>
        <p:nvSpPr>
          <p:cNvPr id="25" name="ZoneTexte 24"/>
          <p:cNvSpPr txBox="1"/>
          <p:nvPr/>
        </p:nvSpPr>
        <p:spPr>
          <a:xfrm rot="20347809">
            <a:off x="4531603" y="2960220"/>
            <a:ext cx="1179598" cy="56103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algn="ctr" defTabSz="1625640" hangingPunct="0"/>
            <a:r>
              <a:rPr lang="fr-FR" sz="1067" b="1" dirty="0">
                <a:solidFill>
                  <a:srgbClr val="262626"/>
                </a:solidFill>
                <a:latin typeface="+mj-lt"/>
                <a:ea typeface="Mont Book"/>
                <a:cs typeface="Mont Book"/>
                <a:sym typeface="Mont Book"/>
              </a:rPr>
              <a:t>Appliquer,</a:t>
            </a:r>
          </a:p>
          <a:p>
            <a:pPr algn="ctr" defTabSz="1625640" hangingPunct="0"/>
            <a:r>
              <a:rPr lang="fr-FR" sz="1067" b="1" dirty="0">
                <a:solidFill>
                  <a:srgbClr val="262626"/>
                </a:solidFill>
                <a:latin typeface="+mj-lt"/>
                <a:ea typeface="Mont Book"/>
                <a:cs typeface="Mont Book"/>
                <a:sym typeface="Mont Book"/>
              </a:rPr>
              <a:t>faire évoluer les</a:t>
            </a:r>
          </a:p>
          <a:p>
            <a:pPr algn="ctr" defTabSz="1625640" hangingPunct="0"/>
            <a:r>
              <a:rPr lang="fr-FR" sz="1067" b="1" dirty="0">
                <a:solidFill>
                  <a:srgbClr val="262626"/>
                </a:solidFill>
                <a:latin typeface="+mj-lt"/>
                <a:ea typeface="Mont Book"/>
                <a:cs typeface="Mont Book"/>
                <a:sym typeface="Mont Book"/>
              </a:rPr>
              <a:t>standards</a:t>
            </a:r>
          </a:p>
        </p:txBody>
      </p:sp>
      <p:sp>
        <p:nvSpPr>
          <p:cNvPr id="26" name="Rectangle à coins arrondis 25"/>
          <p:cNvSpPr/>
          <p:nvPr/>
        </p:nvSpPr>
        <p:spPr>
          <a:xfrm>
            <a:off x="5842000" y="2871358"/>
            <a:ext cx="3041365" cy="438821"/>
          </a:xfrm>
          <a:prstGeom prst="roundRect">
            <a:avLst/>
          </a:prstGeom>
          <a:solidFill>
            <a:srgbClr val="FF0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algn="ctr" defTabSz="550361" hangingPunct="0"/>
            <a:endParaRPr lang="fr-FR" sz="2133" dirty="0">
              <a:solidFill>
                <a:srgbClr val="FFFFFF"/>
              </a:solidFill>
              <a:latin typeface="Helvetica Neue Medium"/>
              <a:ea typeface="Helvetica Neue Medium"/>
              <a:cs typeface="Helvetica Neue Medium"/>
              <a:sym typeface="Helvetica Neue Medium"/>
            </a:endParaRPr>
          </a:p>
        </p:txBody>
      </p:sp>
      <p:sp>
        <p:nvSpPr>
          <p:cNvPr id="27" name="ZoneTexte 26"/>
          <p:cNvSpPr txBox="1"/>
          <p:nvPr/>
        </p:nvSpPr>
        <p:spPr>
          <a:xfrm rot="20347809">
            <a:off x="5865119" y="2883103"/>
            <a:ext cx="2997811" cy="39681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algn="ctr" defTabSz="1625640" hangingPunct="0"/>
            <a:r>
              <a:rPr lang="fr-FR" sz="1067" b="1" dirty="0">
                <a:solidFill>
                  <a:srgbClr val="262626"/>
                </a:solidFill>
                <a:latin typeface="+mj-lt"/>
                <a:ea typeface="Mont Book"/>
                <a:cs typeface="Mont Book"/>
                <a:sym typeface="Mont Book"/>
              </a:rPr>
              <a:t>Déploiement des outils (avec </a:t>
            </a:r>
          </a:p>
          <a:p>
            <a:pPr algn="ctr" defTabSz="1625640" hangingPunct="0"/>
            <a:r>
              <a:rPr lang="fr-FR" sz="1067" b="1" dirty="0">
                <a:solidFill>
                  <a:srgbClr val="262626"/>
                </a:solidFill>
                <a:latin typeface="+mj-lt"/>
                <a:ea typeface="Mont Book"/>
                <a:cs typeface="Mont Book"/>
                <a:sym typeface="Mont Book"/>
              </a:rPr>
              <a:t>support à l’implémentation des standards)</a:t>
            </a:r>
          </a:p>
        </p:txBody>
      </p:sp>
      <p:sp>
        <p:nvSpPr>
          <p:cNvPr id="28" name="Rectangle à coins arrondis 27"/>
          <p:cNvSpPr/>
          <p:nvPr/>
        </p:nvSpPr>
        <p:spPr>
          <a:xfrm>
            <a:off x="1422400" y="5127925"/>
            <a:ext cx="6502400" cy="438821"/>
          </a:xfrm>
          <a:prstGeom prst="roundRect">
            <a:avLst/>
          </a:prstGeom>
          <a:solidFill>
            <a:srgbClr val="FF0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algn="ctr" defTabSz="550361" hangingPunct="0"/>
            <a:endParaRPr lang="fr-FR" sz="2133" dirty="0">
              <a:solidFill>
                <a:srgbClr val="FFFFFF"/>
              </a:solidFill>
              <a:latin typeface="Helvetica Neue Medium"/>
              <a:ea typeface="Helvetica Neue Medium"/>
              <a:cs typeface="Helvetica Neue Medium"/>
              <a:sym typeface="Helvetica Neue Medium"/>
            </a:endParaRPr>
          </a:p>
        </p:txBody>
      </p:sp>
      <p:sp>
        <p:nvSpPr>
          <p:cNvPr id="29" name="ZoneTexte 28"/>
          <p:cNvSpPr txBox="1"/>
          <p:nvPr/>
        </p:nvSpPr>
        <p:spPr>
          <a:xfrm rot="21400783">
            <a:off x="2547523" y="5140184"/>
            <a:ext cx="4723303" cy="39681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algn="ctr" defTabSz="1625640" hangingPunct="0"/>
            <a:r>
              <a:rPr lang="fr-FR" sz="1067" b="1" dirty="0">
                <a:solidFill>
                  <a:srgbClr val="262626"/>
                </a:solidFill>
                <a:latin typeface="+mj-lt"/>
                <a:ea typeface="Mont Book"/>
                <a:cs typeface="Mont Book"/>
                <a:sym typeface="Mont Book"/>
              </a:rPr>
              <a:t>Mise en place communauté FAIR Water data</a:t>
            </a:r>
          </a:p>
          <a:p>
            <a:pPr algn="ctr" defTabSz="1625640" hangingPunct="0"/>
            <a:r>
              <a:rPr lang="fr-FR" sz="1067" b="1" dirty="0">
                <a:solidFill>
                  <a:srgbClr val="262626"/>
                </a:solidFill>
                <a:latin typeface="+mj-lt"/>
                <a:ea typeface="Mont Book"/>
                <a:cs typeface="Mont Book"/>
                <a:sym typeface="Mont Book"/>
              </a:rPr>
              <a:t>Analyse/conduite du changement, Formations, évolution outils ‘eau’</a:t>
            </a:r>
          </a:p>
        </p:txBody>
      </p:sp>
      <p:sp>
        <p:nvSpPr>
          <p:cNvPr id="30" name="Rectangle à coins arrondis 29"/>
          <p:cNvSpPr/>
          <p:nvPr/>
        </p:nvSpPr>
        <p:spPr>
          <a:xfrm>
            <a:off x="1320801" y="3204368"/>
            <a:ext cx="1212207" cy="438821"/>
          </a:xfrm>
          <a:prstGeom prst="roundRect">
            <a:avLst/>
          </a:prstGeom>
          <a:solidFill>
            <a:srgbClr val="92D05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algn="ctr" defTabSz="550361" hangingPunct="0"/>
            <a:endParaRPr lang="fr-FR" sz="2133" dirty="0">
              <a:solidFill>
                <a:srgbClr val="FFFFFF"/>
              </a:solidFill>
              <a:latin typeface="Helvetica Neue Medium"/>
              <a:ea typeface="Helvetica Neue Medium"/>
              <a:cs typeface="Helvetica Neue Medium"/>
              <a:sym typeface="Helvetica Neue Medium"/>
            </a:endParaRPr>
          </a:p>
        </p:txBody>
      </p:sp>
      <p:sp>
        <p:nvSpPr>
          <p:cNvPr id="31" name="ZoneTexte 30"/>
          <p:cNvSpPr txBox="1"/>
          <p:nvPr/>
        </p:nvSpPr>
        <p:spPr>
          <a:xfrm rot="20347809">
            <a:off x="703219" y="3131739"/>
            <a:ext cx="2397308" cy="39681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algn="ctr" defTabSz="1625640" hangingPunct="0"/>
            <a:r>
              <a:rPr lang="fr-FR" sz="1067" b="1" dirty="0">
                <a:solidFill>
                  <a:srgbClr val="262626"/>
                </a:solidFill>
                <a:latin typeface="+mj-lt"/>
                <a:ea typeface="Mont Book"/>
                <a:cs typeface="Mont Book"/>
                <a:sym typeface="Mont Book"/>
              </a:rPr>
              <a:t>Vos besoins en création, partage, </a:t>
            </a:r>
          </a:p>
          <a:p>
            <a:pPr algn="ctr" defTabSz="1625640" hangingPunct="0"/>
            <a:r>
              <a:rPr lang="fr-FR" sz="1067" b="1" dirty="0">
                <a:solidFill>
                  <a:srgbClr val="262626"/>
                </a:solidFill>
                <a:latin typeface="+mj-lt"/>
                <a:ea typeface="Mont Book"/>
                <a:cs typeface="Mont Book"/>
                <a:sym typeface="Mont Book"/>
              </a:rPr>
              <a:t>réutilisation de données</a:t>
            </a:r>
          </a:p>
        </p:txBody>
      </p:sp>
    </p:spTree>
    <p:extLst>
      <p:ext uri="{BB962C8B-B14F-4D97-AF65-F5344CB8AC3E}">
        <p14:creationId xmlns:p14="http://schemas.microsoft.com/office/powerpoint/2010/main" val="468155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981038"/>
            </a:xfrm>
            <a:prstGeom prst="rect">
              <a:avLst/>
            </a:prstGeom>
          </p:spPr>
          <p:txBody>
            <a:bodyPr lIns="0" tIns="0" rIns="0" bIns="0" rtlCol="0" anchor="t">
              <a:spAutoFit/>
            </a:bodyPr>
            <a:lstStyle/>
            <a:p>
              <a:pPr>
                <a:lnSpc>
                  <a:spcPts val="5133"/>
                </a:lnSpc>
              </a:pPr>
              <a:r>
                <a:rPr lang="en-US" sz="3666" b="1" dirty="0">
                  <a:solidFill>
                    <a:srgbClr val="507AA6"/>
                  </a:solidFill>
                  <a:latin typeface="Montserrat Classic" panose="020B0604020202020204" charset="0"/>
                </a:rPr>
                <a:t>Le </a:t>
              </a:r>
              <a:r>
                <a:rPr lang="en-US" sz="3666" b="1" dirty="0" err="1">
                  <a:solidFill>
                    <a:srgbClr val="507AA6"/>
                  </a:solidFill>
                  <a:latin typeface="Montserrat Classic" panose="020B0604020202020204" charset="0"/>
                </a:rPr>
                <a:t>contexte</a:t>
              </a:r>
              <a:r>
                <a:rPr lang="en-US" sz="3666" b="1" dirty="0">
                  <a:solidFill>
                    <a:srgbClr val="507AA6"/>
                  </a:solidFill>
                  <a:latin typeface="Montserrat Classic" panose="020B0604020202020204" charset="0"/>
                </a:rPr>
                <a:t> (</a:t>
              </a:r>
              <a:r>
                <a:rPr lang="en-US" sz="3666" b="1" dirty="0" smtClean="0">
                  <a:solidFill>
                    <a:srgbClr val="507AA6"/>
                  </a:solidFill>
                  <a:latin typeface="Montserrat Classic" panose="020B0604020202020204" charset="0"/>
                </a:rPr>
                <a:t>2/4)</a:t>
              </a:r>
              <a:endParaRPr lang="en-US" sz="3666" b="1" dirty="0">
                <a:solidFill>
                  <a:srgbClr val="507AA6"/>
                </a:solidFill>
                <a:latin typeface="Montserrat Classic" panose="020B0604020202020204" charset="0"/>
              </a:endParaRP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3"/>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4"/>
            <a:srcRect l="7095" r="5543"/>
            <a:stretch>
              <a:fillRect/>
            </a:stretch>
          </p:blipFill>
          <p:spPr>
            <a:xfrm>
              <a:off x="15407269" y="9460124"/>
              <a:ext cx="2672734" cy="796232"/>
            </a:xfrm>
            <a:prstGeom prst="rect">
              <a:avLst/>
            </a:prstGeom>
          </p:spPr>
        </p:pic>
      </p:grpSp>
      <p:pic>
        <p:nvPicPr>
          <p:cNvPr id="17" name="Picture 2" descr="Défis scientifiqu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00" y="1346201"/>
            <a:ext cx="3841252" cy="4025843"/>
          </a:xfrm>
          <a:prstGeom prst="rect">
            <a:avLst/>
          </a:prstGeom>
          <a:noFill/>
          <a:extLst>
            <a:ext uri="{909E8E84-426E-40DD-AFC4-6F175D3DCCD1}">
              <a14:hiddenFill xmlns:a14="http://schemas.microsoft.com/office/drawing/2010/main">
                <a:solidFill>
                  <a:srgbClr val="FFFFFF"/>
                </a:solidFill>
              </a14:hiddenFill>
            </a:ext>
          </a:extLst>
        </p:spPr>
      </p:pic>
      <p:sp>
        <p:nvSpPr>
          <p:cNvPr id="18" name="Ellipse 17"/>
          <p:cNvSpPr/>
          <p:nvPr/>
        </p:nvSpPr>
        <p:spPr>
          <a:xfrm>
            <a:off x="3454400" y="3479800"/>
            <a:ext cx="1028700" cy="95885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ZoneTexte 18"/>
          <p:cNvSpPr txBox="1"/>
          <p:nvPr/>
        </p:nvSpPr>
        <p:spPr>
          <a:xfrm>
            <a:off x="4978400" y="889000"/>
            <a:ext cx="6908800" cy="4359335"/>
          </a:xfrm>
          <a:prstGeom prst="rect">
            <a:avLst/>
          </a:prstGeom>
          <a:noFill/>
        </p:spPr>
        <p:txBody>
          <a:bodyPr wrap="square" rtlCol="0">
            <a:spAutoFit/>
          </a:bodyPr>
          <a:lstStyle/>
          <a:p>
            <a:r>
              <a:rPr lang="fr-FR" sz="2133" b="1" u="sng" dirty="0">
                <a:solidFill>
                  <a:srgbClr val="053D57"/>
                </a:solidFill>
              </a:rPr>
              <a:t>Plusieurs questionnements scientifiques:</a:t>
            </a:r>
          </a:p>
          <a:p>
            <a:endParaRPr lang="fr-FR" sz="2133" dirty="0">
              <a:solidFill>
                <a:srgbClr val="053D57"/>
              </a:solidFill>
            </a:endParaRPr>
          </a:p>
          <a:p>
            <a:pPr marL="228611" indent="-228611">
              <a:buFont typeface="Arial" panose="020B0604020202020204" pitchFamily="34" charset="0"/>
              <a:buChar char="•"/>
            </a:pPr>
            <a:r>
              <a:rPr lang="fr-FR" sz="2133" dirty="0">
                <a:solidFill>
                  <a:srgbClr val="053D57"/>
                </a:solidFill>
              </a:rPr>
              <a:t>Comment mieux valoriser les connaissances acquises et en promouvoir de nouvelles ?</a:t>
            </a:r>
          </a:p>
          <a:p>
            <a:pPr marL="228611" indent="-228611">
              <a:buFont typeface="Arial" panose="020B0604020202020204" pitchFamily="34" charset="0"/>
              <a:buChar char="•"/>
            </a:pPr>
            <a:endParaRPr lang="fr-FR" sz="2133" dirty="0">
              <a:solidFill>
                <a:srgbClr val="053D57"/>
              </a:solidFill>
            </a:endParaRPr>
          </a:p>
          <a:p>
            <a:pPr marL="228611" indent="-228611">
              <a:buFont typeface="Arial" panose="020B0604020202020204" pitchFamily="34" charset="0"/>
              <a:buChar char="•"/>
            </a:pPr>
            <a:r>
              <a:rPr lang="fr-FR" sz="2133" dirty="0">
                <a:solidFill>
                  <a:srgbClr val="053D57"/>
                </a:solidFill>
              </a:rPr>
              <a:t>Comment mieux organiser le partage des données pour la connaissance et l’action ? </a:t>
            </a:r>
          </a:p>
          <a:p>
            <a:pPr marL="228611" indent="-228611">
              <a:buFont typeface="Arial" panose="020B0604020202020204" pitchFamily="34" charset="0"/>
              <a:buChar char="•"/>
            </a:pPr>
            <a:endParaRPr lang="fr-FR" sz="2133" dirty="0">
              <a:solidFill>
                <a:srgbClr val="053D57"/>
              </a:solidFill>
            </a:endParaRPr>
          </a:p>
          <a:p>
            <a:pPr marL="228611" indent="-228611">
              <a:buFont typeface="Arial" panose="020B0604020202020204" pitchFamily="34" charset="0"/>
              <a:buChar char="•"/>
            </a:pPr>
            <a:r>
              <a:rPr lang="fr-FR" sz="2133" dirty="0">
                <a:solidFill>
                  <a:srgbClr val="053D57"/>
                </a:solidFill>
              </a:rPr>
              <a:t>Comment assurer l'appropriation des données et services par les acteurs de l’eau ?</a:t>
            </a:r>
          </a:p>
          <a:p>
            <a:pPr marL="228611" indent="-228611">
              <a:buFont typeface="Arial" panose="020B0604020202020204" pitchFamily="34" charset="0"/>
              <a:buChar char="•"/>
            </a:pPr>
            <a:endParaRPr lang="fr-FR" sz="2133" dirty="0">
              <a:solidFill>
                <a:srgbClr val="053D57"/>
              </a:solidFill>
            </a:endParaRPr>
          </a:p>
          <a:p>
            <a:pPr marL="228611" indent="-228611">
              <a:buFont typeface="Arial" panose="020B0604020202020204" pitchFamily="34" charset="0"/>
              <a:buChar char="•"/>
            </a:pPr>
            <a:r>
              <a:rPr lang="fr-FR" sz="2133" dirty="0">
                <a:solidFill>
                  <a:srgbClr val="053D57"/>
                </a:solidFill>
              </a:rPr>
              <a:t>Comment accélérer et soutenir le changement de paradigme vers plus des données FAIR dès leur design  ?</a:t>
            </a:r>
          </a:p>
        </p:txBody>
      </p:sp>
      <p:cxnSp>
        <p:nvCxnSpPr>
          <p:cNvPr id="20" name="Connecteur droit avec flèche 19"/>
          <p:cNvCxnSpPr>
            <a:stCxn id="19" idx="1"/>
            <a:endCxn id="18" idx="6"/>
          </p:cNvCxnSpPr>
          <p:nvPr/>
        </p:nvCxnSpPr>
        <p:spPr>
          <a:xfrm flipH="1">
            <a:off x="4483100" y="3053696"/>
            <a:ext cx="495300" cy="9055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152401" y="5461001"/>
            <a:ext cx="11734800" cy="1200329"/>
          </a:xfrm>
          <a:prstGeom prst="rect">
            <a:avLst/>
          </a:prstGeom>
          <a:noFill/>
        </p:spPr>
        <p:txBody>
          <a:bodyPr wrap="square" rtlCol="0">
            <a:spAutoFit/>
          </a:bodyPr>
          <a:lstStyle/>
          <a:p>
            <a:pPr marL="190510" indent="-190510" algn="ctr">
              <a:buFont typeface="Symbol" panose="05050102010706020507" pitchFamily="18" charset="2"/>
              <a:buChar char="Þ"/>
            </a:pPr>
            <a:r>
              <a:rPr lang="fr-FR" sz="2400" u="sng" dirty="0"/>
              <a:t>Pour appuyer ces nouvelles approches, partager les ressources numériques (données, services) sur l’eau est une condition préalable indispensable</a:t>
            </a:r>
          </a:p>
          <a:p>
            <a:pPr algn="ctr"/>
            <a:endParaRPr lang="fr-FR" sz="1200" dirty="0"/>
          </a:p>
          <a:p>
            <a:pPr algn="ctr"/>
            <a:endParaRPr lang="fr-FR" sz="1200" dirty="0"/>
          </a:p>
        </p:txBody>
      </p:sp>
    </p:spTree>
    <p:extLst>
      <p:ext uri="{BB962C8B-B14F-4D97-AF65-F5344CB8AC3E}">
        <p14:creationId xmlns:p14="http://schemas.microsoft.com/office/powerpoint/2010/main" val="599664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981038"/>
            </a:xfrm>
            <a:prstGeom prst="rect">
              <a:avLst/>
            </a:prstGeom>
          </p:spPr>
          <p:txBody>
            <a:bodyPr lIns="0" tIns="0" rIns="0" bIns="0" rtlCol="0" anchor="t">
              <a:spAutoFit/>
            </a:bodyPr>
            <a:lstStyle/>
            <a:p>
              <a:pPr>
                <a:lnSpc>
                  <a:spcPts val="5133"/>
                </a:lnSpc>
              </a:pPr>
              <a:r>
                <a:rPr lang="en-US" sz="3666" b="1" dirty="0">
                  <a:solidFill>
                    <a:srgbClr val="507AA6"/>
                  </a:solidFill>
                  <a:latin typeface="Montserrat Classic" panose="020B0604020202020204" charset="0"/>
                </a:rPr>
                <a:t>Le </a:t>
              </a:r>
              <a:r>
                <a:rPr lang="en-US" sz="3666" b="1" dirty="0" err="1">
                  <a:solidFill>
                    <a:srgbClr val="507AA6"/>
                  </a:solidFill>
                  <a:latin typeface="Montserrat Classic" panose="020B0604020202020204" charset="0"/>
                </a:rPr>
                <a:t>contexte</a:t>
              </a:r>
              <a:r>
                <a:rPr lang="en-US" sz="3666" b="1" dirty="0">
                  <a:solidFill>
                    <a:srgbClr val="507AA6"/>
                  </a:solidFill>
                  <a:latin typeface="Montserrat Classic" panose="020B0604020202020204" charset="0"/>
                </a:rPr>
                <a:t> </a:t>
              </a:r>
              <a:r>
                <a:rPr lang="en-US" sz="3666" b="1" dirty="0" smtClean="0">
                  <a:solidFill>
                    <a:srgbClr val="507AA6"/>
                  </a:solidFill>
                  <a:latin typeface="Montserrat Classic" panose="020B0604020202020204" charset="0"/>
                </a:rPr>
                <a:t>(3/4)</a:t>
              </a:r>
              <a:endParaRPr lang="en-US" sz="3666" b="1" dirty="0">
                <a:solidFill>
                  <a:srgbClr val="507AA6"/>
                </a:solidFill>
                <a:latin typeface="Montserrat Classic" panose="020B0604020202020204" charset="0"/>
              </a:endParaRP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sp>
        <p:nvSpPr>
          <p:cNvPr id="17" name="Espace réservé du contenu 2"/>
          <p:cNvSpPr txBox="1">
            <a:spLocks/>
          </p:cNvSpPr>
          <p:nvPr/>
        </p:nvSpPr>
        <p:spPr>
          <a:xfrm>
            <a:off x="711200" y="1295400"/>
            <a:ext cx="10769600" cy="4622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10000"/>
              </a:lnSpc>
              <a:spcAft>
                <a:spcPts val="267"/>
              </a:spcAft>
            </a:pPr>
            <a:r>
              <a:rPr lang="fr-FR" sz="2133" dirty="0">
                <a:solidFill>
                  <a:srgbClr val="053D57"/>
                </a:solidFill>
              </a:rPr>
              <a:t>Le Projet Ciblé (PC8) s’inscrit dans le cadre du programme OneWater afin de répondre au défi 6 en </a:t>
            </a:r>
          </a:p>
          <a:p>
            <a:pPr lvl="1" algn="just">
              <a:lnSpc>
                <a:spcPct val="110000"/>
              </a:lnSpc>
              <a:spcAft>
                <a:spcPts val="267"/>
              </a:spcAft>
            </a:pPr>
            <a:r>
              <a:rPr lang="fr-FR" sz="2133" dirty="0">
                <a:solidFill>
                  <a:srgbClr val="053D57"/>
                </a:solidFill>
              </a:rPr>
              <a:t>se positionnant en </a:t>
            </a:r>
            <a:r>
              <a:rPr lang="fr-FR" sz="2133" b="1" dirty="0">
                <a:solidFill>
                  <a:srgbClr val="053D57"/>
                </a:solidFill>
              </a:rPr>
              <a:t>récepteur, facilitateur des réflexions scientifiques </a:t>
            </a:r>
            <a:r>
              <a:rPr lang="fr-FR" sz="2133" dirty="0">
                <a:solidFill>
                  <a:srgbClr val="053D57"/>
                </a:solidFill>
              </a:rPr>
              <a:t>menées dans les autres projets ciblés, </a:t>
            </a:r>
          </a:p>
          <a:p>
            <a:pPr lvl="1" algn="just">
              <a:lnSpc>
                <a:spcPct val="110000"/>
              </a:lnSpc>
              <a:spcAft>
                <a:spcPts val="267"/>
              </a:spcAft>
            </a:pPr>
            <a:r>
              <a:rPr lang="fr-FR" sz="2133" dirty="0">
                <a:solidFill>
                  <a:srgbClr val="053D57"/>
                </a:solidFill>
              </a:rPr>
              <a:t>offrant un </a:t>
            </a:r>
            <a:r>
              <a:rPr lang="fr-FR" sz="2133" b="1" dirty="0">
                <a:solidFill>
                  <a:srgbClr val="053D57"/>
                </a:solidFill>
              </a:rPr>
              <a:t>cadre pour structurer et organiser les ressources numériques</a:t>
            </a:r>
            <a:r>
              <a:rPr lang="fr-FR" sz="2133">
                <a:solidFill>
                  <a:srgbClr val="053D57"/>
                </a:solidFill>
              </a:rPr>
              <a:t>, documenter </a:t>
            </a:r>
            <a:r>
              <a:rPr lang="fr-FR" sz="2133" dirty="0">
                <a:solidFill>
                  <a:srgbClr val="053D57"/>
                </a:solidFill>
              </a:rPr>
              <a:t>des équivalences entre variables descriptives, et ajuster la représentation des données,</a:t>
            </a:r>
          </a:p>
          <a:p>
            <a:pPr lvl="1" algn="just">
              <a:lnSpc>
                <a:spcPct val="110000"/>
              </a:lnSpc>
              <a:spcAft>
                <a:spcPts val="267"/>
              </a:spcAft>
            </a:pPr>
            <a:r>
              <a:rPr lang="fr-FR" sz="2133" dirty="0">
                <a:solidFill>
                  <a:srgbClr val="053D57"/>
                </a:solidFill>
              </a:rPr>
              <a:t>accompagnant la communauté OneWater sur le chemin du FAIR</a:t>
            </a:r>
            <a:r>
              <a:rPr lang="fr-FR" sz="2133" baseline="30000" dirty="0">
                <a:solidFill>
                  <a:srgbClr val="053D57"/>
                </a:solidFill>
              </a:rPr>
              <a:t>*</a:t>
            </a:r>
            <a:r>
              <a:rPr lang="fr-FR" sz="2133" dirty="0">
                <a:solidFill>
                  <a:srgbClr val="053D57"/>
                </a:solidFill>
              </a:rPr>
              <a:t> Data dans la mise en œuvre des pratiques internationales (voire en les faisant évoluer) : formation, outils</a:t>
            </a:r>
          </a:p>
          <a:p>
            <a:pPr algn="ctr">
              <a:lnSpc>
                <a:spcPct val="110000"/>
              </a:lnSpc>
              <a:spcAft>
                <a:spcPts val="267"/>
              </a:spcAft>
              <a:buFont typeface="Symbol" panose="05050102010706020507" pitchFamily="18" charset="2"/>
              <a:buChar char="Þ"/>
            </a:pPr>
            <a:r>
              <a:rPr lang="fr-FR" sz="2133" dirty="0">
                <a:solidFill>
                  <a:srgbClr val="053D57"/>
                </a:solidFill>
              </a:rPr>
              <a:t> </a:t>
            </a:r>
            <a:r>
              <a:rPr lang="fr-FR" sz="2133" b="1" u="sng" dirty="0">
                <a:solidFill>
                  <a:srgbClr val="053D57"/>
                </a:solidFill>
              </a:rPr>
              <a:t>La réponse au Défi 6 = l’équipe du PC8 en lien fin avec les autres défis du PEPR</a:t>
            </a:r>
          </a:p>
          <a:p>
            <a:pPr marL="0" indent="0">
              <a:lnSpc>
                <a:spcPct val="110000"/>
              </a:lnSpc>
              <a:spcAft>
                <a:spcPts val="267"/>
              </a:spcAft>
              <a:buNone/>
            </a:pPr>
            <a:endParaRPr lang="fr-FR" sz="1200" dirty="0">
              <a:solidFill>
                <a:srgbClr val="0070C0"/>
              </a:solidFill>
            </a:endParaRPr>
          </a:p>
          <a:p>
            <a:pPr marL="0" indent="0">
              <a:lnSpc>
                <a:spcPct val="110000"/>
              </a:lnSpc>
              <a:spcAft>
                <a:spcPts val="267"/>
              </a:spcAft>
              <a:buNone/>
            </a:pPr>
            <a:r>
              <a:rPr lang="fr-FR" sz="1200" dirty="0">
                <a:solidFill>
                  <a:srgbClr val="0070C0"/>
                </a:solidFill>
              </a:rPr>
              <a:t>*</a:t>
            </a:r>
            <a:r>
              <a:rPr lang="fr-FR" sz="1200" dirty="0"/>
              <a:t>FAIR :   			        </a:t>
            </a:r>
            <a:r>
              <a:rPr lang="fr-FR" sz="1200" dirty="0">
                <a:sym typeface="Wingdings" panose="05000000000000000000" pitchFamily="2" charset="2"/>
              </a:rPr>
              <a:t> Faciles à trouver, Accessibles, Interopérables et Réutilisables</a:t>
            </a:r>
            <a:endParaRPr lang="fr-FR" sz="1200" dirty="0"/>
          </a:p>
          <a:p>
            <a:pPr algn="just">
              <a:lnSpc>
                <a:spcPct val="110000"/>
              </a:lnSpc>
              <a:spcAft>
                <a:spcPts val="267"/>
              </a:spcAft>
              <a:buFont typeface="Symbol" panose="05050102010706020507" pitchFamily="18" charset="2"/>
              <a:buChar char="Þ"/>
            </a:pPr>
            <a:endParaRPr lang="fr-FR" sz="2933" dirty="0"/>
          </a:p>
          <a:p>
            <a:pPr lvl="1" algn="just"/>
            <a:endParaRPr lang="fr-FR" sz="2667" dirty="0"/>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5156200"/>
            <a:ext cx="1690225" cy="525168"/>
          </a:xfrm>
          <a:prstGeom prst="rect">
            <a:avLst/>
          </a:prstGeom>
          <a:noFill/>
          <a:ln>
            <a:solidFill>
              <a:schemeClr val="tx1"/>
            </a:solidFill>
          </a:ln>
        </p:spPr>
      </p:pic>
    </p:spTree>
    <p:extLst>
      <p:ext uri="{BB962C8B-B14F-4D97-AF65-F5344CB8AC3E}">
        <p14:creationId xmlns:p14="http://schemas.microsoft.com/office/powerpoint/2010/main" val="3621800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981038"/>
            </a:xfrm>
            <a:prstGeom prst="rect">
              <a:avLst/>
            </a:prstGeom>
          </p:spPr>
          <p:txBody>
            <a:bodyPr lIns="0" tIns="0" rIns="0" bIns="0" rtlCol="0" anchor="t">
              <a:spAutoFit/>
            </a:bodyPr>
            <a:lstStyle/>
            <a:p>
              <a:pPr>
                <a:lnSpc>
                  <a:spcPts val="5133"/>
                </a:lnSpc>
              </a:pPr>
              <a:r>
                <a:rPr lang="en-US" sz="3666" b="1" dirty="0">
                  <a:solidFill>
                    <a:srgbClr val="507AA6"/>
                  </a:solidFill>
                  <a:latin typeface="Montserrat Classic" panose="020B0604020202020204" charset="0"/>
                </a:rPr>
                <a:t>Le </a:t>
              </a:r>
              <a:r>
                <a:rPr lang="en-US" sz="3666" b="1" dirty="0" err="1">
                  <a:solidFill>
                    <a:srgbClr val="507AA6"/>
                  </a:solidFill>
                  <a:latin typeface="Montserrat Classic" panose="020B0604020202020204" charset="0"/>
                </a:rPr>
                <a:t>contexte</a:t>
              </a:r>
              <a:r>
                <a:rPr lang="en-US" sz="3666" b="1" dirty="0">
                  <a:solidFill>
                    <a:srgbClr val="507AA6"/>
                  </a:solidFill>
                  <a:latin typeface="Montserrat Classic" panose="020B0604020202020204" charset="0"/>
                </a:rPr>
                <a:t> </a:t>
              </a:r>
              <a:r>
                <a:rPr lang="en-US" sz="3666" b="1" dirty="0" smtClean="0">
                  <a:solidFill>
                    <a:srgbClr val="507AA6"/>
                  </a:solidFill>
                  <a:latin typeface="Montserrat Classic" panose="020B0604020202020204" charset="0"/>
                </a:rPr>
                <a:t>(4/4)</a:t>
              </a:r>
              <a:endParaRPr lang="en-US" sz="3666" b="1" dirty="0">
                <a:solidFill>
                  <a:srgbClr val="507AA6"/>
                </a:solidFill>
                <a:latin typeface="Montserrat Classic" panose="020B0604020202020204" charset="0"/>
              </a:endParaRP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3"/>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4"/>
            <a:srcRect l="7095" r="5543"/>
            <a:stretch>
              <a:fillRect/>
            </a:stretch>
          </p:blipFill>
          <p:spPr>
            <a:xfrm>
              <a:off x="15407269" y="9460124"/>
              <a:ext cx="2672734" cy="796232"/>
            </a:xfrm>
            <a:prstGeom prst="rect">
              <a:avLst/>
            </a:prstGeom>
          </p:spPr>
        </p:pic>
      </p:grpSp>
      <p:sp>
        <p:nvSpPr>
          <p:cNvPr id="19" name="Espace réservé du contenu 2"/>
          <p:cNvSpPr txBox="1">
            <a:spLocks/>
          </p:cNvSpPr>
          <p:nvPr/>
        </p:nvSpPr>
        <p:spPr>
          <a:xfrm>
            <a:off x="711200" y="990600"/>
            <a:ext cx="10718800" cy="5080000"/>
          </a:xfrm>
          <a:prstGeom prst="rect">
            <a:avLst/>
          </a:prstGeom>
        </p:spPr>
        <p:txBody>
          <a:bodyPr vert="horz" lIns="60960" tIns="30480" rIns="60960" bIns="30480" rtlCol="0" anchor="t">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fr-FR" sz="3067" b="1" dirty="0">
                <a:solidFill>
                  <a:srgbClr val="053D57"/>
                </a:solidFill>
              </a:rPr>
              <a:t>S’articuler avec </a:t>
            </a:r>
            <a:r>
              <a:rPr lang="fr-FR" sz="3067" dirty="0">
                <a:solidFill>
                  <a:srgbClr val="053D57"/>
                </a:solidFill>
              </a:rPr>
              <a:t> </a:t>
            </a:r>
          </a:p>
          <a:p>
            <a:pPr lvl="1" algn="just"/>
            <a:r>
              <a:rPr lang="fr-FR" sz="3067" dirty="0">
                <a:solidFill>
                  <a:srgbClr val="053D57"/>
                </a:solidFill>
              </a:rPr>
              <a:t>En France</a:t>
            </a:r>
          </a:p>
          <a:p>
            <a:pPr lvl="2" algn="just"/>
            <a:r>
              <a:rPr lang="fr-FR" sz="3067" dirty="0">
                <a:solidFill>
                  <a:srgbClr val="053D57"/>
                </a:solidFill>
              </a:rPr>
              <a:t>Infrastructures de Recherche- (</a:t>
            </a:r>
            <a:r>
              <a:rPr lang="fr-FR" sz="3067" dirty="0" err="1">
                <a:solidFill>
                  <a:srgbClr val="053D57"/>
                </a:solidFill>
              </a:rPr>
              <a:t>IRs</a:t>
            </a:r>
            <a:r>
              <a:rPr lang="fr-FR" sz="3067" dirty="0">
                <a:solidFill>
                  <a:srgbClr val="053D57"/>
                </a:solidFill>
              </a:rPr>
              <a:t>) nationales : DataTerra</a:t>
            </a:r>
            <a:r>
              <a:rPr lang="fr-FR" sz="3067" baseline="30000" dirty="0">
                <a:solidFill>
                  <a:srgbClr val="053D57"/>
                </a:solidFill>
              </a:rPr>
              <a:t>1</a:t>
            </a:r>
            <a:r>
              <a:rPr lang="fr-FR" sz="3067" dirty="0">
                <a:solidFill>
                  <a:srgbClr val="053D57"/>
                </a:solidFill>
              </a:rPr>
              <a:t> et ses pôles de données (AERIS, </a:t>
            </a:r>
            <a:r>
              <a:rPr lang="fr-FR" sz="3067" dirty="0" err="1">
                <a:solidFill>
                  <a:srgbClr val="053D57"/>
                </a:solidFill>
              </a:rPr>
              <a:t>ForM@Ter</a:t>
            </a:r>
            <a:r>
              <a:rPr lang="fr-FR" sz="3067" dirty="0">
                <a:solidFill>
                  <a:srgbClr val="053D57"/>
                </a:solidFill>
              </a:rPr>
              <a:t>, ODATIS, </a:t>
            </a:r>
            <a:r>
              <a:rPr lang="fr-FR" sz="3067" dirty="0" err="1">
                <a:solidFill>
                  <a:srgbClr val="053D57"/>
                </a:solidFill>
              </a:rPr>
              <a:t>Theia</a:t>
            </a:r>
            <a:r>
              <a:rPr lang="fr-FR" sz="3067" dirty="0">
                <a:solidFill>
                  <a:srgbClr val="053D57"/>
                </a:solidFill>
              </a:rPr>
              <a:t>, PNDB) et les </a:t>
            </a:r>
            <a:r>
              <a:rPr lang="fr-FR" sz="3067" dirty="0" err="1">
                <a:solidFill>
                  <a:srgbClr val="053D57"/>
                </a:solidFill>
              </a:rPr>
              <a:t>IRs</a:t>
            </a:r>
            <a:r>
              <a:rPr lang="fr-FR" sz="3067" dirty="0">
                <a:solidFill>
                  <a:srgbClr val="053D57"/>
                </a:solidFill>
              </a:rPr>
              <a:t> liées à l'eau (OZCAR</a:t>
            </a:r>
            <a:r>
              <a:rPr lang="fr-FR" sz="3067" baseline="30000" dirty="0">
                <a:solidFill>
                  <a:srgbClr val="053D57"/>
                </a:solidFill>
              </a:rPr>
              <a:t>2</a:t>
            </a:r>
            <a:r>
              <a:rPr lang="fr-FR" sz="3067" dirty="0">
                <a:solidFill>
                  <a:srgbClr val="053D57"/>
                </a:solidFill>
              </a:rPr>
              <a:t>, RZA, etc...)</a:t>
            </a:r>
          </a:p>
          <a:p>
            <a:pPr lvl="2" algn="just"/>
            <a:r>
              <a:rPr lang="fr-FR" sz="3067" dirty="0">
                <a:solidFill>
                  <a:srgbClr val="053D57"/>
                </a:solidFill>
              </a:rPr>
              <a:t>Les projets </a:t>
            </a:r>
            <a:r>
              <a:rPr lang="fr-FR" sz="3067" dirty="0" err="1">
                <a:solidFill>
                  <a:srgbClr val="053D57"/>
                </a:solidFill>
              </a:rPr>
              <a:t>Equipex</a:t>
            </a:r>
            <a:r>
              <a:rPr lang="fr-FR" sz="3067" dirty="0">
                <a:solidFill>
                  <a:srgbClr val="053D57"/>
                </a:solidFill>
              </a:rPr>
              <a:t> + (GAIA Data, TERRA FORMA, …) et d’autres plateformes numériques de l’écosystème français,</a:t>
            </a:r>
          </a:p>
          <a:p>
            <a:pPr lvl="2" algn="just">
              <a:spcAft>
                <a:spcPts val="1200"/>
              </a:spcAft>
            </a:pPr>
            <a:r>
              <a:rPr lang="fr-FR" sz="3067" dirty="0">
                <a:solidFill>
                  <a:srgbClr val="053D57"/>
                </a:solidFill>
              </a:rPr>
              <a:t>Avec les Systèmes d’Information d’appui aux politiques publiques.</a:t>
            </a:r>
          </a:p>
          <a:p>
            <a:pPr lvl="1" algn="just"/>
            <a:r>
              <a:rPr lang="fr-FR" sz="3067" dirty="0">
                <a:solidFill>
                  <a:srgbClr val="053D57"/>
                </a:solidFill>
              </a:rPr>
              <a:t>En Europe</a:t>
            </a:r>
          </a:p>
          <a:p>
            <a:pPr lvl="2" algn="just"/>
            <a:r>
              <a:rPr lang="fr-FR" sz="3067" dirty="0" err="1">
                <a:solidFill>
                  <a:srgbClr val="053D57"/>
                </a:solidFill>
              </a:rPr>
              <a:t>IRs</a:t>
            </a:r>
            <a:r>
              <a:rPr lang="fr-FR" sz="3067" dirty="0">
                <a:solidFill>
                  <a:srgbClr val="053D57"/>
                </a:solidFill>
              </a:rPr>
              <a:t> européennes en lien avec l'eau (</a:t>
            </a:r>
            <a:r>
              <a:rPr lang="fr-FR" sz="3067" dirty="0" err="1">
                <a:solidFill>
                  <a:srgbClr val="053D57"/>
                </a:solidFill>
              </a:rPr>
              <a:t>eLTER</a:t>
            </a:r>
            <a:r>
              <a:rPr lang="fr-FR" sz="3067" dirty="0">
                <a:solidFill>
                  <a:srgbClr val="053D57"/>
                </a:solidFill>
              </a:rPr>
              <a:t> RI, DANUBIUS, etc...) </a:t>
            </a:r>
          </a:p>
          <a:p>
            <a:pPr lvl="2" algn="just"/>
            <a:r>
              <a:rPr lang="fr-FR" sz="3067" dirty="0">
                <a:solidFill>
                  <a:srgbClr val="053D57"/>
                </a:solidFill>
              </a:rPr>
              <a:t>Les activités européennes annoncées récemment par l’Agence Européenne de l’Environnement dans le cadre du rapportage de la qualité des milieux, </a:t>
            </a:r>
          </a:p>
          <a:p>
            <a:pPr lvl="2" algn="just"/>
            <a:r>
              <a:rPr lang="fr-FR" sz="3067" dirty="0">
                <a:solidFill>
                  <a:srgbClr val="053D57"/>
                </a:solidFill>
              </a:rPr>
              <a:t>Le partenariat Horizon Europe Water4All, </a:t>
            </a:r>
          </a:p>
          <a:p>
            <a:pPr lvl="2" algn="just">
              <a:spcAft>
                <a:spcPts val="1200"/>
              </a:spcAft>
            </a:pPr>
            <a:r>
              <a:rPr lang="fr-FR" sz="3067" dirty="0">
                <a:solidFill>
                  <a:srgbClr val="053D57"/>
                </a:solidFill>
              </a:rPr>
              <a:t>Voire contribuer à d’autres projets ou programmes.</a:t>
            </a:r>
          </a:p>
          <a:p>
            <a:pPr lvl="1" algn="just"/>
            <a:r>
              <a:rPr lang="fr-FR" sz="3067" dirty="0">
                <a:solidFill>
                  <a:srgbClr val="053D57"/>
                </a:solidFill>
              </a:rPr>
              <a:t>A l’international, les activités portées par l’OMM</a:t>
            </a:r>
            <a:r>
              <a:rPr lang="fr-FR" sz="3067" baseline="30000" dirty="0">
                <a:solidFill>
                  <a:srgbClr val="053D57"/>
                </a:solidFill>
              </a:rPr>
              <a:t>3</a:t>
            </a:r>
            <a:r>
              <a:rPr lang="fr-FR" sz="3067" dirty="0">
                <a:solidFill>
                  <a:srgbClr val="053D57"/>
                </a:solidFill>
              </a:rPr>
              <a:t>, le GEO</a:t>
            </a:r>
            <a:r>
              <a:rPr lang="fr-FR" sz="3067" baseline="30000" dirty="0">
                <a:solidFill>
                  <a:srgbClr val="053D57"/>
                </a:solidFill>
              </a:rPr>
              <a:t>4</a:t>
            </a:r>
            <a:r>
              <a:rPr lang="fr-FR" sz="3067" dirty="0">
                <a:solidFill>
                  <a:srgbClr val="053D57"/>
                </a:solidFill>
              </a:rPr>
              <a:t>, l’ONU, l’UNEP, …</a:t>
            </a:r>
          </a:p>
          <a:p>
            <a:pPr lvl="1" algn="just"/>
            <a:endParaRPr lang="fr-FR" sz="1867" dirty="0"/>
          </a:p>
          <a:p>
            <a:pPr marL="0" indent="0" algn="just">
              <a:lnSpc>
                <a:spcPct val="60000"/>
              </a:lnSpc>
              <a:spcBef>
                <a:spcPts val="400"/>
              </a:spcBef>
              <a:buNone/>
            </a:pPr>
            <a:r>
              <a:rPr lang="fr-FR" sz="1333" baseline="30000" dirty="0"/>
              <a:t>1</a:t>
            </a:r>
            <a:r>
              <a:rPr lang="fr-FR" sz="1333" dirty="0"/>
              <a:t> DataTerra: Infrastructure de Recherche pour l'observation intégrée du Système Terre</a:t>
            </a:r>
          </a:p>
          <a:p>
            <a:pPr marL="0" indent="0" algn="just">
              <a:lnSpc>
                <a:spcPct val="60000"/>
              </a:lnSpc>
              <a:spcBef>
                <a:spcPts val="400"/>
              </a:spcBef>
              <a:buNone/>
            </a:pPr>
            <a:r>
              <a:rPr lang="fr-FR" sz="1333" baseline="30000" dirty="0"/>
              <a:t>2</a:t>
            </a:r>
            <a:r>
              <a:rPr lang="fr-FR" sz="1333" dirty="0"/>
              <a:t> OZCAR</a:t>
            </a:r>
            <a:r>
              <a:rPr lang="fr-FR" sz="1333" baseline="30000" dirty="0"/>
              <a:t>: </a:t>
            </a:r>
            <a:r>
              <a:rPr lang="fr-FR" sz="1333" dirty="0"/>
              <a:t>Infrastructure de recherche dédiée à l’observation et à l’étude de la zone critique, la zone habitable des continents, des hauts reliefs jusqu’aux régions côtières</a:t>
            </a:r>
          </a:p>
          <a:p>
            <a:pPr marL="0" indent="0" algn="just">
              <a:lnSpc>
                <a:spcPct val="60000"/>
              </a:lnSpc>
              <a:spcBef>
                <a:spcPts val="400"/>
              </a:spcBef>
              <a:buNone/>
            </a:pPr>
            <a:r>
              <a:rPr lang="fr-FR" sz="1333" baseline="30000" dirty="0"/>
              <a:t>3 </a:t>
            </a:r>
            <a:r>
              <a:rPr lang="fr-FR" sz="1333" dirty="0"/>
              <a:t>OMM : Organisation Météorologique Mondiale</a:t>
            </a:r>
          </a:p>
          <a:p>
            <a:pPr marL="0" indent="0" algn="just">
              <a:lnSpc>
                <a:spcPct val="60000"/>
              </a:lnSpc>
              <a:spcBef>
                <a:spcPts val="400"/>
              </a:spcBef>
              <a:buNone/>
            </a:pPr>
            <a:r>
              <a:rPr lang="fr-FR" sz="1333" baseline="30000" dirty="0"/>
              <a:t>4 </a:t>
            </a:r>
            <a:r>
              <a:rPr lang="fr-FR" sz="1333" dirty="0"/>
              <a:t>GEO : Group on </a:t>
            </a:r>
            <a:r>
              <a:rPr lang="fr-FR" sz="1333" dirty="0" err="1"/>
              <a:t>Earth</a:t>
            </a:r>
            <a:r>
              <a:rPr lang="fr-FR" sz="1333" dirty="0"/>
              <a:t> Observation</a:t>
            </a:r>
          </a:p>
        </p:txBody>
      </p:sp>
    </p:spTree>
    <p:extLst>
      <p:ext uri="{BB962C8B-B14F-4D97-AF65-F5344CB8AC3E}">
        <p14:creationId xmlns:p14="http://schemas.microsoft.com/office/powerpoint/2010/main" val="681178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981038"/>
            </a:xfrm>
            <a:prstGeom prst="rect">
              <a:avLst/>
            </a:prstGeom>
          </p:spPr>
          <p:txBody>
            <a:bodyPr lIns="0" tIns="0" rIns="0" bIns="0" rtlCol="0" anchor="t">
              <a:spAutoFit/>
            </a:bodyPr>
            <a:lstStyle/>
            <a:p>
              <a:pPr>
                <a:lnSpc>
                  <a:spcPts val="5133"/>
                </a:lnSpc>
              </a:pPr>
              <a:r>
                <a:rPr lang="en-US" sz="3666" b="1" dirty="0" err="1">
                  <a:solidFill>
                    <a:srgbClr val="507AA6"/>
                  </a:solidFill>
                  <a:latin typeface="Montserrat Classic" panose="020B0604020202020204" charset="0"/>
                </a:rPr>
                <a:t>Stratégie</a:t>
              </a:r>
              <a:r>
                <a:rPr lang="en-US" sz="3666" b="1" dirty="0">
                  <a:solidFill>
                    <a:srgbClr val="507AA6"/>
                  </a:solidFill>
                  <a:latin typeface="Montserrat Classic" panose="020B0604020202020204" charset="0"/>
                </a:rPr>
                <a:t> </a:t>
              </a:r>
              <a:r>
                <a:rPr lang="en-US" sz="3666" b="1" dirty="0" err="1">
                  <a:solidFill>
                    <a:srgbClr val="507AA6"/>
                  </a:solidFill>
                  <a:latin typeface="Montserrat Classic" panose="020B0604020202020204" charset="0"/>
                </a:rPr>
                <a:t>scientifique</a:t>
              </a:r>
              <a:r>
                <a:rPr lang="en-US" sz="3666" b="1" dirty="0">
                  <a:solidFill>
                    <a:srgbClr val="507AA6"/>
                  </a:solidFill>
                  <a:latin typeface="Montserrat Classic" panose="020B0604020202020204" charset="0"/>
                </a:rPr>
                <a:t> </a:t>
              </a: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sp>
        <p:nvSpPr>
          <p:cNvPr id="17" name="Espace réservé du contenu 4"/>
          <p:cNvSpPr txBox="1">
            <a:spLocks/>
          </p:cNvSpPr>
          <p:nvPr/>
        </p:nvSpPr>
        <p:spPr>
          <a:xfrm>
            <a:off x="609600" y="1041400"/>
            <a:ext cx="10972800" cy="4978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fr-FR" sz="2133" dirty="0">
                <a:solidFill>
                  <a:srgbClr val="053D57"/>
                </a:solidFill>
              </a:rPr>
              <a:t>Le PC8 vise à mettre en place un </a:t>
            </a:r>
            <a:r>
              <a:rPr lang="fr-FR" sz="2133" b="1" dirty="0">
                <a:solidFill>
                  <a:srgbClr val="053D57"/>
                </a:solidFill>
              </a:rPr>
              <a:t>écosystème du FAIR Water Data</a:t>
            </a:r>
            <a:r>
              <a:rPr lang="fr-FR" sz="2133" dirty="0">
                <a:solidFill>
                  <a:srgbClr val="053D57"/>
                </a:solidFill>
              </a:rPr>
              <a:t> en France en s’appuyant sur la conception d’une plateforme fédératrice qui permettra </a:t>
            </a:r>
          </a:p>
          <a:p>
            <a:pPr lvl="1" algn="just">
              <a:buFont typeface="Wingdings" panose="05000000000000000000" pitchFamily="2" charset="2"/>
              <a:buChar char="Ø"/>
            </a:pPr>
            <a:r>
              <a:rPr lang="fr-FR" sz="2133" dirty="0">
                <a:solidFill>
                  <a:srgbClr val="053D57"/>
                </a:solidFill>
              </a:rPr>
              <a:t>d’identifier les données produites sur l’eau par le monde scientifique et opérationnel </a:t>
            </a:r>
          </a:p>
          <a:p>
            <a:pPr lvl="1" algn="just">
              <a:buFont typeface="Wingdings" panose="05000000000000000000" pitchFamily="2" charset="2"/>
              <a:buChar char="Ø"/>
            </a:pPr>
            <a:r>
              <a:rPr lang="fr-FR" sz="2133" dirty="0">
                <a:solidFill>
                  <a:srgbClr val="053D57"/>
                </a:solidFill>
              </a:rPr>
              <a:t>de les rendre disponibles au plus grand nombre pour de nouvelles analyses, traitements et décisions, via des services dédiés</a:t>
            </a:r>
          </a:p>
          <a:p>
            <a:pPr lvl="1" algn="just">
              <a:buFont typeface="Wingdings" panose="05000000000000000000" pitchFamily="2" charset="2"/>
              <a:buChar char="Ø"/>
            </a:pPr>
            <a:r>
              <a:rPr lang="fr-FR" sz="2133" dirty="0">
                <a:solidFill>
                  <a:srgbClr val="053D57"/>
                </a:solidFill>
              </a:rPr>
              <a:t>d’agir au niveau des pratiques sur la gestion des données : FAIR Data </a:t>
            </a:r>
          </a:p>
          <a:p>
            <a:pPr lvl="1" algn="just">
              <a:buFont typeface="Wingdings" panose="05000000000000000000" pitchFamily="2" charset="2"/>
              <a:buChar char="Ø"/>
            </a:pPr>
            <a:endParaRPr lang="fr-FR" sz="2133" dirty="0"/>
          </a:p>
          <a:p>
            <a:pPr marL="0" indent="0" algn="just">
              <a:buNone/>
            </a:pPr>
            <a:r>
              <a:rPr lang="fr-FR" sz="2133" dirty="0">
                <a:solidFill>
                  <a:srgbClr val="053D57"/>
                </a:solidFill>
              </a:rPr>
              <a:t>Le projet est :</a:t>
            </a:r>
          </a:p>
          <a:p>
            <a:pPr lvl="1" algn="just">
              <a:buFont typeface="Wingdings" panose="05000000000000000000" pitchFamily="2" charset="2"/>
              <a:buChar char="Ø"/>
            </a:pPr>
            <a:r>
              <a:rPr lang="fr-FR" sz="2133" b="1" dirty="0">
                <a:solidFill>
                  <a:srgbClr val="053D57"/>
                </a:solidFill>
              </a:rPr>
              <a:t>transverse au PEPR OneWater </a:t>
            </a:r>
            <a:endParaRPr lang="fr-FR" sz="2133" dirty="0">
              <a:solidFill>
                <a:srgbClr val="053D57"/>
              </a:solidFill>
            </a:endParaRPr>
          </a:p>
          <a:p>
            <a:pPr lvl="1" algn="just">
              <a:buFont typeface="Wingdings" panose="05000000000000000000" pitchFamily="2" charset="2"/>
              <a:buChar char="Ø"/>
            </a:pPr>
            <a:r>
              <a:rPr lang="fr-FR" sz="2133" dirty="0">
                <a:solidFill>
                  <a:srgbClr val="053D57"/>
                </a:solidFill>
              </a:rPr>
              <a:t>en interaction avec tous les défis, l’ensemble des Projets Ciblés et issus de l’appel à projets financés par le programme </a:t>
            </a:r>
          </a:p>
          <a:p>
            <a:pPr lvl="1" algn="just">
              <a:buFont typeface="Wingdings" panose="05000000000000000000" pitchFamily="2" charset="2"/>
              <a:buChar char="Ø"/>
            </a:pPr>
            <a:r>
              <a:rPr lang="fr-FR" sz="2133" dirty="0">
                <a:solidFill>
                  <a:srgbClr val="053D57"/>
                </a:solidFill>
              </a:rPr>
              <a:t>conçu en interaction globale autour de 8 Work Packages  et prévoit de nombreuses boucles de retour pour une adaptation au plus près des besoins</a:t>
            </a:r>
            <a:r>
              <a:rPr lang="fr-FR" sz="2133" dirty="0"/>
              <a:t> </a:t>
            </a:r>
            <a:r>
              <a:rPr lang="fr-FR" sz="2133" i="1" dirty="0">
                <a:solidFill>
                  <a:schemeClr val="tx1">
                    <a:lumMod val="50000"/>
                    <a:lumOff val="50000"/>
                  </a:schemeClr>
                </a:solidFill>
              </a:rPr>
              <a:t>(voir figure ci-après)</a:t>
            </a:r>
            <a:endParaRPr lang="fr-FR" sz="2133" dirty="0">
              <a:solidFill>
                <a:schemeClr val="tx1">
                  <a:lumMod val="50000"/>
                  <a:lumOff val="50000"/>
                </a:schemeClr>
              </a:solidFill>
            </a:endParaRPr>
          </a:p>
        </p:txBody>
      </p:sp>
    </p:spTree>
    <p:extLst>
      <p:ext uri="{BB962C8B-B14F-4D97-AF65-F5344CB8AC3E}">
        <p14:creationId xmlns:p14="http://schemas.microsoft.com/office/powerpoint/2010/main" val="16606572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0" y="325967"/>
            <a:ext cx="12192001" cy="6532033"/>
            <a:chOff x="0" y="488950"/>
            <a:chExt cx="18288001" cy="9798050"/>
          </a:xfrm>
        </p:grpSpPr>
        <p:grpSp>
          <p:nvGrpSpPr>
            <p:cNvPr id="5" name="Group 5"/>
            <p:cNvGrpSpPr/>
            <p:nvPr/>
          </p:nvGrpSpPr>
          <p:grpSpPr>
            <a:xfrm>
              <a:off x="15310994" y="9429481"/>
              <a:ext cx="2865285" cy="857519"/>
              <a:chOff x="0" y="0"/>
              <a:chExt cx="754643" cy="225849"/>
            </a:xfrm>
          </p:grpSpPr>
          <p:sp>
            <p:nvSpPr>
              <p:cNvPr id="6" name="Freeform 6"/>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892745"/>
            </a:xfrm>
            <a:prstGeom prst="rect">
              <a:avLst/>
            </a:prstGeom>
          </p:spPr>
          <p:txBody>
            <a:bodyPr lIns="0" tIns="0" rIns="0" bIns="0" rtlCol="0" anchor="t">
              <a:spAutoFit/>
            </a:bodyPr>
            <a:lstStyle/>
            <a:p>
              <a:pPr>
                <a:lnSpc>
                  <a:spcPts val="5133"/>
                </a:lnSpc>
                <a:spcBef>
                  <a:spcPct val="0"/>
                </a:spcBef>
              </a:pPr>
              <a:r>
                <a:rPr lang="en-US" sz="3666" b="1" dirty="0" err="1" smtClean="0">
                  <a:solidFill>
                    <a:srgbClr val="507AA6"/>
                  </a:solidFill>
                  <a:latin typeface="Montserrat Classic" panose="020B0604020202020204" charset="0"/>
                </a:rPr>
                <a:t>Fonctionnement</a:t>
              </a:r>
              <a:endParaRPr lang="en-US" sz="3666" b="1" dirty="0">
                <a:solidFill>
                  <a:srgbClr val="507AA6"/>
                </a:solidFill>
                <a:latin typeface="Montserrat Classic" panose="020B0604020202020204" charset="0"/>
              </a:endParaRPr>
            </a:p>
          </p:txBody>
        </p:sp>
        <p:sp>
          <p:nvSpPr>
            <p:cNvPr id="12" name="AutoShape 7"/>
            <p:cNvSpPr/>
            <p:nvPr/>
          </p:nvSpPr>
          <p:spPr>
            <a:xfrm>
              <a:off x="0" y="1028700"/>
              <a:ext cx="1028700" cy="173843"/>
            </a:xfrm>
            <a:prstGeom prst="rect">
              <a:avLst/>
            </a:prstGeom>
            <a:solidFill>
              <a:srgbClr val="228AC9"/>
            </a:solidFill>
          </p:spPr>
        </p:sp>
        <p:sp>
          <p:nvSpPr>
            <p:cNvPr id="13" name="AutoShape 8"/>
            <p:cNvSpPr/>
            <p:nvPr/>
          </p:nvSpPr>
          <p:spPr>
            <a:xfrm>
              <a:off x="17259298" y="1028700"/>
              <a:ext cx="1028703" cy="173842"/>
            </a:xfrm>
            <a:prstGeom prst="rect">
              <a:avLst/>
            </a:prstGeom>
            <a:solidFill>
              <a:srgbClr val="67BCE6"/>
            </a:solidFill>
          </p:spPr>
        </p:sp>
        <p:pic>
          <p:nvPicPr>
            <p:cNvPr id="14"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15" name="Group 3"/>
            <p:cNvGrpSpPr/>
            <p:nvPr/>
          </p:nvGrpSpPr>
          <p:grpSpPr>
            <a:xfrm>
              <a:off x="15310994" y="9429481"/>
              <a:ext cx="2865285" cy="857519"/>
              <a:chOff x="0" y="0"/>
              <a:chExt cx="754643" cy="225849"/>
            </a:xfrm>
          </p:grpSpPr>
          <p:sp>
            <p:nvSpPr>
              <p:cNvPr id="16"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17"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18" name="Picture 6"/>
            <p:cNvPicPr>
              <a:picLocks noChangeAspect="1"/>
            </p:cNvPicPr>
            <p:nvPr/>
          </p:nvPicPr>
          <p:blipFill>
            <a:blip r:embed="rId3"/>
            <a:srcRect l="7095" r="5543"/>
            <a:stretch>
              <a:fillRect/>
            </a:stretch>
          </p:blipFill>
          <p:spPr>
            <a:xfrm>
              <a:off x="15407269" y="9460124"/>
              <a:ext cx="2672734" cy="796232"/>
            </a:xfrm>
            <a:prstGeom prst="rect">
              <a:avLst/>
            </a:prstGeom>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r="17753"/>
            <a:stretch/>
          </p:blipFill>
          <p:spPr>
            <a:xfrm>
              <a:off x="14349050" y="1837271"/>
              <a:ext cx="3938950" cy="7183758"/>
            </a:xfrm>
            <a:prstGeom prst="rect">
              <a:avLst/>
            </a:prstGeom>
          </p:spPr>
        </p:pic>
      </p:grpSp>
      <p:pic>
        <p:nvPicPr>
          <p:cNvPr id="8" name="Image 7"/>
          <p:cNvPicPr>
            <a:picLocks noChangeAspect="1"/>
          </p:cNvPicPr>
          <p:nvPr/>
        </p:nvPicPr>
        <p:blipFill>
          <a:blip r:embed="rId5"/>
          <a:stretch>
            <a:fillRect/>
          </a:stretch>
        </p:blipFill>
        <p:spPr>
          <a:xfrm>
            <a:off x="1366104" y="829739"/>
            <a:ext cx="7882653" cy="5332615"/>
          </a:xfrm>
          <a:prstGeom prst="rect">
            <a:avLst/>
          </a:prstGeom>
        </p:spPr>
      </p:pic>
      <p:sp>
        <p:nvSpPr>
          <p:cNvPr id="10" name="ZoneTexte 9"/>
          <p:cNvSpPr txBox="1"/>
          <p:nvPr/>
        </p:nvSpPr>
        <p:spPr>
          <a:xfrm>
            <a:off x="7052734" y="1182513"/>
            <a:ext cx="300082" cy="646331"/>
          </a:xfrm>
          <a:prstGeom prst="rect">
            <a:avLst/>
          </a:prstGeom>
          <a:noFill/>
        </p:spPr>
        <p:txBody>
          <a:bodyPr wrap="none" rtlCol="0">
            <a:spAutoFit/>
          </a:bodyPr>
          <a:lstStyle/>
          <a:p>
            <a:endParaRPr lang="fr-FR" dirty="0" smtClean="0"/>
          </a:p>
          <a:p>
            <a:r>
              <a:rPr lang="fr-FR" dirty="0" smtClean="0"/>
              <a:t>*</a:t>
            </a:r>
            <a:endParaRPr lang="fr-FR" dirty="0"/>
          </a:p>
        </p:txBody>
      </p:sp>
      <p:sp>
        <p:nvSpPr>
          <p:cNvPr id="25" name="ZoneTexte 24"/>
          <p:cNvSpPr txBox="1"/>
          <p:nvPr/>
        </p:nvSpPr>
        <p:spPr>
          <a:xfrm>
            <a:off x="-50855" y="5829354"/>
            <a:ext cx="2833917" cy="369332"/>
          </a:xfrm>
          <a:prstGeom prst="rect">
            <a:avLst/>
          </a:prstGeom>
          <a:noFill/>
        </p:spPr>
        <p:txBody>
          <a:bodyPr wrap="none" rtlCol="0">
            <a:spAutoFit/>
          </a:bodyPr>
          <a:lstStyle/>
          <a:p>
            <a:r>
              <a:rPr lang="fr-FR" dirty="0" smtClean="0"/>
              <a:t>*FIP = standards à appliquer</a:t>
            </a:r>
            <a:endParaRPr lang="fr-FR" dirty="0"/>
          </a:p>
        </p:txBody>
      </p:sp>
      <p:sp>
        <p:nvSpPr>
          <p:cNvPr id="26" name="ZoneTexte 25"/>
          <p:cNvSpPr txBox="1"/>
          <p:nvPr/>
        </p:nvSpPr>
        <p:spPr>
          <a:xfrm>
            <a:off x="4995217" y="2913577"/>
            <a:ext cx="1339469" cy="923330"/>
          </a:xfrm>
          <a:prstGeom prst="rect">
            <a:avLst/>
          </a:prstGeom>
          <a:noFill/>
        </p:spPr>
        <p:txBody>
          <a:bodyPr wrap="none" rtlCol="0">
            <a:spAutoFit/>
          </a:bodyPr>
          <a:lstStyle/>
          <a:p>
            <a:pPr algn="ctr"/>
            <a:r>
              <a:rPr lang="fr-FR" dirty="0" smtClean="0"/>
              <a:t>Plan de</a:t>
            </a:r>
          </a:p>
          <a:p>
            <a:pPr algn="ctr"/>
            <a:r>
              <a:rPr lang="fr-FR" dirty="0" smtClean="0"/>
              <a:t>Gestion des </a:t>
            </a:r>
          </a:p>
          <a:p>
            <a:pPr algn="ctr"/>
            <a:r>
              <a:rPr lang="fr-FR" dirty="0" smtClean="0"/>
              <a:t>Données</a:t>
            </a:r>
            <a:endParaRPr lang="fr-FR" dirty="0"/>
          </a:p>
        </p:txBody>
      </p:sp>
    </p:spTree>
    <p:extLst>
      <p:ext uri="{BB962C8B-B14F-4D97-AF65-F5344CB8AC3E}">
        <p14:creationId xmlns:p14="http://schemas.microsoft.com/office/powerpoint/2010/main" val="39066354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981038"/>
            </a:xfrm>
            <a:prstGeom prst="rect">
              <a:avLst/>
            </a:prstGeom>
          </p:spPr>
          <p:txBody>
            <a:bodyPr lIns="0" tIns="0" rIns="0" bIns="0" rtlCol="0" anchor="t">
              <a:spAutoFit/>
            </a:bodyPr>
            <a:lstStyle/>
            <a:p>
              <a:pPr>
                <a:lnSpc>
                  <a:spcPts val="5133"/>
                </a:lnSpc>
              </a:pPr>
              <a:r>
                <a:rPr lang="en-US" sz="3666" b="1" dirty="0">
                  <a:solidFill>
                    <a:srgbClr val="507AA6"/>
                  </a:solidFill>
                  <a:latin typeface="Montserrat Classic" panose="020B0604020202020204" charset="0"/>
                </a:rPr>
                <a:t>FAIR Data – </a:t>
              </a:r>
              <a:r>
                <a:rPr lang="en-US" sz="3666" b="1" dirty="0" err="1">
                  <a:solidFill>
                    <a:srgbClr val="507AA6"/>
                  </a:solidFill>
                  <a:latin typeface="Montserrat Classic" panose="020B0604020202020204" charset="0"/>
                </a:rPr>
                <a:t>Pourquoi</a:t>
              </a:r>
              <a:r>
                <a:rPr lang="en-US" sz="3666" b="1" dirty="0">
                  <a:solidFill>
                    <a:srgbClr val="507AA6"/>
                  </a:solidFill>
                  <a:latin typeface="Montserrat Classic" panose="020B0604020202020204" charset="0"/>
                </a:rPr>
                <a:t> ?</a:t>
              </a: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pic>
        <p:nvPicPr>
          <p:cNvPr id="18" name="Picture 2" descr="http://www.phdcomics.com/comics/archive/phd053104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893" y="1578216"/>
            <a:ext cx="6993020" cy="303031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2087507" y="5368203"/>
            <a:ext cx="2768900" cy="369332"/>
          </a:xfrm>
          <a:prstGeom prst="rect">
            <a:avLst/>
          </a:prstGeom>
          <a:noFill/>
        </p:spPr>
        <p:txBody>
          <a:bodyPr wrap="none" rtlCol="0">
            <a:spAutoFit/>
          </a:bodyPr>
          <a:lstStyle/>
          <a:p>
            <a:r>
              <a:rPr lang="fr-FR" dirty="0" err="1" smtClean="0"/>
              <a:t>Interoperabilité</a:t>
            </a:r>
            <a:r>
              <a:rPr lang="fr-FR" dirty="0" smtClean="0"/>
              <a:t> / FAIR data </a:t>
            </a:r>
            <a:endParaRPr lang="fr-FR" dirty="0"/>
          </a:p>
        </p:txBody>
      </p:sp>
      <p:sp>
        <p:nvSpPr>
          <p:cNvPr id="20" name="Accolade ouvrante 19"/>
          <p:cNvSpPr/>
          <p:nvPr/>
        </p:nvSpPr>
        <p:spPr>
          <a:xfrm rot="16200000">
            <a:off x="3185146" y="3197797"/>
            <a:ext cx="785091" cy="3343597"/>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Accolade ouvrante 20"/>
          <p:cNvSpPr/>
          <p:nvPr/>
        </p:nvSpPr>
        <p:spPr>
          <a:xfrm rot="16200000">
            <a:off x="6348618" y="2777559"/>
            <a:ext cx="785091" cy="4184070"/>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ZoneTexte 26"/>
          <p:cNvSpPr txBox="1"/>
          <p:nvPr/>
        </p:nvSpPr>
        <p:spPr>
          <a:xfrm>
            <a:off x="5272009" y="5356851"/>
            <a:ext cx="5479705" cy="369332"/>
          </a:xfrm>
          <a:prstGeom prst="rect">
            <a:avLst/>
          </a:prstGeom>
          <a:noFill/>
        </p:spPr>
        <p:txBody>
          <a:bodyPr wrap="none" rtlCol="0">
            <a:spAutoFit/>
          </a:bodyPr>
          <a:lstStyle/>
          <a:p>
            <a:r>
              <a:rPr lang="fr-FR" dirty="0" smtClean="0"/>
              <a:t>pour que nos collègues métiers puissent faire leur travail</a:t>
            </a:r>
            <a:endParaRPr lang="fr-FR" dirty="0"/>
          </a:p>
        </p:txBody>
      </p:sp>
    </p:spTree>
    <p:extLst>
      <p:ext uri="{BB962C8B-B14F-4D97-AF65-F5344CB8AC3E}">
        <p14:creationId xmlns:p14="http://schemas.microsoft.com/office/powerpoint/2010/main" val="172392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350186"/>
            <a:ext cx="12192001" cy="6532033"/>
            <a:chOff x="0" y="488950"/>
            <a:chExt cx="18288001" cy="9798050"/>
          </a:xfrm>
        </p:grpSpPr>
        <p:grpSp>
          <p:nvGrpSpPr>
            <p:cNvPr id="3" name="Group 3"/>
            <p:cNvGrpSpPr/>
            <p:nvPr/>
          </p:nvGrpSpPr>
          <p:grpSpPr>
            <a:xfrm>
              <a:off x="15310994" y="9429481"/>
              <a:ext cx="2865285" cy="857519"/>
              <a:chOff x="0" y="0"/>
              <a:chExt cx="754643" cy="225849"/>
            </a:xfrm>
          </p:grpSpPr>
          <p:sp>
            <p:nvSpPr>
              <p:cNvPr id="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9" name="TextBox 9"/>
            <p:cNvSpPr txBox="1"/>
            <p:nvPr/>
          </p:nvSpPr>
          <p:spPr>
            <a:xfrm>
              <a:off x="1504615" y="488950"/>
              <a:ext cx="15278767" cy="896399"/>
            </a:xfrm>
            <a:prstGeom prst="rect">
              <a:avLst/>
            </a:prstGeom>
          </p:spPr>
          <p:txBody>
            <a:bodyPr lIns="0" tIns="0" rIns="0" bIns="0" rtlCol="0" anchor="t">
              <a:spAutoFit/>
            </a:bodyPr>
            <a:lstStyle/>
            <a:p>
              <a:pPr>
                <a:lnSpc>
                  <a:spcPts val="5133"/>
                </a:lnSpc>
              </a:pPr>
              <a:r>
                <a:rPr lang="en-US" sz="3666" b="1" dirty="0" smtClean="0">
                  <a:solidFill>
                    <a:srgbClr val="507AA6"/>
                  </a:solidFill>
                  <a:latin typeface="Montserrat Classic" panose="020B0604020202020204" charset="0"/>
                </a:rPr>
                <a:t>FAIR Data – </a:t>
              </a:r>
              <a:r>
                <a:rPr lang="en-US" sz="3666" b="1" dirty="0" err="1" smtClean="0">
                  <a:solidFill>
                    <a:srgbClr val="507AA6"/>
                  </a:solidFill>
                  <a:latin typeface="Montserrat Classic" panose="020B0604020202020204" charset="0"/>
                </a:rPr>
                <a:t>Pourquoi</a:t>
              </a:r>
              <a:r>
                <a:rPr lang="en-US" sz="3666" b="1" dirty="0" smtClean="0">
                  <a:solidFill>
                    <a:srgbClr val="507AA6"/>
                  </a:solidFill>
                  <a:latin typeface="Montserrat Classic" panose="020B0604020202020204" charset="0"/>
                </a:rPr>
                <a:t> ?</a:t>
              </a:r>
              <a:endParaRPr lang="en-US" sz="3666" b="1" dirty="0">
                <a:solidFill>
                  <a:srgbClr val="507AA6"/>
                </a:solidFill>
                <a:latin typeface="Montserrat Classic" panose="020B0604020202020204" charset="0"/>
              </a:endParaRPr>
            </a:p>
          </p:txBody>
        </p:sp>
        <p:sp>
          <p:nvSpPr>
            <p:cNvPr id="15" name="AutoShape 7"/>
            <p:cNvSpPr/>
            <p:nvPr/>
          </p:nvSpPr>
          <p:spPr>
            <a:xfrm>
              <a:off x="0" y="1028700"/>
              <a:ext cx="1028700" cy="173843"/>
            </a:xfrm>
            <a:prstGeom prst="rect">
              <a:avLst/>
            </a:prstGeom>
            <a:solidFill>
              <a:srgbClr val="228AC9"/>
            </a:solidFill>
          </p:spPr>
        </p:sp>
        <p:sp>
          <p:nvSpPr>
            <p:cNvPr id="16" name="AutoShape 8"/>
            <p:cNvSpPr/>
            <p:nvPr/>
          </p:nvSpPr>
          <p:spPr>
            <a:xfrm>
              <a:off x="17259298" y="1028700"/>
              <a:ext cx="1028703" cy="173842"/>
            </a:xfrm>
            <a:prstGeom prst="rect">
              <a:avLst/>
            </a:prstGeom>
            <a:solidFill>
              <a:srgbClr val="67BCE6"/>
            </a:solidFill>
          </p:spPr>
        </p:sp>
        <p:pic>
          <p:nvPicPr>
            <p:cNvPr id="22" name="Picture 2"/>
            <p:cNvPicPr>
              <a:picLocks noChangeAspect="1"/>
            </p:cNvPicPr>
            <p:nvPr/>
          </p:nvPicPr>
          <p:blipFill>
            <a:blip r:embed="rId2"/>
            <a:srcRect t="49078" b="42430"/>
            <a:stretch>
              <a:fillRect/>
            </a:stretch>
          </p:blipFill>
          <p:spPr>
            <a:xfrm>
              <a:off x="0" y="9258300"/>
              <a:ext cx="18288000" cy="1028700"/>
            </a:xfrm>
            <a:prstGeom prst="rect">
              <a:avLst/>
            </a:prstGeom>
          </p:spPr>
        </p:pic>
        <p:grpSp>
          <p:nvGrpSpPr>
            <p:cNvPr id="23" name="Group 3"/>
            <p:cNvGrpSpPr/>
            <p:nvPr/>
          </p:nvGrpSpPr>
          <p:grpSpPr>
            <a:xfrm>
              <a:off x="15310994" y="9429481"/>
              <a:ext cx="2865285" cy="857519"/>
              <a:chOff x="0" y="0"/>
              <a:chExt cx="754643" cy="225849"/>
            </a:xfrm>
          </p:grpSpPr>
          <p:sp>
            <p:nvSpPr>
              <p:cNvPr id="24" name="Freeform 4"/>
              <p:cNvSpPr/>
              <p:nvPr/>
            </p:nvSpPr>
            <p:spPr>
              <a:xfrm>
                <a:off x="0" y="0"/>
                <a:ext cx="754643" cy="225849"/>
              </a:xfrm>
              <a:custGeom>
                <a:avLst/>
                <a:gdLst/>
                <a:ahLst/>
                <a:cxnLst/>
                <a:rect l="l" t="t" r="r" b="b"/>
                <a:pathLst>
                  <a:path w="754643" h="225849">
                    <a:moveTo>
                      <a:pt x="0" y="0"/>
                    </a:moveTo>
                    <a:lnTo>
                      <a:pt x="754643" y="0"/>
                    </a:lnTo>
                    <a:lnTo>
                      <a:pt x="754643" y="225849"/>
                    </a:lnTo>
                    <a:lnTo>
                      <a:pt x="0" y="225849"/>
                    </a:lnTo>
                    <a:close/>
                  </a:path>
                </a:pathLst>
              </a:custGeom>
              <a:solidFill>
                <a:srgbClr val="FFFFFF"/>
              </a:solidFill>
            </p:spPr>
          </p:sp>
          <p:sp>
            <p:nvSpPr>
              <p:cNvPr id="25" name="TextBox 5"/>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pic>
          <p:nvPicPr>
            <p:cNvPr id="26" name="Picture 6"/>
            <p:cNvPicPr>
              <a:picLocks noChangeAspect="1"/>
            </p:cNvPicPr>
            <p:nvPr/>
          </p:nvPicPr>
          <p:blipFill>
            <a:blip r:embed="rId3"/>
            <a:srcRect l="7095" r="5543"/>
            <a:stretch>
              <a:fillRect/>
            </a:stretch>
          </p:blipFill>
          <p:spPr>
            <a:xfrm>
              <a:off x="15407269" y="9460124"/>
              <a:ext cx="2672734" cy="796232"/>
            </a:xfrm>
            <a:prstGeom prst="rect">
              <a:avLst/>
            </a:prstGeom>
          </p:spPr>
        </p:pic>
      </p:grpSp>
      <p:sp>
        <p:nvSpPr>
          <p:cNvPr id="17" name="Espace réservé du contenu 4"/>
          <p:cNvSpPr txBox="1">
            <a:spLocks/>
          </p:cNvSpPr>
          <p:nvPr/>
        </p:nvSpPr>
        <p:spPr>
          <a:xfrm>
            <a:off x="609600" y="1041400"/>
            <a:ext cx="10972800" cy="4978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fr-FR" sz="2133" dirty="0" smtClean="0">
                <a:solidFill>
                  <a:srgbClr val="053D57"/>
                </a:solidFill>
              </a:rPr>
              <a:t>20 après leur publication, 80% des données scientifiques sont perdues</a:t>
            </a:r>
            <a:endParaRPr lang="fr-FR" sz="2133" dirty="0">
              <a:solidFill>
                <a:schemeClr val="tx1">
                  <a:lumMod val="50000"/>
                  <a:lumOff val="50000"/>
                </a:schemeClr>
              </a:solidFill>
            </a:endParaRPr>
          </a:p>
        </p:txBody>
      </p:sp>
      <p:pic>
        <p:nvPicPr>
          <p:cNvPr id="18" name="Image 17"/>
          <p:cNvPicPr>
            <a:picLocks noChangeAspect="1"/>
          </p:cNvPicPr>
          <p:nvPr/>
        </p:nvPicPr>
        <p:blipFill rotWithShape="1">
          <a:blip r:embed="rId4"/>
          <a:srcRect l="1402" t="717" r="1480" b="1428"/>
          <a:stretch/>
        </p:blipFill>
        <p:spPr>
          <a:xfrm>
            <a:off x="1886989" y="1454727"/>
            <a:ext cx="6907876" cy="5128954"/>
          </a:xfrm>
          <a:prstGeom prst="rect">
            <a:avLst/>
          </a:prstGeom>
        </p:spPr>
      </p:pic>
    </p:spTree>
    <p:extLst>
      <p:ext uri="{BB962C8B-B14F-4D97-AF65-F5344CB8AC3E}">
        <p14:creationId xmlns:p14="http://schemas.microsoft.com/office/powerpoint/2010/main" val="36125550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a47d7fd-385c-495a-9fb6-94963835bc6f">
      <Terms xmlns="http://schemas.microsoft.com/office/infopath/2007/PartnerControls"/>
    </lcf76f155ced4ddcb4097134ff3c332f>
    <TaxCatchAll xmlns="47829572-2376-4728-a5c7-9a6abb18f97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B2F3A807ADD043829C07A408792EAB" ma:contentTypeVersion="18" ma:contentTypeDescription="Crée un document." ma:contentTypeScope="" ma:versionID="b1c504eb779ebeebe889007af1fb3a19">
  <xsd:schema xmlns:xsd="http://www.w3.org/2001/XMLSchema" xmlns:xs="http://www.w3.org/2001/XMLSchema" xmlns:p="http://schemas.microsoft.com/office/2006/metadata/properties" xmlns:ns2="4a47d7fd-385c-495a-9fb6-94963835bc6f" xmlns:ns3="47829572-2376-4728-a5c7-9a6abb18f973" targetNamespace="http://schemas.microsoft.com/office/2006/metadata/properties" ma:root="true" ma:fieldsID="2245e9bed92fe3e2a15f1bc5dd79c7a3" ns2:_="" ns3:_="">
    <xsd:import namespace="4a47d7fd-385c-495a-9fb6-94963835bc6f"/>
    <xsd:import namespace="47829572-2376-4728-a5c7-9a6abb18f97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47d7fd-385c-495a-9fb6-94963835b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dd53d8bb-88b5-477e-9788-ab5cb1008ff7"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29572-2376-4728-a5c7-9a6abb18f973"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2c28ff37-b01e-4bc1-973c-edf10e55c11c}" ma:internalName="TaxCatchAll" ma:showField="CatchAllData" ma:web="47829572-2376-4728-a5c7-9a6abb18f9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BE734C-3B8B-447F-B228-A9144B073F83}">
  <ds:schemaRefs>
    <ds:schemaRef ds:uri="http://purl.org/dc/terms/"/>
    <ds:schemaRef ds:uri="4a47d7fd-385c-495a-9fb6-94963835bc6f"/>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47829572-2376-4728-a5c7-9a6abb18f973"/>
    <ds:schemaRef ds:uri="http://www.w3.org/XML/1998/namespace"/>
  </ds:schemaRefs>
</ds:datastoreItem>
</file>

<file path=customXml/itemProps2.xml><?xml version="1.0" encoding="utf-8"?>
<ds:datastoreItem xmlns:ds="http://schemas.openxmlformats.org/officeDocument/2006/customXml" ds:itemID="{FD6260C5-3F3D-455E-A11D-8000628B08EE}">
  <ds:schemaRefs>
    <ds:schemaRef ds:uri="http://schemas.microsoft.com/sharepoint/v3/contenttype/forms"/>
  </ds:schemaRefs>
</ds:datastoreItem>
</file>

<file path=customXml/itemProps3.xml><?xml version="1.0" encoding="utf-8"?>
<ds:datastoreItem xmlns:ds="http://schemas.openxmlformats.org/officeDocument/2006/customXml" ds:itemID="{96312A86-A327-4559-85DB-35A198509F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47d7fd-385c-495a-9fb6-94963835bc6f"/>
    <ds:schemaRef ds:uri="47829572-2376-4728-a5c7-9a6abb18f9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534</TotalTime>
  <Words>2016</Words>
  <Application>Microsoft Office PowerPoint</Application>
  <PresentationFormat>Grand écran</PresentationFormat>
  <Paragraphs>260</Paragraphs>
  <Slides>21</Slides>
  <Notes>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21</vt:i4>
      </vt:variant>
    </vt:vector>
  </HeadingPairs>
  <TitlesOfParts>
    <vt:vector size="32" baseType="lpstr">
      <vt:lpstr>Arial</vt:lpstr>
      <vt:lpstr>Arial </vt:lpstr>
      <vt:lpstr>Calibri</vt:lpstr>
      <vt:lpstr>Calibri Light</vt:lpstr>
      <vt:lpstr>Helvetica Neue</vt:lpstr>
      <vt:lpstr>Helvetica Neue Medium</vt:lpstr>
      <vt:lpstr>Mont Book</vt:lpstr>
      <vt:lpstr>Montserrat Classic</vt:lpstr>
      <vt:lpstr>Symbol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BRGM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Grellet Sylvain</dc:creator>
  <cp:lastModifiedBy>Sylvain Grellet</cp:lastModifiedBy>
  <cp:revision>38</cp:revision>
  <dcterms:created xsi:type="dcterms:W3CDTF">2024-10-07T07:14:09Z</dcterms:created>
  <dcterms:modified xsi:type="dcterms:W3CDTF">2024-10-08T11:41:16Z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0x010100E3B2F3A807ADD043829C07A408792EAB</vt:lpwstr>
  </property>
</Properties>
</file>