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</p:sldMasterIdLst>
  <p:sldIdLst>
    <p:sldId id="256" r:id="rId14"/>
    <p:sldId id="257" r:id="rId15"/>
    <p:sldId id="258" r:id="rId16"/>
    <p:sldId id="260" r:id="rId17"/>
    <p:sldId id="261" r:id="rId18"/>
    <p:sldId id="262" r:id="rId19"/>
    <p:sldId id="263" r:id="rId20"/>
    <p:sldId id="264" r:id="rId21"/>
    <p:sldId id="268" r:id="rId22"/>
    <p:sldId id="265" r:id="rId23"/>
    <p:sldId id="266" r:id="rId24"/>
    <p:sldId id="270" r:id="rId25"/>
    <p:sldId id="269" r:id="rId26"/>
    <p:sldId id="271" r:id="rId27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B34C54C8-252E-4C8D-9B27-AB1B135A8F1C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A04EEEBB-0C2F-4EA4-A4F1-275DACA110C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18F3D762-BA50-4725-92C7-12990BFCAE1E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FFE0735F-E212-493F-A154-781881F5106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350F41F8-ED3E-499D-9E1B-7E4E1B00CF3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FEF0A3F9-2020-47BA-B0A7-C002870E117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78F03100-5035-470A-8065-2B6AD56A1F4C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8B008382-9095-4E70-B161-F092D9D0692D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2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1BA7108C-0A7B-4E66-8123-B74AC6EB96A4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6C57F72F-613F-40B7-AD79-0536CFB4390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6505D66-2757-4C26-8A79-9340B70A0D12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4E49F6A4-989C-44A1-BD6F-D87555EF04E8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C838AE72-2680-4006-989D-5FBC28A5A332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14B421F6-9E8E-4983-88AA-6E43CF85A360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5E92CAC-7BC4-4D23-8703-B84C77D86809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D0A2EE7-957F-4F20-AAAC-18B87823ABB0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4AAF8F5B-8170-4608-99E2-59C76516DA00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11A8AD55-C1E7-4494-A567-26B8443A67A3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4E4AD74E-321B-4F9D-8BD9-542BD6E3012B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3D73ECF7-AC46-4867-832D-D9CE4E4E1314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1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2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321C94BA-C01B-46D7-9008-E8A45B7EBACF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4AC6CE2F-4E88-4296-8F76-3E06AB2E94A2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1575E1CA-2569-4685-B23B-35141769256E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03497EE9-5AF0-4826-90D1-0E840AECFF22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90CF8104-E832-4B74-93D8-350531865F8C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2218754D-4EB2-45BE-AAFA-F4F103B2F2DD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5425D731-2441-4759-9128-63DD06859347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FF771D7B-74E6-4CCE-B624-27E0D91838A4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AB050223-FDDC-4042-BDBF-36DE724B0AD3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8F972D2A-1307-4621-8844-54470E0E070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D5051D2-0BB8-40A4-923D-3D0DCA0728BB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2B286786-866C-4E1B-B4F7-FBBD223523C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7308741E-4DC3-42FA-A445-0AFF6CC74E21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1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DCFAB55D-3EB7-4205-8041-52C9621675CC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D6A13AF0-BD48-4A79-8517-EE87A32E9E34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526487BB-DBC4-4BB1-B1C5-46FEB0FD56A6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0A905FFF-5A04-41A2-825C-F466FB6D6428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8D2D0564-17C7-4896-8D44-4790C8168ECD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7F137CDC-466E-42A1-8E35-CE464BB91F4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B98565D5-4F95-418A-969C-EA124FBD5AD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23DF207E-2338-414F-9E09-EAB8F8C45DB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5E7B29D-82D5-41C5-86D6-F6C48A11C19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EAD91639-507B-49CA-8676-55FC25FF396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A0EA9EAC-6B0C-4514-9905-8BBC0433B6E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490653FC-AB74-442C-8A08-C965D92408F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0FB8B65E-EEBB-4DFF-95D9-9E2979D86473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3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4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676CF5C5-0A00-417A-B181-B158A39CE8F6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08CBA6D5-5FE5-4EDE-B4D3-221CC657B67D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A26D2364-7EDC-4B0B-8C92-3315D3EF92E8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D3D1AD0B-C481-4532-A7EA-5378FB070CD9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122033DE-3432-4089-8C9C-41BC2E790898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35865496-810F-4EB9-A536-19CB1B9700C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06C5E1-B2EF-448E-8457-3DBA5F4996AD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842CB48-2F54-4A7F-A702-BEA9D7DF4ADB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4F8C37DB-CC9F-4C04-B062-5EE523D1FB8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FF5EAB24-9CA6-428B-BB3F-741CF02277E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F78CDD6A-4E12-456D-A638-87807BA0950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2379F42A-A97F-462C-AAB6-D901C46BC863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A1C8ED92-9399-4499-B264-D3C7612F0438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7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321FB80F-E7D6-4B74-8BA7-99125B2207D1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E0AB5C-5947-440E-B8FD-0EC51DF208B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A363AB5-124E-4A0C-BFA8-C79E03AB9F0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FB74AB-B655-44EB-8B9F-D64AFFBD34B4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A5EED5E-9D1C-475C-9F3E-F67C2D8D647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6E754E5-ED4E-47CA-945B-E7AF9CEE436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FA942BD-8AA1-4B2B-81F4-9C951B15893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03C6C2B-CB8F-4E2A-A4EF-99700F1819C2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A28BB35-DD28-4F04-8518-4E33C87B914A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44B30D-529F-4F75-A6D1-DC1183971AD8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867C94C-9A92-4990-9DFA-EE189DF3F2B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227011E-B46E-47D0-8037-227F4CAB62EB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A6D0E8B-A6A7-4A3E-B017-C5152F26FF85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CB715AE-5D9D-4C77-B5C8-B006B2512FBC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596B43F-32A8-40CB-BDB6-3DA26530A94E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B765134-D869-4529-A0A2-3D944946EE6C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63E85AC-78BA-476E-8F25-8D5B6C499F23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5F7445A-42A7-4729-AFD8-A566E261635B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B1D02FF-FB74-4F84-B5C0-CE36AD2452F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B373F0E-C595-48AC-97D1-F226E5B53E38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BD4174A-2D2D-43E2-A80E-8C9D7E517402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5056A21-2D22-4E34-B5BB-4B9EEF8CB6F5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E3BB8B1-BCD9-438B-9066-44BD1F1C41A1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ED83CBF-D73D-47B4-8DE5-8DC04E730000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558E129-DB6A-4404-8D04-5E6F36857ADB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69C0ABF-523E-46BE-A79A-7E96FCF9B6CB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1843C62-0A35-4B9B-9CB5-799A7CAF9DBC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B94311E-C27E-4990-B831-928130C1ECE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732DE2E-9E35-4F0A-8AFD-0F613A24338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3EE2F26-6363-43FA-835D-AC034AFDBE8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2BC02E1-BC32-4DED-AEF4-A51654621AC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729CB33-6EFB-4622-A100-C984982CD836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B97B25D-99F2-4333-9631-F0931FC6E1CE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7AEE7C1-8392-4DE4-A7FC-B669E2420609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0299D13-BD48-4B19-9C7D-018E06072F41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AFF6DB6-1D97-4C23-9BF1-E67ABDCCDF0E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1BC11E0-7DD8-4041-B92C-CE164600E47D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7D92587-309E-4B07-BDB9-D708FD10CDAB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F4091F3-DD27-4A73-A684-BE85C2C0399D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A3EDA45-400B-43A1-B6D4-F3B082BD0DE9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75C0318-806F-4F98-A0EC-FE9F2FA5D8A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35CF374-0393-4C3E-8F21-08AF0C5EB40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448B8EA-2CE6-412C-B256-787CE558878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27DCFC6-8625-48ED-A1B8-D97FC61A5C4C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0E6C74C-EA28-4754-8ACE-8CE82DFEC3C1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7A6D12E-FEBF-4678-B3E6-97D4D685586D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2BBD0CC-F680-4CEB-B6DE-2861D5C39FC1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6D48A6D-2301-426F-A0C8-6AF841523CA2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34960DA-84D9-4DF3-BBB5-1AB753E8FCE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0FEDF01-A2D8-48CD-BAFB-29ACA30E81F9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48C9DB2-07E8-4D2C-80D8-97132D53FF5F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FF34D1A-A454-4039-AF99-848796A78469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494DE36-8BCD-478A-B83E-407D90ACB45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03E9526-1976-44EA-BEBF-C6208FF582F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24A09B7-D26D-40AC-83B1-BA82A6B0778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9DFD80B-BD50-488B-92D3-0F13435874B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C690FE8-7D24-4362-85AB-C9AA59E59023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19D5006-15EF-4E1C-9382-44EEB240A0F3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2A7401EC-C195-4BBC-B707-514AE20F74E8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63F8E8C1-BA2F-49F4-9D34-9941709EC770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210FBA3-886F-4D0E-A41D-FA77539D2F50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19D647B-9CF0-44E4-86EE-40309F6E90B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64E506C-F2FA-40CD-A87A-4CD3E9AA2B3E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3BC18795-78FF-4AF2-9661-456D3F0FCC9C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35044765-CEF6-4E87-B1F6-E79A73CE6409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3DD0F2B3-71B4-4C70-A082-F23F4A39294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AA839B3-B695-42FE-B61F-B18F22704561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BBD39880-D52E-4DB2-B4C6-57B43E28E248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CDF2EB4A-09C0-4B88-A4A4-765332F8D95A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F4B3985F-1FB3-41EC-904E-6D48D2EB5477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07BF32F-1E6E-4543-987A-F2481CD6EA4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40AA033-B9F1-4457-95E3-85F14968986E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D3AFDA3-929F-446D-978C-B7AA74D151ED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70EFCADC-1B51-4355-BD66-74161314B6D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4F7FA4A2-1751-4256-8F6F-8BB47BD31AC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2708D6D-7F90-4BEA-9E84-66BE7CAEB5A5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2084EE4-62F9-49B3-9AF2-240D734BC69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0656BEE-D8F5-4AAA-A639-AD6D32E4796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918AADAA-270C-4C30-9127-94BFEDE1B97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A14A7D12-545E-4C5A-9F5C-ECF70D3DCDFC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E2E30221-8519-40F0-9842-0E05B25EB7EC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35BAD4BB-8438-4EC6-917F-D827AD6B9E98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A1CFBFE8-86C9-409B-B729-466C3452CD7E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72F627EF-17C5-48B7-A4D8-B057EBD6EC0D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62ECE5F7-978A-4A76-AC22-09B0FD91D5A8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374" name="PlaceHolder 2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375" name="PlaceHolder 3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B36402E-E1E1-42E9-8A47-AA8A51BC0BF2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414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67983F0-B85D-4B8E-A762-7533FEAED70A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456" name="PlaceHolder 5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457" name="PlaceHolder 6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DD27C43-D956-410B-96D0-EDAC4D872B17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" name="PlaceHolder 7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4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4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499" name="PlaceHolder 5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500" name="PlaceHolder 6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DE1B637-F80C-46C8-B189-DAEB1CED9AA1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1" name="PlaceHolder 7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41" name="PlaceHolder 6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A8C8C0B-3B42-432B-BF12-8D50F39F1452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404C26C-9299-4639-AF62-C6AD00E33C57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66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126" name="PlaceHolder 6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127" name="PlaceHolder 7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DE16228-8052-4C08-A3F4-9A6AA3CE6086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8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172" name="PlaceHolder 8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173" name="PlaceHolder 9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DA6DA8F-4233-4279-BD4B-38A7546E470D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10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212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00FC356-E1E5-4C72-959F-9AD36BC0D282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251" name="PlaceHolder 2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252" name="PlaceHolder 3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CF813CF-173D-4F4D-A67A-7D1460C4FD34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292" name="PlaceHolder 3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293" name="PlaceHolder 4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C2C64CE-2B5D-4A82-A06A-2FE495301A0E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  <p:sp>
        <p:nvSpPr>
          <p:cNvPr id="334" name="PlaceHolder 4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335" name="PlaceHolder 5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A7C0118-FB49-4F00-981B-2BDCA41E805F}" type="slidenum">
              <a:rPr lang="fr-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PlaceHolder 6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Picture 2"/>
          <p:cNvPicPr/>
          <p:nvPr/>
        </p:nvPicPr>
        <p:blipFill>
          <a:blip r:embed="rId2"/>
          <a:stretch/>
        </p:blipFill>
        <p:spPr>
          <a:xfrm>
            <a:off x="0" y="94320"/>
            <a:ext cx="12191040" cy="6853680"/>
          </a:xfrm>
          <a:prstGeom prst="rect">
            <a:avLst/>
          </a:prstGeom>
          <a:ln w="0">
            <a:noFill/>
          </a:ln>
        </p:spPr>
      </p:pic>
      <p:sp>
        <p:nvSpPr>
          <p:cNvPr id="539" name="ZoneTexte 5"/>
          <p:cNvSpPr/>
          <p:nvPr/>
        </p:nvSpPr>
        <p:spPr>
          <a:xfrm>
            <a:off x="389520" y="90360"/>
            <a:ext cx="9961920" cy="667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fr-FR" sz="36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36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3600" b="1" strike="noStrike" spc="-1" dirty="0">
                <a:solidFill>
                  <a:schemeClr val="dk1"/>
                </a:solidFill>
                <a:latin typeface="Times New Roman"/>
              </a:rPr>
              <a:t>Workshop</a:t>
            </a:r>
            <a:endParaRPr lang="fr-FR" sz="36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36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36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br>
              <a:rPr sz="1800" dirty="0"/>
            </a:br>
            <a:r>
              <a:rPr lang="fr-FR" sz="3600" b="1" strike="noStrike" spc="-1" dirty="0">
                <a:solidFill>
                  <a:srgbClr val="000000"/>
                </a:solidFill>
                <a:latin typeface="Arial"/>
              </a:rPr>
              <a:t>Développement d’un réseau </a:t>
            </a:r>
            <a:r>
              <a:rPr lang="fr-FR" sz="3600" b="1" strike="noStrike" spc="-1" dirty="0" err="1">
                <a:solidFill>
                  <a:srgbClr val="000000"/>
                </a:solidFill>
                <a:latin typeface="Arial"/>
              </a:rPr>
              <a:t>lysimétrique</a:t>
            </a:r>
            <a:r>
              <a:rPr lang="fr-FR" sz="3600" b="1" strike="noStrike" spc="-1" dirty="0">
                <a:solidFill>
                  <a:srgbClr val="000000"/>
                </a:solidFill>
                <a:latin typeface="Arial"/>
              </a:rPr>
              <a:t> national</a:t>
            </a:r>
            <a:endParaRPr lang="fr-FR" sz="36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br>
              <a:rPr sz="1800" dirty="0"/>
            </a:br>
            <a:br>
              <a:rPr sz="1800" dirty="0"/>
            </a:b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br>
              <a:rPr sz="1800" dirty="0"/>
            </a:br>
            <a:r>
              <a:rPr lang="fr-FR" sz="3600" b="0" i="1" strike="noStrike" spc="-1" dirty="0">
                <a:solidFill>
                  <a:srgbClr val="000000"/>
                </a:solidFill>
                <a:latin typeface="Arial"/>
              </a:rPr>
              <a:t>à Paris,</a:t>
            </a:r>
            <a:endParaRPr lang="fr-FR" sz="36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Arial"/>
              </a:rPr>
              <a:t>avec Samuel </a:t>
            </a:r>
            <a:r>
              <a:rPr lang="fr-FR" sz="1800" b="0" strike="noStrike" spc="-1" dirty="0" err="1">
                <a:solidFill>
                  <a:srgbClr val="FFFFFF"/>
                </a:solidFill>
                <a:latin typeface="Arial"/>
              </a:rPr>
              <a:t>Abiven</a:t>
            </a:r>
            <a:r>
              <a:rPr lang="fr-FR" sz="1800" b="0" strike="noStrike" spc="-1" dirty="0">
                <a:solidFill>
                  <a:srgbClr val="FFFFFF"/>
                </a:solidFill>
                <a:latin typeface="Arial"/>
              </a:rPr>
              <a:t> Pierre Faure-</a:t>
            </a:r>
            <a:r>
              <a:rPr lang="fr-FR" sz="1800" b="0" strike="noStrike" spc="-1" dirty="0" err="1">
                <a:solidFill>
                  <a:srgbClr val="FFFFFF"/>
                </a:solidFill>
                <a:latin typeface="Arial"/>
              </a:rPr>
              <a:t>Catteloin</a:t>
            </a:r>
            <a:r>
              <a:rPr lang="fr-FR" sz="1800" b="0" strike="noStrike" spc="-1" dirty="0">
                <a:solidFill>
                  <a:srgbClr val="FFFFFF"/>
                </a:solidFill>
                <a:latin typeface="Arial"/>
              </a:rPr>
              <a:t>, Florence </a:t>
            </a:r>
            <a:r>
              <a:rPr lang="fr-FR" sz="1800" b="0" strike="noStrike" spc="-1" dirty="0" err="1">
                <a:solidFill>
                  <a:srgbClr val="FFFFFF"/>
                </a:solidFill>
                <a:latin typeface="Arial"/>
              </a:rPr>
              <a:t>Habets</a:t>
            </a:r>
            <a:r>
              <a:rPr lang="fr-FR" sz="1800" b="0" strike="noStrike" spc="-1" dirty="0">
                <a:solidFill>
                  <a:srgbClr val="FFFFFF"/>
                </a:solidFill>
                <a:latin typeface="Arial"/>
              </a:rPr>
              <a:t> et Antoine Sobaga </a:t>
            </a:r>
            <a:r>
              <a:rPr lang="fr-FR" sz="3600" b="0" strike="noStrike" spc="-1" dirty="0">
                <a:solidFill>
                  <a:srgbClr val="FFFFFF"/>
                </a:solidFill>
                <a:latin typeface="Arial"/>
              </a:rPr>
              <a:t> </a:t>
            </a:r>
            <a:endParaRPr lang="fr-FR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1" name="ZoneTexte 13"/>
          <p:cNvSpPr/>
          <p:nvPr/>
        </p:nvSpPr>
        <p:spPr>
          <a:xfrm>
            <a:off x="-23760" y="0"/>
            <a:ext cx="3506760" cy="36396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Arial"/>
              </a:rPr>
              <a:t>7 et 8 Octobre 2024</a:t>
            </a:r>
            <a:endParaRPr lang="fr-FR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6" name="Image 5" descr="Plan France 2030 : appels à projets 2023 - France 2030 ...">
            <a:extLst>
              <a:ext uri="{FF2B5EF4-FFF2-40B4-BE49-F238E27FC236}">
                <a16:creationId xmlns:a16="http://schemas.microsoft.com/office/drawing/2014/main" id="{9D009BA6-9C28-41E9-8989-3A6E346271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" y="6209401"/>
            <a:ext cx="10826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3749F32-9703-489C-AF9F-433EEBB0F881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3"/>
          <a:stretch/>
        </p:blipFill>
        <p:spPr>
          <a:xfrm>
            <a:off x="1033669" y="6317230"/>
            <a:ext cx="1242021" cy="401622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BCEAB0-0B24-4E77-82A0-A05DA7A84D96}"/>
              </a:ext>
            </a:extLst>
          </p:cNvPr>
          <p:cNvSpPr/>
          <p:nvPr/>
        </p:nvSpPr>
        <p:spPr>
          <a:xfrm>
            <a:off x="0" y="-8467"/>
            <a:ext cx="12192000" cy="321733"/>
          </a:xfrm>
          <a:prstGeom prst="rect">
            <a:avLst/>
          </a:prstGeom>
          <a:solidFill>
            <a:srgbClr val="268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Lysimétrique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français – PC2                       Workshop 7-8 octobre 2024                                                                                   Paris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sldNum" idx="43"/>
          </p:nvPr>
        </p:nvSpPr>
        <p:spPr>
          <a:xfrm>
            <a:off x="11296440" y="6217560"/>
            <a:ext cx="730440" cy="52380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460FAF6-C29E-4043-B451-F828666AE540}" type="slidenum">
              <a: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10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08" name="Picture 1" descr="Plot_Carte_files/figure-pptx/unnamed-chunk-3-1.png"/>
          <p:cNvPicPr/>
          <p:nvPr/>
        </p:nvPicPr>
        <p:blipFill>
          <a:blip r:embed="rId2"/>
          <a:srcRect t="9896"/>
          <a:stretch/>
        </p:blipFill>
        <p:spPr>
          <a:xfrm>
            <a:off x="660960" y="2543400"/>
            <a:ext cx="4658760" cy="3661560"/>
          </a:xfrm>
          <a:prstGeom prst="rect">
            <a:avLst/>
          </a:prstGeom>
          <a:ln w="9525">
            <a:noFill/>
          </a:ln>
        </p:spPr>
      </p:pic>
      <p:pic>
        <p:nvPicPr>
          <p:cNvPr id="609" name="Picture 1" descr="Plot_Carte_files/figure-pptx/unnamed-chunk-4-1.png"/>
          <p:cNvPicPr/>
          <p:nvPr/>
        </p:nvPicPr>
        <p:blipFill>
          <a:blip r:embed="rId3"/>
          <a:srcRect t="9885"/>
          <a:stretch/>
        </p:blipFill>
        <p:spPr>
          <a:xfrm>
            <a:off x="6095880" y="2542680"/>
            <a:ext cx="4657320" cy="3661560"/>
          </a:xfrm>
          <a:prstGeom prst="rect">
            <a:avLst/>
          </a:prstGeom>
          <a:ln w="9525">
            <a:noFill/>
          </a:ln>
        </p:spPr>
      </p:pic>
      <p:sp>
        <p:nvSpPr>
          <p:cNvPr id="610" name="ZoneTexte 1"/>
          <p:cNvSpPr/>
          <p:nvPr/>
        </p:nvSpPr>
        <p:spPr>
          <a:xfrm>
            <a:off x="4015080" y="1863720"/>
            <a:ext cx="2889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Nombre de site par régions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1" name="ZoneTexte 15"/>
          <p:cNvSpPr/>
          <p:nvPr/>
        </p:nvSpPr>
        <p:spPr>
          <a:xfrm>
            <a:off x="1046880" y="2230920"/>
            <a:ext cx="1000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1994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2" name="ZoneTexte 16"/>
          <p:cNvSpPr/>
          <p:nvPr/>
        </p:nvSpPr>
        <p:spPr>
          <a:xfrm>
            <a:off x="6563520" y="2226960"/>
            <a:ext cx="1000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800" b="0" strike="noStrike" spc="-1">
                <a:solidFill>
                  <a:schemeClr val="dk1"/>
                </a:solidFill>
                <a:latin typeface="Calibri"/>
              </a:rPr>
              <a:t>2024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3" name="ZoneTexte 3"/>
          <p:cNvSpPr/>
          <p:nvPr/>
        </p:nvSpPr>
        <p:spPr>
          <a:xfrm>
            <a:off x="4968000" y="3672000"/>
            <a:ext cx="1275120" cy="242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000" b="1" strike="noStrike" spc="-1">
                <a:solidFill>
                  <a:schemeClr val="dk1"/>
                </a:solidFill>
                <a:latin typeface="Calibri"/>
              </a:rPr>
              <a:t>Nombre de site</a:t>
            </a:r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4" name="ZoneTexte 17"/>
          <p:cNvSpPr/>
          <p:nvPr/>
        </p:nvSpPr>
        <p:spPr>
          <a:xfrm>
            <a:off x="10416240" y="3672000"/>
            <a:ext cx="1275120" cy="242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000" b="1" strike="noStrike" spc="-1">
                <a:solidFill>
                  <a:schemeClr val="dk1"/>
                </a:solidFill>
                <a:latin typeface="Calibri"/>
              </a:rPr>
              <a:t>Nombre de site</a:t>
            </a:r>
            <a:endParaRPr lang="fr-FR" sz="1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" name="Image 15" descr="Plan France 2030 : appels à projets 2023 - France 2030 ...">
            <a:extLst>
              <a:ext uri="{FF2B5EF4-FFF2-40B4-BE49-F238E27FC236}">
                <a16:creationId xmlns:a16="http://schemas.microsoft.com/office/drawing/2014/main" id="{29DC5D2E-1B02-4750-B4AE-6D3B3865D82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" y="6209401"/>
            <a:ext cx="10826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2C5FE06-4F66-4D90-913D-3E4EF16B8A1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3"/>
          <a:stretch/>
        </p:blipFill>
        <p:spPr>
          <a:xfrm>
            <a:off x="1033669" y="6317230"/>
            <a:ext cx="1242021" cy="401622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7DFCC2-EA67-4AB6-A4C3-55A450D194BB}"/>
              </a:ext>
            </a:extLst>
          </p:cNvPr>
          <p:cNvSpPr/>
          <p:nvPr/>
        </p:nvSpPr>
        <p:spPr>
          <a:xfrm>
            <a:off x="0" y="-8467"/>
            <a:ext cx="12192000" cy="321733"/>
          </a:xfrm>
          <a:prstGeom prst="rect">
            <a:avLst/>
          </a:prstGeom>
          <a:solidFill>
            <a:srgbClr val="268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Lysimétrique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français – PC2                       Workshop 7-8 octobre 2024                                                                                   Paris</a:t>
            </a:r>
          </a:p>
        </p:txBody>
      </p:sp>
      <p:sp>
        <p:nvSpPr>
          <p:cNvPr id="19" name="TextShape 1">
            <a:extLst>
              <a:ext uri="{FF2B5EF4-FFF2-40B4-BE49-F238E27FC236}">
                <a16:creationId xmlns:a16="http://schemas.microsoft.com/office/drawing/2014/main" id="{E025840A-EB7B-4024-B877-E4585F844394}"/>
              </a:ext>
            </a:extLst>
          </p:cNvPr>
          <p:cNvSpPr txBox="1"/>
          <p:nvPr/>
        </p:nvSpPr>
        <p:spPr>
          <a:xfrm>
            <a:off x="73567" y="535911"/>
            <a:ext cx="6145930" cy="499156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1" spc="-1" dirty="0"/>
              <a:t>Réflexion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A3B4E65F-0198-4084-B99A-002AEA177549}"/>
              </a:ext>
            </a:extLst>
          </p:cNvPr>
          <p:cNvSpPr/>
          <p:nvPr/>
        </p:nvSpPr>
        <p:spPr>
          <a:xfrm>
            <a:off x="-259200" y="1247287"/>
            <a:ext cx="1116000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i="1" strike="noStrike" spc="-1" dirty="0">
                <a:solidFill>
                  <a:srgbClr val="000000"/>
                </a:solidFill>
                <a:latin typeface="Arial"/>
              </a:rPr>
              <a:t>Évaluer la dynamique de la </a:t>
            </a:r>
            <a:r>
              <a:rPr lang="fr-FR" sz="1800" b="1" i="1" strike="noStrike" spc="-1" dirty="0" err="1">
                <a:solidFill>
                  <a:srgbClr val="000000"/>
                </a:solidFill>
                <a:latin typeface="Arial"/>
              </a:rPr>
              <a:t>lysimétrie</a:t>
            </a:r>
            <a:r>
              <a:rPr lang="fr-FR" sz="1800" b="1" i="1" strike="noStrike" spc="-1" dirty="0">
                <a:solidFill>
                  <a:srgbClr val="000000"/>
                </a:solidFill>
                <a:latin typeface="Arial"/>
              </a:rPr>
              <a:t> en France sur les 65 dernières années (et futures) ?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sldNum" idx="44"/>
          </p:nvPr>
        </p:nvSpPr>
        <p:spPr>
          <a:xfrm>
            <a:off x="11296440" y="6217560"/>
            <a:ext cx="730440" cy="52380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5EF666D-30AE-4EEA-8C24-17CCF4DA69B0}" type="slidenum">
              <a: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11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0" name="Rectangle 1"/>
          <p:cNvSpPr/>
          <p:nvPr/>
        </p:nvSpPr>
        <p:spPr>
          <a:xfrm>
            <a:off x="201215" y="1767460"/>
            <a:ext cx="7184520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1600" b="1" strike="noStrike" spc="-1" dirty="0">
                <a:solidFill>
                  <a:srgbClr val="1F3763"/>
                </a:solidFill>
                <a:latin typeface="Calibri Light"/>
              </a:rPr>
              <a:t>Qu’est-ce que l’on a appris de l’expérience passé ? (Interprétation)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1" name="Rectangle 1"/>
          <p:cNvSpPr/>
          <p:nvPr/>
        </p:nvSpPr>
        <p:spPr>
          <a:xfrm>
            <a:off x="1800" y="2375640"/>
            <a:ext cx="5065200" cy="206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600" b="1" strike="noStrike" spc="-1" dirty="0">
                <a:solidFill>
                  <a:srgbClr val="1F3763"/>
                </a:solidFill>
                <a:latin typeface="Calibri Light"/>
              </a:rPr>
              <a:t>* Transmission des savoirs ? 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600" b="1" strike="noStrike" spc="-1" dirty="0">
                <a:solidFill>
                  <a:srgbClr val="1F3763"/>
                </a:solidFill>
                <a:latin typeface="Calibri Light"/>
              </a:rPr>
              <a:t>* Pourquoi certains lysimètres ont-ils disparus ? 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600" b="1" strike="noStrike" spc="-1" dirty="0">
                <a:solidFill>
                  <a:srgbClr val="1F3763"/>
                </a:solidFill>
                <a:latin typeface="Calibri Light"/>
              </a:rPr>
              <a:t>* Pourquoi d’autres existent encore ?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600" b="1" strike="noStrike" spc="-1" dirty="0">
                <a:solidFill>
                  <a:srgbClr val="1F3763"/>
                </a:solidFill>
                <a:latin typeface="Calibri Light"/>
              </a:rPr>
              <a:t>* Innovations techniques et scientifiques ? 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600" b="1" strike="noStrike" spc="-1" dirty="0">
                <a:solidFill>
                  <a:srgbClr val="1F3763"/>
                </a:solidFill>
                <a:latin typeface="Calibri Light"/>
              </a:rPr>
              <a:t>* Des enjeux qui évoluent avec l’actualité ? 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2" name="Rectangle 1"/>
          <p:cNvSpPr/>
          <p:nvPr/>
        </p:nvSpPr>
        <p:spPr>
          <a:xfrm>
            <a:off x="5655600" y="2773440"/>
            <a:ext cx="5833080" cy="283392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50000">
                <a:srgbClr val="B6B6B6"/>
              </a:gs>
              <a:gs pos="100000">
                <a:srgbClr val="D8D8D8"/>
              </a:gs>
            </a:gsLst>
            <a:lin ang="27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400" b="1" i="1" strike="noStrike" spc="-1">
                <a:solidFill>
                  <a:srgbClr val="000000"/>
                </a:solidFill>
                <a:latin typeface="Calibri"/>
              </a:rPr>
              <a:t>1994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* Ex. Réflexion sur la préservation des sites :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Dispositifs lourds à mettre en œuvre</a:t>
            </a: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 qui s’inscrit dans la </a:t>
            </a:r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durée</a:t>
            </a: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 : 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budget conséquents + personnels, car c’est une méthode. 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200" b="0" i="1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fr-FR" sz="1200" b="0" i="1" strike="noStrike" spc="-1">
                <a:solidFill>
                  <a:srgbClr val="000000"/>
                </a:solidFill>
                <a:latin typeface="Calibri"/>
              </a:rPr>
              <a:t> Choix des </a:t>
            </a:r>
            <a:r>
              <a:rPr lang="fr-FR" sz="1200" b="1" i="1" strike="noStrike" spc="-1">
                <a:solidFill>
                  <a:srgbClr val="000000"/>
                </a:solidFill>
                <a:latin typeface="Calibri"/>
              </a:rPr>
              <a:t>dispositifs :  permanents vs légers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  </a:t>
            </a:r>
            <a:r>
              <a:rPr lang="fr-FR" sz="1400" b="1" strike="noStrike" spc="-1">
                <a:solidFill>
                  <a:srgbClr val="000000"/>
                </a:solidFill>
                <a:latin typeface="Calibri"/>
              </a:rPr>
              <a:t>* Ex. Réflexion sur la préservation des données :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400" b="0" strike="noStrike" spc="-1">
                <a:solidFill>
                  <a:schemeClr val="dk1"/>
                </a:solidFill>
                <a:latin typeface="Calibri"/>
              </a:rPr>
              <a:t>Mise des données sur un support informatique</a:t>
            </a:r>
            <a:endParaRPr lang="fr-FR" sz="1400" b="0" strike="noStrike" spc="-1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Conserver les données acquises : facilité l’accès aux données (constitution de fichier standardisés, validités des données, définition des droits d’accès et d’utilisation)</a:t>
            </a: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Définir la structure chargée de la constitution, de l’actualisation et de la gestion des fichiers </a:t>
            </a:r>
          </a:p>
        </p:txBody>
      </p:sp>
      <p:pic>
        <p:nvPicPr>
          <p:cNvPr id="10" name="Image 9" descr="Plan France 2030 : appels à projets 2023 - France 2030 ...">
            <a:extLst>
              <a:ext uri="{FF2B5EF4-FFF2-40B4-BE49-F238E27FC236}">
                <a16:creationId xmlns:a16="http://schemas.microsoft.com/office/drawing/2014/main" id="{7797DCA6-541E-407E-B141-E304C6688F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" y="6209401"/>
            <a:ext cx="10826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4941893-9C2C-4EBD-BDC2-F85FC10B455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3"/>
          <a:stretch/>
        </p:blipFill>
        <p:spPr>
          <a:xfrm>
            <a:off x="1033669" y="6317230"/>
            <a:ext cx="1242021" cy="401622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CF88A0-7B68-4407-9909-243A0B917694}"/>
              </a:ext>
            </a:extLst>
          </p:cNvPr>
          <p:cNvSpPr/>
          <p:nvPr/>
        </p:nvSpPr>
        <p:spPr>
          <a:xfrm>
            <a:off x="0" y="-8467"/>
            <a:ext cx="12192000" cy="321733"/>
          </a:xfrm>
          <a:prstGeom prst="rect">
            <a:avLst/>
          </a:prstGeom>
          <a:solidFill>
            <a:srgbClr val="268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Lysimétrique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français – PC2                       Workshop 7-8 octobre 2024                                                                                   Paris</a:t>
            </a:r>
          </a:p>
        </p:txBody>
      </p:sp>
      <p:sp>
        <p:nvSpPr>
          <p:cNvPr id="13" name="TextShape 1">
            <a:extLst>
              <a:ext uri="{FF2B5EF4-FFF2-40B4-BE49-F238E27FC236}">
                <a16:creationId xmlns:a16="http://schemas.microsoft.com/office/drawing/2014/main" id="{F063EF56-C518-4111-9B7F-47147D353E04}"/>
              </a:ext>
            </a:extLst>
          </p:cNvPr>
          <p:cNvSpPr txBox="1"/>
          <p:nvPr/>
        </p:nvSpPr>
        <p:spPr>
          <a:xfrm>
            <a:off x="73567" y="535911"/>
            <a:ext cx="6145930" cy="499156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1" spc="-1" dirty="0"/>
              <a:t>Réflexion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38D443B2-FC47-415B-BE32-D4D3319BFCAF}"/>
              </a:ext>
            </a:extLst>
          </p:cNvPr>
          <p:cNvSpPr/>
          <p:nvPr/>
        </p:nvSpPr>
        <p:spPr>
          <a:xfrm>
            <a:off x="-259200" y="1247287"/>
            <a:ext cx="1116000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i="1" strike="noStrike" spc="-1" dirty="0">
                <a:solidFill>
                  <a:srgbClr val="000000"/>
                </a:solidFill>
                <a:latin typeface="Arial"/>
              </a:rPr>
              <a:t>Évaluer la dynamique de la </a:t>
            </a:r>
            <a:r>
              <a:rPr lang="fr-FR" sz="1800" b="1" i="1" strike="noStrike" spc="-1" dirty="0" err="1">
                <a:solidFill>
                  <a:srgbClr val="000000"/>
                </a:solidFill>
                <a:latin typeface="Arial"/>
              </a:rPr>
              <a:t>lysimétrie</a:t>
            </a:r>
            <a:r>
              <a:rPr lang="fr-FR" sz="1800" b="1" i="1" strike="noStrike" spc="-1" dirty="0">
                <a:solidFill>
                  <a:srgbClr val="000000"/>
                </a:solidFill>
                <a:latin typeface="Arial"/>
              </a:rPr>
              <a:t> en France sur les 65 dernières années (et futures) ?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sldNum" idx="44"/>
          </p:nvPr>
        </p:nvSpPr>
        <p:spPr>
          <a:xfrm>
            <a:off x="11296440" y="6217560"/>
            <a:ext cx="730440" cy="52380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5EF666D-30AE-4EEA-8C24-17CCF4DA69B0}" type="slidenum">
              <a: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12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Image 9" descr="Plan France 2030 : appels à projets 2023 - France 2030 ...">
            <a:extLst>
              <a:ext uri="{FF2B5EF4-FFF2-40B4-BE49-F238E27FC236}">
                <a16:creationId xmlns:a16="http://schemas.microsoft.com/office/drawing/2014/main" id="{7797DCA6-541E-407E-B141-E304C6688F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" y="6209401"/>
            <a:ext cx="10826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4941893-9C2C-4EBD-BDC2-F85FC10B455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3"/>
          <a:stretch/>
        </p:blipFill>
        <p:spPr>
          <a:xfrm>
            <a:off x="1033669" y="6317230"/>
            <a:ext cx="1242021" cy="401622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CF88A0-7B68-4407-9909-243A0B917694}"/>
              </a:ext>
            </a:extLst>
          </p:cNvPr>
          <p:cNvSpPr/>
          <p:nvPr/>
        </p:nvSpPr>
        <p:spPr>
          <a:xfrm>
            <a:off x="0" y="-8467"/>
            <a:ext cx="12192000" cy="321733"/>
          </a:xfrm>
          <a:prstGeom prst="rect">
            <a:avLst/>
          </a:prstGeom>
          <a:solidFill>
            <a:srgbClr val="268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Lysimétrique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français – PC2                       Workshop 7-8 octobre 2024                                                                                   Paris</a:t>
            </a:r>
          </a:p>
        </p:txBody>
      </p:sp>
      <p:sp>
        <p:nvSpPr>
          <p:cNvPr id="13" name="TextShape 1">
            <a:extLst>
              <a:ext uri="{FF2B5EF4-FFF2-40B4-BE49-F238E27FC236}">
                <a16:creationId xmlns:a16="http://schemas.microsoft.com/office/drawing/2014/main" id="{F063EF56-C518-4111-9B7F-47147D353E04}"/>
              </a:ext>
            </a:extLst>
          </p:cNvPr>
          <p:cNvSpPr txBox="1"/>
          <p:nvPr/>
        </p:nvSpPr>
        <p:spPr>
          <a:xfrm>
            <a:off x="73567" y="535911"/>
            <a:ext cx="6145930" cy="499156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1" spc="-1" dirty="0"/>
              <a:t>Réflexion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5684909-6107-497B-BA0C-3519482A2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84" y="1035067"/>
            <a:ext cx="10155456" cy="50389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9BEA0E6-A41D-40DB-9DEB-427BB6A963B8}"/>
              </a:ext>
            </a:extLst>
          </p:cNvPr>
          <p:cNvSpPr txBox="1"/>
          <p:nvPr/>
        </p:nvSpPr>
        <p:spPr>
          <a:xfrm>
            <a:off x="2496709" y="535911"/>
            <a:ext cx="828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Corpus - Web Of Sciences : </a:t>
            </a:r>
            <a:r>
              <a:rPr lang="fr-FR" sz="2400" dirty="0" err="1"/>
              <a:t>Lysimetre</a:t>
            </a:r>
            <a:r>
              <a:rPr lang="fr-FR" sz="2400" dirty="0"/>
              <a:t>, France : 301 articles  </a:t>
            </a:r>
          </a:p>
        </p:txBody>
      </p:sp>
    </p:spTree>
    <p:extLst>
      <p:ext uri="{BB962C8B-B14F-4D97-AF65-F5344CB8AC3E}">
        <p14:creationId xmlns:p14="http://schemas.microsoft.com/office/powerpoint/2010/main" val="2863746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sldNum" idx="44"/>
          </p:nvPr>
        </p:nvSpPr>
        <p:spPr>
          <a:xfrm>
            <a:off x="11296440" y="6217560"/>
            <a:ext cx="730440" cy="52380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5EF666D-30AE-4EEA-8C24-17CCF4DA69B0}" type="slidenum">
              <a: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13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Image 9" descr="Plan France 2030 : appels à projets 2023 - France 2030 ...">
            <a:extLst>
              <a:ext uri="{FF2B5EF4-FFF2-40B4-BE49-F238E27FC236}">
                <a16:creationId xmlns:a16="http://schemas.microsoft.com/office/drawing/2014/main" id="{7797DCA6-541E-407E-B141-E304C6688F3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" y="6209401"/>
            <a:ext cx="10826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4941893-9C2C-4EBD-BDC2-F85FC10B455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3"/>
          <a:stretch/>
        </p:blipFill>
        <p:spPr>
          <a:xfrm>
            <a:off x="1033669" y="6317230"/>
            <a:ext cx="1242021" cy="401622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CF88A0-7B68-4407-9909-243A0B917694}"/>
              </a:ext>
            </a:extLst>
          </p:cNvPr>
          <p:cNvSpPr/>
          <p:nvPr/>
        </p:nvSpPr>
        <p:spPr>
          <a:xfrm>
            <a:off x="0" y="-8467"/>
            <a:ext cx="12192000" cy="321733"/>
          </a:xfrm>
          <a:prstGeom prst="rect">
            <a:avLst/>
          </a:prstGeom>
          <a:solidFill>
            <a:srgbClr val="268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Lysimétrique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français – PC2                       Workshop 7-8 octobre 2024                                                                                   Paris</a:t>
            </a:r>
          </a:p>
        </p:txBody>
      </p:sp>
      <p:sp>
        <p:nvSpPr>
          <p:cNvPr id="13" name="TextShape 1">
            <a:extLst>
              <a:ext uri="{FF2B5EF4-FFF2-40B4-BE49-F238E27FC236}">
                <a16:creationId xmlns:a16="http://schemas.microsoft.com/office/drawing/2014/main" id="{F063EF56-C518-4111-9B7F-47147D353E04}"/>
              </a:ext>
            </a:extLst>
          </p:cNvPr>
          <p:cNvSpPr txBox="1"/>
          <p:nvPr/>
        </p:nvSpPr>
        <p:spPr>
          <a:xfrm>
            <a:off x="73567" y="535911"/>
            <a:ext cx="6145930" cy="499156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1" spc="-1" dirty="0"/>
              <a:t>Réflexion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BEA0E6-A41D-40DB-9DEB-427BB6A963B8}"/>
              </a:ext>
            </a:extLst>
          </p:cNvPr>
          <p:cNvSpPr txBox="1"/>
          <p:nvPr/>
        </p:nvSpPr>
        <p:spPr>
          <a:xfrm>
            <a:off x="2496709" y="535911"/>
            <a:ext cx="828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Corpus - Web Of Sciences : </a:t>
            </a:r>
            <a:r>
              <a:rPr lang="fr-FR" sz="2400" dirty="0" err="1"/>
              <a:t>Lysimetre</a:t>
            </a:r>
            <a:r>
              <a:rPr lang="fr-FR" sz="2400" dirty="0"/>
              <a:t>, France : 301 articles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F4F18AC-2675-4A03-B639-B65F2B1CD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71" y="937769"/>
            <a:ext cx="10416209" cy="526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C9EBD6C-5A10-4190-8B75-8285B2D0C27F}"/>
              </a:ext>
            </a:extLst>
          </p:cNvPr>
          <p:cNvSpPr txBox="1"/>
          <p:nvPr/>
        </p:nvSpPr>
        <p:spPr>
          <a:xfrm>
            <a:off x="1840065" y="1757440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Web Of Science : </a:t>
            </a:r>
            <a:r>
              <a:rPr lang="fr-FR" dirty="0"/>
              <a:t>7,597 avec </a:t>
            </a:r>
            <a:r>
              <a:rPr lang="fr-FR" dirty="0" err="1"/>
              <a:t>Lysimeter</a:t>
            </a:r>
            <a:endParaRPr lang="fr-FR" dirty="0"/>
          </a:p>
          <a:p>
            <a:r>
              <a:rPr lang="fr-FR" dirty="0"/>
              <a:t>301 en France</a:t>
            </a:r>
          </a:p>
          <a:p>
            <a:r>
              <a:rPr lang="fr-FR" dirty="0"/>
              <a:t>847 en Allemagne</a:t>
            </a:r>
          </a:p>
        </p:txBody>
      </p:sp>
    </p:spTree>
    <p:extLst>
      <p:ext uri="{BB962C8B-B14F-4D97-AF65-F5344CB8AC3E}">
        <p14:creationId xmlns:p14="http://schemas.microsoft.com/office/powerpoint/2010/main" val="356063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91040" cy="6853680"/>
          </a:xfrm>
          <a:prstGeom prst="rect">
            <a:avLst/>
          </a:prstGeom>
          <a:ln w="0">
            <a:noFill/>
          </a:ln>
        </p:spPr>
      </p:pic>
      <p:sp>
        <p:nvSpPr>
          <p:cNvPr id="543" name="ZoneTexte 5"/>
          <p:cNvSpPr/>
          <p:nvPr/>
        </p:nvSpPr>
        <p:spPr>
          <a:xfrm>
            <a:off x="389520" y="90360"/>
            <a:ext cx="9961920" cy="502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lang="fr-FR" sz="3600" b="1" i="1" strike="noStrike" spc="-1">
                <a:solidFill>
                  <a:srgbClr val="000000"/>
                </a:solidFill>
                <a:latin typeface="Arial"/>
              </a:rPr>
              <a:t> Bilan et Conclusion</a:t>
            </a: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br>
              <a:rPr sz="1800"/>
            </a:br>
            <a:br>
              <a:rPr sz="1800"/>
            </a:b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Image 4" descr="Plan France 2030 : appels à projets 2023 - France 2030 ...">
            <a:extLst>
              <a:ext uri="{FF2B5EF4-FFF2-40B4-BE49-F238E27FC236}">
                <a16:creationId xmlns:a16="http://schemas.microsoft.com/office/drawing/2014/main" id="{3FD1DD93-CB8D-49FE-BA76-6C8AC4F2C3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" y="6209401"/>
            <a:ext cx="10826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256F2F8-06D1-4C26-8CD6-B192AC4235B0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3"/>
          <a:stretch/>
        </p:blipFill>
        <p:spPr>
          <a:xfrm>
            <a:off x="1033669" y="6317230"/>
            <a:ext cx="1242021" cy="401622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B91D30-9987-4B11-9FD5-2291CFD58DBC}"/>
              </a:ext>
            </a:extLst>
          </p:cNvPr>
          <p:cNvSpPr/>
          <p:nvPr/>
        </p:nvSpPr>
        <p:spPr>
          <a:xfrm>
            <a:off x="0" y="-8467"/>
            <a:ext cx="12192000" cy="321733"/>
          </a:xfrm>
          <a:prstGeom prst="rect">
            <a:avLst/>
          </a:prstGeom>
          <a:solidFill>
            <a:srgbClr val="268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Lysimétrique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français – PC2                       Workshop 7-8 octobre 2024                                                                                   Paris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91040" cy="6853680"/>
          </a:xfrm>
          <a:prstGeom prst="rect">
            <a:avLst/>
          </a:prstGeom>
          <a:ln w="0">
            <a:noFill/>
          </a:ln>
        </p:spPr>
      </p:pic>
      <p:sp>
        <p:nvSpPr>
          <p:cNvPr id="546" name="ZoneTexte 5"/>
          <p:cNvSpPr/>
          <p:nvPr/>
        </p:nvSpPr>
        <p:spPr>
          <a:xfrm>
            <a:off x="389520" y="90360"/>
            <a:ext cx="9961920" cy="545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lang="fr-FR" sz="3600" b="1" i="1" strike="noStrike" spc="-1">
                <a:solidFill>
                  <a:srgbClr val="000000"/>
                </a:solidFill>
                <a:latin typeface="Arial"/>
              </a:rPr>
              <a:t> Réflexion sur un article scientifique</a:t>
            </a: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2800" b="0" i="1" strike="noStrike" spc="-1">
                <a:solidFill>
                  <a:srgbClr val="000000"/>
                </a:solidFill>
                <a:latin typeface="Arial"/>
              </a:rPr>
              <a:t>« 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</a:rPr>
              <a:t>30 years of Lysimetry in France, and after?</a:t>
            </a:r>
            <a:r>
              <a:rPr lang="fr-FR" sz="2800" b="0" i="1" strike="noStrike" spc="-1">
                <a:solidFill>
                  <a:srgbClr val="000000"/>
                </a:solidFill>
                <a:latin typeface="Arial"/>
              </a:rPr>
              <a:t> » </a:t>
            </a: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br>
              <a:rPr sz="1800"/>
            </a:br>
            <a:br>
              <a:rPr sz="1800"/>
            </a:b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Image 4" descr="Plan France 2030 : appels à projets 2023 - France 2030 ...">
            <a:extLst>
              <a:ext uri="{FF2B5EF4-FFF2-40B4-BE49-F238E27FC236}">
                <a16:creationId xmlns:a16="http://schemas.microsoft.com/office/drawing/2014/main" id="{1D504393-15A3-43C2-8C99-8441BD78C1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" y="6209401"/>
            <a:ext cx="10826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67D14B1-EDF4-4CC5-A7AE-909332DA1FB4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3"/>
          <a:stretch/>
        </p:blipFill>
        <p:spPr>
          <a:xfrm>
            <a:off x="1033669" y="6317230"/>
            <a:ext cx="1242021" cy="401622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3F9F39-66CA-45A9-A457-AEF0089453A3}"/>
              </a:ext>
            </a:extLst>
          </p:cNvPr>
          <p:cNvSpPr/>
          <p:nvPr/>
        </p:nvSpPr>
        <p:spPr>
          <a:xfrm>
            <a:off x="0" y="-8467"/>
            <a:ext cx="12192000" cy="321733"/>
          </a:xfrm>
          <a:prstGeom prst="rect">
            <a:avLst/>
          </a:prstGeom>
          <a:solidFill>
            <a:srgbClr val="268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Lysimétrique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français – PC2                       Workshop 7-8 octobre 2024                                                                                   Paris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sldNum" idx="38"/>
          </p:nvPr>
        </p:nvSpPr>
        <p:spPr>
          <a:xfrm>
            <a:off x="11296440" y="6217560"/>
            <a:ext cx="730440" cy="52380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3CFF7F1-FC0D-442D-8B42-B1EFC05D0AAC}" type="slidenum">
              <a: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4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58" name="Image 3"/>
          <p:cNvPicPr/>
          <p:nvPr/>
        </p:nvPicPr>
        <p:blipFill>
          <a:blip r:embed="rId2"/>
          <a:stretch/>
        </p:blipFill>
        <p:spPr>
          <a:xfrm>
            <a:off x="7478640" y="906480"/>
            <a:ext cx="3796200" cy="5745960"/>
          </a:xfrm>
          <a:prstGeom prst="rect">
            <a:avLst/>
          </a:prstGeom>
          <a:ln w="0">
            <a:noFill/>
          </a:ln>
        </p:spPr>
      </p:pic>
      <p:sp>
        <p:nvSpPr>
          <p:cNvPr id="559" name="ZoneTexte 11"/>
          <p:cNvSpPr/>
          <p:nvPr/>
        </p:nvSpPr>
        <p:spPr>
          <a:xfrm>
            <a:off x="437321" y="1158697"/>
            <a:ext cx="7291346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2800" i="1" strike="noStrike" spc="-1" dirty="0">
                <a:solidFill>
                  <a:schemeClr val="dk1"/>
                </a:solidFill>
                <a:latin typeface="Calibri"/>
              </a:rPr>
              <a:t>J-C Muller </a:t>
            </a:r>
            <a:r>
              <a:rPr lang="fr-FR" sz="2800" strike="noStrike" spc="-1" dirty="0">
                <a:solidFill>
                  <a:schemeClr val="dk1"/>
                </a:solidFill>
                <a:latin typeface="Calibri"/>
              </a:rPr>
              <a:t>(1996) :</a:t>
            </a:r>
            <a:endParaRPr lang="fr-FR" sz="280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280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strike="noStrike" spc="-1" dirty="0">
                <a:solidFill>
                  <a:schemeClr val="dk1"/>
                </a:solidFill>
                <a:latin typeface="Calibri"/>
              </a:rPr>
              <a:t>1ere enquête en  1988, complétée en 1994</a:t>
            </a:r>
            <a:endParaRPr lang="fr-FR" sz="240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strike="noStrike" spc="-1" dirty="0">
                <a:solidFill>
                  <a:schemeClr val="dk1"/>
                </a:solidFill>
                <a:latin typeface="Calibri"/>
              </a:rPr>
              <a:t>Limitée aux dispositifs qui étudient les transferts verticaux en agronomie. </a:t>
            </a:r>
            <a:endParaRPr lang="fr-FR" sz="240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strike="noStrike" spc="-1" dirty="0">
                <a:solidFill>
                  <a:schemeClr val="dk1"/>
                </a:solidFill>
                <a:latin typeface="Calibri"/>
              </a:rPr>
              <a:t>Il n’y a pas les parcelles drainées ni les bassins versants, ni de références en milieu forestier.</a:t>
            </a:r>
            <a:endParaRPr lang="fr-FR" sz="240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1" name="ZoneTexte 1"/>
          <p:cNvSpPr/>
          <p:nvPr/>
        </p:nvSpPr>
        <p:spPr>
          <a:xfrm>
            <a:off x="623499" y="4391511"/>
            <a:ext cx="22510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2400" b="1" strike="noStrike" spc="-1" dirty="0">
                <a:solidFill>
                  <a:schemeClr val="dk1"/>
                </a:solidFill>
                <a:latin typeface="Calibri"/>
              </a:rPr>
              <a:t>2024</a:t>
            </a:r>
            <a:r>
              <a:rPr lang="fr-FR" sz="2400" b="0" strike="noStrike" spc="-1" dirty="0">
                <a:solidFill>
                  <a:schemeClr val="dk1"/>
                </a:solidFill>
                <a:latin typeface="Calibri"/>
              </a:rPr>
              <a:t> : 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chemeClr val="dk1"/>
                </a:solidFill>
                <a:latin typeface="Calibri"/>
              </a:rPr>
              <a:t>1 enquête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Image 9" descr="Plan France 2030 : appels à projets 2023 - France 2030 ...">
            <a:extLst>
              <a:ext uri="{FF2B5EF4-FFF2-40B4-BE49-F238E27FC236}">
                <a16:creationId xmlns:a16="http://schemas.microsoft.com/office/drawing/2014/main" id="{6563767B-091E-4AC2-986E-17F604F477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" y="6209401"/>
            <a:ext cx="10826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E710BD2-8416-459B-8A12-735C3B9D363C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3"/>
          <a:stretch/>
        </p:blipFill>
        <p:spPr>
          <a:xfrm>
            <a:off x="1033669" y="6317230"/>
            <a:ext cx="1242021" cy="401622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FF8707-32DD-4A3E-BFDA-09DD88DD6C47}"/>
              </a:ext>
            </a:extLst>
          </p:cNvPr>
          <p:cNvSpPr/>
          <p:nvPr/>
        </p:nvSpPr>
        <p:spPr>
          <a:xfrm>
            <a:off x="0" y="-8467"/>
            <a:ext cx="12192000" cy="321733"/>
          </a:xfrm>
          <a:prstGeom prst="rect">
            <a:avLst/>
          </a:prstGeom>
          <a:solidFill>
            <a:srgbClr val="268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Lysimétrique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français – PC2                       Workshop 7-8 octobre 2024                                                                                   Paris</a:t>
            </a:r>
          </a:p>
        </p:txBody>
      </p:sp>
      <p:sp>
        <p:nvSpPr>
          <p:cNvPr id="13" name="TextShape 1">
            <a:extLst>
              <a:ext uri="{FF2B5EF4-FFF2-40B4-BE49-F238E27FC236}">
                <a16:creationId xmlns:a16="http://schemas.microsoft.com/office/drawing/2014/main" id="{F345C24E-1C13-4A04-A384-A299E1FCA3F1}"/>
              </a:ext>
            </a:extLst>
          </p:cNvPr>
          <p:cNvSpPr txBox="1"/>
          <p:nvPr/>
        </p:nvSpPr>
        <p:spPr>
          <a:xfrm>
            <a:off x="73567" y="535911"/>
            <a:ext cx="6145930" cy="499156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1" spc="-1" dirty="0"/>
              <a:t>Réflexion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3D0C238-3F64-4948-B954-908E880EBF61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3"/>
          <a:stretch/>
        </p:blipFill>
        <p:spPr>
          <a:xfrm>
            <a:off x="3587821" y="4578687"/>
            <a:ext cx="2251080" cy="72653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sldNum" idx="39"/>
          </p:nvPr>
        </p:nvSpPr>
        <p:spPr>
          <a:xfrm>
            <a:off x="11296440" y="6217560"/>
            <a:ext cx="730440" cy="52380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A381B1C-BFD6-4D37-B6A2-8D961BF0DA29}" type="slidenum">
              <a: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5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6" name="Image 3"/>
          <p:cNvPicPr/>
          <p:nvPr/>
        </p:nvPicPr>
        <p:blipFill>
          <a:blip r:embed="rId2"/>
          <a:stretch/>
        </p:blipFill>
        <p:spPr>
          <a:xfrm>
            <a:off x="7478640" y="906480"/>
            <a:ext cx="3796200" cy="5745960"/>
          </a:xfrm>
          <a:prstGeom prst="rect">
            <a:avLst/>
          </a:prstGeom>
          <a:ln w="0">
            <a:noFill/>
          </a:ln>
        </p:spPr>
      </p:pic>
      <p:sp>
        <p:nvSpPr>
          <p:cNvPr id="570" name="Rectangle 1"/>
          <p:cNvSpPr/>
          <p:nvPr/>
        </p:nvSpPr>
        <p:spPr>
          <a:xfrm>
            <a:off x="385377" y="5310122"/>
            <a:ext cx="68734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b="1" i="1" spc="-1" dirty="0">
                <a:solidFill>
                  <a:srgbClr val="0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</a:t>
            </a:r>
            <a:r>
              <a:rPr lang="fr-FR" sz="1800" b="1" i="1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Évaluer la dynamique de la </a:t>
            </a:r>
            <a:r>
              <a:rPr lang="fr-FR" sz="1800" b="1" i="1" strike="noStrike" spc="-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lysimétrie</a:t>
            </a:r>
            <a:r>
              <a:rPr lang="fr-FR" sz="1800" b="1" i="1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en France sur les 65 dernières années (et futures) ?</a:t>
            </a:r>
            <a:endParaRPr lang="fr-FR" sz="18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Image 10" descr="Plan France 2030 : appels à projets 2023 - France 2030 ...">
            <a:extLst>
              <a:ext uri="{FF2B5EF4-FFF2-40B4-BE49-F238E27FC236}">
                <a16:creationId xmlns:a16="http://schemas.microsoft.com/office/drawing/2014/main" id="{D9C3367E-E1CF-46BA-BD0A-6137A9AE94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" y="6209401"/>
            <a:ext cx="10826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85F4EAE-FAC6-4EFB-8A72-B1643444C8D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3"/>
          <a:stretch/>
        </p:blipFill>
        <p:spPr>
          <a:xfrm>
            <a:off x="1033669" y="6317230"/>
            <a:ext cx="1242021" cy="401622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BF4F4AF-EDAB-4013-9693-434300C0E7EB}"/>
              </a:ext>
            </a:extLst>
          </p:cNvPr>
          <p:cNvSpPr/>
          <p:nvPr/>
        </p:nvSpPr>
        <p:spPr>
          <a:xfrm>
            <a:off x="0" y="-8467"/>
            <a:ext cx="12192000" cy="321733"/>
          </a:xfrm>
          <a:prstGeom prst="rect">
            <a:avLst/>
          </a:prstGeom>
          <a:solidFill>
            <a:srgbClr val="268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Lysimétrique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français – PC2                       Workshop 7-8 octobre 2024                                                                                   Paris</a:t>
            </a:r>
          </a:p>
        </p:txBody>
      </p:sp>
      <p:sp>
        <p:nvSpPr>
          <p:cNvPr id="14" name="TextShape 1">
            <a:extLst>
              <a:ext uri="{FF2B5EF4-FFF2-40B4-BE49-F238E27FC236}">
                <a16:creationId xmlns:a16="http://schemas.microsoft.com/office/drawing/2014/main" id="{CD607BB6-545A-4871-ADBC-DD80143BBF76}"/>
              </a:ext>
            </a:extLst>
          </p:cNvPr>
          <p:cNvSpPr txBox="1"/>
          <p:nvPr/>
        </p:nvSpPr>
        <p:spPr>
          <a:xfrm>
            <a:off x="73567" y="535911"/>
            <a:ext cx="6145930" cy="499156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1" spc="-1" dirty="0"/>
              <a:t>Réflexion</a:t>
            </a:r>
          </a:p>
        </p:txBody>
      </p:sp>
      <p:sp>
        <p:nvSpPr>
          <p:cNvPr id="16" name="ZoneTexte 11">
            <a:extLst>
              <a:ext uri="{FF2B5EF4-FFF2-40B4-BE49-F238E27FC236}">
                <a16:creationId xmlns:a16="http://schemas.microsoft.com/office/drawing/2014/main" id="{0AEB14AF-0774-4F72-9D51-93B48B3F0707}"/>
              </a:ext>
            </a:extLst>
          </p:cNvPr>
          <p:cNvSpPr/>
          <p:nvPr/>
        </p:nvSpPr>
        <p:spPr>
          <a:xfrm>
            <a:off x="437321" y="1158697"/>
            <a:ext cx="7291346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2800" i="1" strike="noStrike" spc="-1" dirty="0">
                <a:solidFill>
                  <a:schemeClr val="dk1"/>
                </a:solidFill>
                <a:latin typeface="Calibri"/>
              </a:rPr>
              <a:t>J-C Muller </a:t>
            </a:r>
            <a:r>
              <a:rPr lang="fr-FR" sz="2800" strike="noStrike" spc="-1" dirty="0">
                <a:solidFill>
                  <a:schemeClr val="dk1"/>
                </a:solidFill>
                <a:latin typeface="Calibri"/>
              </a:rPr>
              <a:t>(1996) :</a:t>
            </a:r>
            <a:endParaRPr lang="fr-FR" sz="280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fr-FR" sz="280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strike="noStrike" spc="-1" dirty="0">
                <a:solidFill>
                  <a:schemeClr val="dk1"/>
                </a:solidFill>
                <a:latin typeface="Calibri"/>
              </a:rPr>
              <a:t>1ere enquête en  1988, complétée en 1994</a:t>
            </a:r>
            <a:endParaRPr lang="fr-FR" sz="240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strike="noStrike" spc="-1" dirty="0">
                <a:solidFill>
                  <a:schemeClr val="dk1"/>
                </a:solidFill>
                <a:latin typeface="Calibri"/>
              </a:rPr>
              <a:t>Limitée aux dispositifs qui étudient les transferts verticaux en agronomie. </a:t>
            </a:r>
            <a:endParaRPr lang="fr-FR" sz="240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strike="noStrike" spc="-1" dirty="0">
                <a:solidFill>
                  <a:schemeClr val="dk1"/>
                </a:solidFill>
                <a:latin typeface="Calibri"/>
              </a:rPr>
              <a:t>Il n’y a pas les parcelles drainées ni les bassins versants, ni de références en milieu forestier.</a:t>
            </a:r>
            <a:endParaRPr lang="fr-FR" sz="240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ZoneTexte 1">
            <a:extLst>
              <a:ext uri="{FF2B5EF4-FFF2-40B4-BE49-F238E27FC236}">
                <a16:creationId xmlns:a16="http://schemas.microsoft.com/office/drawing/2014/main" id="{C27C046C-DE11-4933-8A37-DA36126F9564}"/>
              </a:ext>
            </a:extLst>
          </p:cNvPr>
          <p:cNvSpPr/>
          <p:nvPr/>
        </p:nvSpPr>
        <p:spPr>
          <a:xfrm>
            <a:off x="623499" y="4391511"/>
            <a:ext cx="22510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fr-FR" sz="2400" b="1" strike="noStrike" spc="-1" dirty="0">
                <a:solidFill>
                  <a:schemeClr val="dk1"/>
                </a:solidFill>
                <a:latin typeface="Calibri"/>
              </a:rPr>
              <a:t>2024</a:t>
            </a:r>
            <a:r>
              <a:rPr lang="fr-FR" sz="2400" b="0" strike="noStrike" spc="-1" dirty="0">
                <a:solidFill>
                  <a:schemeClr val="dk1"/>
                </a:solidFill>
                <a:latin typeface="Calibri"/>
              </a:rPr>
              <a:t> : 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chemeClr val="dk1"/>
                </a:solidFill>
                <a:latin typeface="Calibri"/>
              </a:rPr>
              <a:t>1 enquête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FC68874-EF55-4FC2-9261-71760274782F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3"/>
          <a:stretch/>
        </p:blipFill>
        <p:spPr>
          <a:xfrm>
            <a:off x="3587821" y="4578687"/>
            <a:ext cx="2251080" cy="72653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sldNum" idx="40"/>
          </p:nvPr>
        </p:nvSpPr>
        <p:spPr>
          <a:xfrm>
            <a:off x="11296440" y="6217560"/>
            <a:ext cx="730440" cy="52380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A5F8F87-0D0D-4E6E-A6ED-8ECCE1848EA4}" type="slidenum">
              <a: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6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5" name="Rectangle 1"/>
          <p:cNvSpPr/>
          <p:nvPr/>
        </p:nvSpPr>
        <p:spPr>
          <a:xfrm>
            <a:off x="-259200" y="1247287"/>
            <a:ext cx="1116000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i="1" strike="noStrike" spc="-1" dirty="0">
                <a:solidFill>
                  <a:srgbClr val="000000"/>
                </a:solidFill>
                <a:latin typeface="Arial"/>
              </a:rPr>
              <a:t>Évaluer la dynamique de la </a:t>
            </a:r>
            <a:r>
              <a:rPr lang="fr-FR" sz="1800" b="1" i="1" strike="noStrike" spc="-1" dirty="0" err="1">
                <a:solidFill>
                  <a:srgbClr val="000000"/>
                </a:solidFill>
                <a:latin typeface="Arial"/>
              </a:rPr>
              <a:t>lysimétrie</a:t>
            </a:r>
            <a:r>
              <a:rPr lang="fr-FR" sz="1800" b="1" i="1" strike="noStrike" spc="-1" dirty="0">
                <a:solidFill>
                  <a:srgbClr val="000000"/>
                </a:solidFill>
                <a:latin typeface="Arial"/>
              </a:rPr>
              <a:t> en France sur les 65 dernières années (et futures) ?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7" name="Rectangle 1"/>
          <p:cNvSpPr/>
          <p:nvPr/>
        </p:nvSpPr>
        <p:spPr>
          <a:xfrm>
            <a:off x="294480" y="1946376"/>
            <a:ext cx="3014393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2400" b="1" strike="noStrike" spc="-1" dirty="0">
                <a:solidFill>
                  <a:srgbClr val="1F3763"/>
                </a:solidFill>
                <a:latin typeface="Calibri Light"/>
              </a:rPr>
              <a:t>* Evolution des besoins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8" name="Rectangle 1"/>
          <p:cNvSpPr/>
          <p:nvPr/>
        </p:nvSpPr>
        <p:spPr>
          <a:xfrm>
            <a:off x="285120" y="2014349"/>
            <a:ext cx="4898520" cy="3691865"/>
          </a:xfrm>
          <a:prstGeom prst="rect">
            <a:avLst/>
          </a:prstGeom>
          <a:gradFill rotWithShape="0">
            <a:gsLst>
              <a:gs pos="0">
                <a:srgbClr val="F1F1F1"/>
              </a:gs>
              <a:gs pos="50000">
                <a:srgbClr val="CBCBCB"/>
              </a:gs>
              <a:gs pos="100000">
                <a:srgbClr val="8F8F8F"/>
              </a:gs>
            </a:gsLst>
            <a:lin ang="27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400" b="1" i="1" strike="noStrike" spc="-1" dirty="0">
                <a:solidFill>
                  <a:srgbClr val="000000"/>
                </a:solidFill>
                <a:latin typeface="Calibri"/>
              </a:rPr>
              <a:t>1994</a:t>
            </a:r>
            <a:endParaRPr lang="fr-FR" sz="14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 dirty="0">
                <a:solidFill>
                  <a:srgbClr val="000000"/>
                </a:solidFill>
                <a:latin typeface="Calibri"/>
              </a:rPr>
              <a:t>Scientifiques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 : </a:t>
            </a: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Optimiser les apports de </a:t>
            </a:r>
            <a:r>
              <a:rPr lang="fr-FR" sz="1400" b="1" strike="noStrike" spc="-1" dirty="0">
                <a:solidFill>
                  <a:srgbClr val="000000"/>
                </a:solidFill>
                <a:latin typeface="Calibri"/>
              </a:rPr>
              <a:t>fertilisants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afin d’avoir une meilleure performance, et aussi les risques sur la </a:t>
            </a:r>
            <a:r>
              <a:rPr lang="fr-FR" sz="1400" b="1" strike="noStrike" spc="-1" dirty="0">
                <a:solidFill>
                  <a:srgbClr val="000000"/>
                </a:solidFill>
                <a:latin typeface="Calibri"/>
              </a:rPr>
              <a:t>qualité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du milieu (eau)</a:t>
            </a: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Mieux comprendre la </a:t>
            </a:r>
            <a:r>
              <a:rPr lang="fr-FR" sz="1400" b="1" strike="noStrike" spc="-1" dirty="0">
                <a:solidFill>
                  <a:srgbClr val="000000"/>
                </a:solidFill>
                <a:latin typeface="Calibri"/>
              </a:rPr>
              <a:t>circulation de l’eau 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dans le sol </a:t>
            </a: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Evaluer les pratiques agricoles </a:t>
            </a: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Protection de l’environnement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0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 dirty="0">
                <a:solidFill>
                  <a:srgbClr val="000000"/>
                </a:solidFill>
                <a:latin typeface="Calibri"/>
              </a:rPr>
              <a:t>Méthodologique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 : </a:t>
            </a: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400" b="1" strike="noStrike" spc="-1" dirty="0">
                <a:solidFill>
                  <a:srgbClr val="000000"/>
                </a:solidFill>
                <a:latin typeface="Calibri"/>
              </a:rPr>
              <a:t>Regrouper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et faire une </a:t>
            </a:r>
            <a:r>
              <a:rPr lang="fr-FR" sz="1400" b="1" strike="noStrike" spc="-1" dirty="0">
                <a:solidFill>
                  <a:srgbClr val="000000"/>
                </a:solidFill>
                <a:latin typeface="Calibri"/>
              </a:rPr>
              <a:t>synthèse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des résultats enregistrés sur l’ensemble des dispositifs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alibri"/>
              </a:rPr>
              <a:t>lysimétriques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 de France, de façon à disposer de références scientifiques sur le comportements de l’azote, des nitrates dans des sols, climats et cultures variés. </a:t>
            </a: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400" b="1" strike="noStrike" spc="-1" dirty="0">
                <a:solidFill>
                  <a:srgbClr val="000000"/>
                </a:solidFill>
                <a:latin typeface="Calibri"/>
              </a:rPr>
              <a:t>Mettre à disposition </a:t>
            </a:r>
            <a:r>
              <a:rPr lang="fr-FR" sz="1400" b="0" strike="noStrike" spc="-1" dirty="0">
                <a:solidFill>
                  <a:srgbClr val="000000"/>
                </a:solidFill>
                <a:latin typeface="Calibri"/>
              </a:rPr>
              <a:t>de l’ensemble de la communauté un ensemble homogène de données déjà acquise afin d’éviter de perdre les informations et de fournir une base aux expérimentations futures. : VALORISATION DES DONNEES. </a:t>
            </a:r>
          </a:p>
        </p:txBody>
      </p:sp>
      <p:sp>
        <p:nvSpPr>
          <p:cNvPr id="579" name="Rectangle 10"/>
          <p:cNvSpPr/>
          <p:nvPr/>
        </p:nvSpPr>
        <p:spPr>
          <a:xfrm>
            <a:off x="5303520" y="2250000"/>
            <a:ext cx="6463440" cy="3901680"/>
          </a:xfrm>
          <a:prstGeom prst="rect">
            <a:avLst/>
          </a:prstGeom>
          <a:gradFill rotWithShape="0">
            <a:gsLst>
              <a:gs pos="0">
                <a:srgbClr val="F1F1F1"/>
              </a:gs>
              <a:gs pos="50000">
                <a:srgbClr val="CBCBCB"/>
              </a:gs>
              <a:gs pos="100000">
                <a:srgbClr val="8F8F8F"/>
              </a:gs>
            </a:gsLst>
            <a:lin ang="27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100" b="1" i="1" strike="noStrike" spc="-1">
                <a:solidFill>
                  <a:srgbClr val="000000"/>
                </a:solidFill>
                <a:latin typeface="Calibri"/>
              </a:rPr>
              <a:t>2024</a:t>
            </a: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1100" b="0" strike="noStrike" spc="-1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fr-FR" sz="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80" name="Google Shape;525;p45"/>
          <p:cNvPicPr/>
          <p:nvPr/>
        </p:nvPicPr>
        <p:blipFill>
          <a:blip r:embed="rId2"/>
          <a:srcRect l="23725" t="26373" r="18782" b="27189"/>
          <a:stretch/>
        </p:blipFill>
        <p:spPr>
          <a:xfrm>
            <a:off x="5320800" y="2420280"/>
            <a:ext cx="2635200" cy="2216160"/>
          </a:xfrm>
          <a:prstGeom prst="rect">
            <a:avLst/>
          </a:prstGeom>
          <a:ln w="0">
            <a:noFill/>
          </a:ln>
        </p:spPr>
      </p:pic>
      <p:pic>
        <p:nvPicPr>
          <p:cNvPr id="581" name="Google Shape;538;p46"/>
          <p:cNvPicPr/>
          <p:nvPr/>
        </p:nvPicPr>
        <p:blipFill>
          <a:blip r:embed="rId3"/>
          <a:srcRect l="19087" t="21243" r="16539" b="21763"/>
          <a:stretch/>
        </p:blipFill>
        <p:spPr>
          <a:xfrm>
            <a:off x="7988760" y="3348720"/>
            <a:ext cx="3746160" cy="2631600"/>
          </a:xfrm>
          <a:prstGeom prst="rect">
            <a:avLst/>
          </a:prstGeom>
          <a:ln w="0">
            <a:noFill/>
          </a:ln>
        </p:spPr>
      </p:pic>
      <p:pic>
        <p:nvPicPr>
          <p:cNvPr id="13" name="Image 12" descr="Plan France 2030 : appels à projets 2023 - France 2030 ...">
            <a:extLst>
              <a:ext uri="{FF2B5EF4-FFF2-40B4-BE49-F238E27FC236}">
                <a16:creationId xmlns:a16="http://schemas.microsoft.com/office/drawing/2014/main" id="{918EC256-22C6-4E66-98F5-5BF1FD6F31E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" y="6209401"/>
            <a:ext cx="10826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2A4BDF8-4BD2-4F0C-84C5-629E4F9EB609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3"/>
          <a:stretch/>
        </p:blipFill>
        <p:spPr>
          <a:xfrm>
            <a:off x="1033669" y="6317230"/>
            <a:ext cx="1242021" cy="401622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813D30-923B-4D1C-80D0-BCE30E163F65}"/>
              </a:ext>
            </a:extLst>
          </p:cNvPr>
          <p:cNvSpPr/>
          <p:nvPr/>
        </p:nvSpPr>
        <p:spPr>
          <a:xfrm>
            <a:off x="0" y="-8467"/>
            <a:ext cx="12192000" cy="321733"/>
          </a:xfrm>
          <a:prstGeom prst="rect">
            <a:avLst/>
          </a:prstGeom>
          <a:solidFill>
            <a:srgbClr val="268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Lysimétrique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français – PC2                       Workshop 7-8 octobre 2024                                                                                   Paris</a:t>
            </a:r>
          </a:p>
        </p:txBody>
      </p:sp>
      <p:sp>
        <p:nvSpPr>
          <p:cNvPr id="16" name="TextShape 1">
            <a:extLst>
              <a:ext uri="{FF2B5EF4-FFF2-40B4-BE49-F238E27FC236}">
                <a16:creationId xmlns:a16="http://schemas.microsoft.com/office/drawing/2014/main" id="{B22F5E10-C995-4754-9381-C39DBF91DBC6}"/>
              </a:ext>
            </a:extLst>
          </p:cNvPr>
          <p:cNvSpPr txBox="1"/>
          <p:nvPr/>
        </p:nvSpPr>
        <p:spPr>
          <a:xfrm>
            <a:off x="73567" y="535911"/>
            <a:ext cx="6145930" cy="499156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1" spc="-1" dirty="0"/>
              <a:t>Réflexion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24E9FDD-374C-4E1D-BFBC-698429264639}"/>
              </a:ext>
            </a:extLst>
          </p:cNvPr>
          <p:cNvSpPr txBox="1"/>
          <p:nvPr/>
        </p:nvSpPr>
        <p:spPr>
          <a:xfrm>
            <a:off x="5353090" y="2175576"/>
            <a:ext cx="300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Intérêt pour la </a:t>
            </a:r>
            <a:r>
              <a:rPr lang="fr-FR" b="1" dirty="0" err="1"/>
              <a:t>lysimétrie</a:t>
            </a:r>
            <a:endParaRPr lang="fr-FR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523BFB4-2991-473B-B703-DC9546C77B19}"/>
              </a:ext>
            </a:extLst>
          </p:cNvPr>
          <p:cNvSpPr txBox="1"/>
          <p:nvPr/>
        </p:nvSpPr>
        <p:spPr>
          <a:xfrm>
            <a:off x="8962708" y="3059668"/>
            <a:ext cx="300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objectifs des lysimètres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sldNum" idx="41"/>
          </p:nvPr>
        </p:nvSpPr>
        <p:spPr>
          <a:xfrm>
            <a:off x="11296440" y="6217560"/>
            <a:ext cx="730440" cy="52380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D360267-6ABC-4668-90B8-B7E4D94E9590}" type="slidenum">
              <a: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7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9" name="ZoneTexte 3"/>
          <p:cNvSpPr/>
          <p:nvPr/>
        </p:nvSpPr>
        <p:spPr>
          <a:xfrm>
            <a:off x="8255040" y="3303892"/>
            <a:ext cx="393696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</a:pPr>
            <a:r>
              <a:rPr lang="fr-FR" sz="1600" b="0" i="1" strike="noStrike" spc="-1" dirty="0">
                <a:solidFill>
                  <a:schemeClr val="dk1"/>
                </a:solidFill>
                <a:latin typeface="Calibri"/>
              </a:rPr>
              <a:t>L'âge d’or des sites lysimètriques étaient les années 1990. Forte augmentation avant, puis faible décroissance après, jusqu’à remonter progressivement dans les années 2015.</a:t>
            </a:r>
            <a:endParaRPr lang="fr-F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" name="Image 11" descr="Plan France 2030 : appels à projets 2023 - France 2030 ...">
            <a:extLst>
              <a:ext uri="{FF2B5EF4-FFF2-40B4-BE49-F238E27FC236}">
                <a16:creationId xmlns:a16="http://schemas.microsoft.com/office/drawing/2014/main" id="{4CBE53FC-2338-428D-9EC3-9E91EC86AD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" y="6209401"/>
            <a:ext cx="10826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8243BAF-0E4F-4C18-AF03-ABA55A77F01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3"/>
          <a:stretch/>
        </p:blipFill>
        <p:spPr>
          <a:xfrm>
            <a:off x="1033669" y="6317230"/>
            <a:ext cx="1242021" cy="401622"/>
          </a:xfrm>
          <a:prstGeom prst="rect">
            <a:avLst/>
          </a:prstGeom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77C226E-AC3F-4DCE-8D00-46C814BAE45C}"/>
              </a:ext>
            </a:extLst>
          </p:cNvPr>
          <p:cNvSpPr/>
          <p:nvPr/>
        </p:nvSpPr>
        <p:spPr>
          <a:xfrm>
            <a:off x="0" y="-8467"/>
            <a:ext cx="12192000" cy="321733"/>
          </a:xfrm>
          <a:prstGeom prst="rect">
            <a:avLst/>
          </a:prstGeom>
          <a:solidFill>
            <a:srgbClr val="268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Lysimétrique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français – PC2                       Workshop 7-8 octobre 2024                                                                                   Paris</a:t>
            </a:r>
          </a:p>
        </p:txBody>
      </p:sp>
      <p:sp>
        <p:nvSpPr>
          <p:cNvPr id="15" name="TextShape 1">
            <a:extLst>
              <a:ext uri="{FF2B5EF4-FFF2-40B4-BE49-F238E27FC236}">
                <a16:creationId xmlns:a16="http://schemas.microsoft.com/office/drawing/2014/main" id="{BEA792EB-B9E5-4B57-B6F6-7ACDE1C2B4C2}"/>
              </a:ext>
            </a:extLst>
          </p:cNvPr>
          <p:cNvSpPr txBox="1"/>
          <p:nvPr/>
        </p:nvSpPr>
        <p:spPr>
          <a:xfrm>
            <a:off x="73567" y="535911"/>
            <a:ext cx="6145930" cy="499156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1" spc="-1" dirty="0"/>
              <a:t>Réflexion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352C7DB5-9291-4FB3-BA39-9423424C7264}"/>
              </a:ext>
            </a:extLst>
          </p:cNvPr>
          <p:cNvSpPr/>
          <p:nvPr/>
        </p:nvSpPr>
        <p:spPr>
          <a:xfrm>
            <a:off x="-259200" y="1247287"/>
            <a:ext cx="1116000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i="1" strike="noStrike" spc="-1" dirty="0">
                <a:solidFill>
                  <a:srgbClr val="000000"/>
                </a:solidFill>
                <a:latin typeface="Arial"/>
              </a:rPr>
              <a:t>Évaluer la dynamique de la </a:t>
            </a:r>
            <a:r>
              <a:rPr lang="fr-FR" sz="1800" b="1" i="1" strike="noStrike" spc="-1" dirty="0" err="1">
                <a:solidFill>
                  <a:srgbClr val="000000"/>
                </a:solidFill>
                <a:latin typeface="Arial"/>
              </a:rPr>
              <a:t>lysimétrie</a:t>
            </a:r>
            <a:r>
              <a:rPr lang="fr-FR" sz="1800" b="1" i="1" strike="noStrike" spc="-1" dirty="0">
                <a:solidFill>
                  <a:srgbClr val="000000"/>
                </a:solidFill>
                <a:latin typeface="Arial"/>
              </a:rPr>
              <a:t> en France sur les 65 dernières années (et futures) ?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466D368-860F-42E6-91F6-59143ADE22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379"/>
          <a:stretch/>
        </p:blipFill>
        <p:spPr>
          <a:xfrm>
            <a:off x="162817" y="2533328"/>
            <a:ext cx="8092223" cy="3095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sldNum" idx="42"/>
          </p:nvPr>
        </p:nvSpPr>
        <p:spPr>
          <a:xfrm>
            <a:off x="11296440" y="6217560"/>
            <a:ext cx="730440" cy="52380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8D73521-353B-49E4-A324-568655B8D99D}" type="slidenum">
              <a: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8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9" name="ZoneTexte 4"/>
          <p:cNvSpPr/>
          <p:nvPr/>
        </p:nvSpPr>
        <p:spPr>
          <a:xfrm>
            <a:off x="8542080" y="2230920"/>
            <a:ext cx="3485160" cy="182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200" b="1" strike="noStrike" spc="-1">
                <a:solidFill>
                  <a:srgbClr val="000000"/>
                </a:solidFill>
                <a:latin typeface="Calibri"/>
              </a:rPr>
              <a:t>En constante hausse (sauf légère baisse 1994-1998)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200" b="1" strike="noStrike" spc="-1">
                <a:solidFill>
                  <a:srgbClr val="000000"/>
                </a:solidFill>
                <a:latin typeface="Calibri"/>
              </a:rPr>
              <a:t>In situ vs ex-situ,</a:t>
            </a: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200" b="1" strike="noStrike" spc="-1">
                <a:solidFill>
                  <a:srgbClr val="000000"/>
                </a:solidFill>
                <a:latin typeface="Calibri"/>
              </a:rPr>
              <a:t>1880-1970</a:t>
            </a: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 : uniquement des cases</a:t>
            </a: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200" b="1" strike="noStrike" spc="-1">
                <a:solidFill>
                  <a:srgbClr val="000000"/>
                </a:solidFill>
                <a:latin typeface="Calibri"/>
              </a:rPr>
              <a:t>1970-1990</a:t>
            </a: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 : majoritairement des cases – apparitions des 1eres colonnes et 1eres plaques</a:t>
            </a: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200" b="1" strike="noStrike" spc="-1">
                <a:solidFill>
                  <a:srgbClr val="000000"/>
                </a:solidFill>
                <a:latin typeface="Calibri"/>
              </a:rPr>
              <a:t>1990-2000</a:t>
            </a: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 : majoritairement des cases+bougies</a:t>
            </a:r>
          </a:p>
          <a:p>
            <a:pPr marL="171360" indent="-17136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200" b="1" strike="noStrike" spc="-1">
                <a:solidFill>
                  <a:srgbClr val="000000"/>
                </a:solidFill>
                <a:latin typeface="Calibri"/>
              </a:rPr>
              <a:t>2000-2024</a:t>
            </a:r>
            <a:r>
              <a:rPr lang="fr-FR" sz="1200" b="0" strike="noStrike" spc="-1">
                <a:solidFill>
                  <a:srgbClr val="000000"/>
                </a:solidFill>
                <a:latin typeface="Calibri"/>
              </a:rPr>
              <a:t> : majoritairement plaques+autres</a:t>
            </a: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Image 10" descr="Plan France 2030 : appels à projets 2023 - France 2030 ...">
            <a:extLst>
              <a:ext uri="{FF2B5EF4-FFF2-40B4-BE49-F238E27FC236}">
                <a16:creationId xmlns:a16="http://schemas.microsoft.com/office/drawing/2014/main" id="{058DE035-377F-4290-A3EF-634F8E87B14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" y="6209401"/>
            <a:ext cx="10826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BE444ED-102A-41F5-BA6E-AE75055D825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3"/>
          <a:stretch/>
        </p:blipFill>
        <p:spPr>
          <a:xfrm>
            <a:off x="1033669" y="6317230"/>
            <a:ext cx="1242021" cy="401622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C60260-573F-4CDF-8A2B-F66F04A8E804}"/>
              </a:ext>
            </a:extLst>
          </p:cNvPr>
          <p:cNvSpPr/>
          <p:nvPr/>
        </p:nvSpPr>
        <p:spPr>
          <a:xfrm>
            <a:off x="0" y="-8467"/>
            <a:ext cx="12192000" cy="321733"/>
          </a:xfrm>
          <a:prstGeom prst="rect">
            <a:avLst/>
          </a:prstGeom>
          <a:solidFill>
            <a:srgbClr val="268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Lysimétrique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français – PC2                       Workshop 7-8 octobre 2024                                                                                   Paris</a:t>
            </a:r>
          </a:p>
        </p:txBody>
      </p:sp>
      <p:sp>
        <p:nvSpPr>
          <p:cNvPr id="14" name="TextShape 1">
            <a:extLst>
              <a:ext uri="{FF2B5EF4-FFF2-40B4-BE49-F238E27FC236}">
                <a16:creationId xmlns:a16="http://schemas.microsoft.com/office/drawing/2014/main" id="{47306A61-A747-4661-90A7-4A552967545C}"/>
              </a:ext>
            </a:extLst>
          </p:cNvPr>
          <p:cNvSpPr txBox="1"/>
          <p:nvPr/>
        </p:nvSpPr>
        <p:spPr>
          <a:xfrm>
            <a:off x="73567" y="535911"/>
            <a:ext cx="6145930" cy="499156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1" spc="-1" dirty="0"/>
              <a:t>Réflexion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C0C51C7D-F358-410B-B437-4A68CF3AC078}"/>
              </a:ext>
            </a:extLst>
          </p:cNvPr>
          <p:cNvSpPr/>
          <p:nvPr/>
        </p:nvSpPr>
        <p:spPr>
          <a:xfrm>
            <a:off x="-259200" y="1247287"/>
            <a:ext cx="1116000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i="1" strike="noStrike" spc="-1" dirty="0">
                <a:solidFill>
                  <a:srgbClr val="000000"/>
                </a:solidFill>
                <a:latin typeface="Arial"/>
              </a:rPr>
              <a:t>Évaluer la dynamique de la </a:t>
            </a:r>
            <a:r>
              <a:rPr lang="fr-FR" sz="1800" b="1" i="1" strike="noStrike" spc="-1" dirty="0" err="1">
                <a:solidFill>
                  <a:srgbClr val="000000"/>
                </a:solidFill>
                <a:latin typeface="Arial"/>
              </a:rPr>
              <a:t>lysimétrie</a:t>
            </a:r>
            <a:r>
              <a:rPr lang="fr-FR" sz="1800" b="1" i="1" strike="noStrike" spc="-1" dirty="0">
                <a:solidFill>
                  <a:srgbClr val="000000"/>
                </a:solidFill>
                <a:latin typeface="Arial"/>
              </a:rPr>
              <a:t> en France sur les 65 dernières années (et futures) ?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A2BAC7-0766-42D0-BE39-7027A2453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78" y="1588325"/>
            <a:ext cx="7637975" cy="45671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sldNum" idx="41"/>
          </p:nvPr>
        </p:nvSpPr>
        <p:spPr>
          <a:xfrm>
            <a:off x="11296440" y="6217560"/>
            <a:ext cx="730440" cy="52380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D360267-6ABC-4668-90B8-B7E4D94E9590}" type="slidenum">
              <a:rPr lang="fr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9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" name="Image 11" descr="Plan France 2030 : appels à projets 2023 - France 2030 ...">
            <a:extLst>
              <a:ext uri="{FF2B5EF4-FFF2-40B4-BE49-F238E27FC236}">
                <a16:creationId xmlns:a16="http://schemas.microsoft.com/office/drawing/2014/main" id="{4CBE53FC-2338-428D-9EC3-9E91EC86AD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" y="6209401"/>
            <a:ext cx="1082675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8243BAF-0E4F-4C18-AF03-ABA55A77F01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63"/>
          <a:stretch/>
        </p:blipFill>
        <p:spPr>
          <a:xfrm>
            <a:off x="1033669" y="6317230"/>
            <a:ext cx="1242021" cy="401622"/>
          </a:xfrm>
          <a:prstGeom prst="rect">
            <a:avLst/>
          </a:prstGeom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77C226E-AC3F-4DCE-8D00-46C814BAE45C}"/>
              </a:ext>
            </a:extLst>
          </p:cNvPr>
          <p:cNvSpPr/>
          <p:nvPr/>
        </p:nvSpPr>
        <p:spPr>
          <a:xfrm>
            <a:off x="0" y="-8467"/>
            <a:ext cx="12192000" cy="321733"/>
          </a:xfrm>
          <a:prstGeom prst="rect">
            <a:avLst/>
          </a:prstGeom>
          <a:solidFill>
            <a:srgbClr val="2683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Réseau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Lysimétrique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français – PC2                       Workshop 7-8 octobre 2024                                                                                   Paris</a:t>
            </a:r>
          </a:p>
        </p:txBody>
      </p:sp>
      <p:sp>
        <p:nvSpPr>
          <p:cNvPr id="15" name="TextShape 1">
            <a:extLst>
              <a:ext uri="{FF2B5EF4-FFF2-40B4-BE49-F238E27FC236}">
                <a16:creationId xmlns:a16="http://schemas.microsoft.com/office/drawing/2014/main" id="{BEA792EB-B9E5-4B57-B6F6-7ACDE1C2B4C2}"/>
              </a:ext>
            </a:extLst>
          </p:cNvPr>
          <p:cNvSpPr txBox="1"/>
          <p:nvPr/>
        </p:nvSpPr>
        <p:spPr>
          <a:xfrm>
            <a:off x="73567" y="535911"/>
            <a:ext cx="6145930" cy="499156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fr-FR" sz="3200" b="1" spc="-1" dirty="0"/>
              <a:t>Réflexion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352C7DB5-9291-4FB3-BA39-9423424C7264}"/>
              </a:ext>
            </a:extLst>
          </p:cNvPr>
          <p:cNvSpPr/>
          <p:nvPr/>
        </p:nvSpPr>
        <p:spPr>
          <a:xfrm>
            <a:off x="-259200" y="1247287"/>
            <a:ext cx="11160000" cy="36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fr-FR" sz="1800" b="1" i="1" strike="noStrike" spc="-1" dirty="0">
                <a:solidFill>
                  <a:srgbClr val="000000"/>
                </a:solidFill>
                <a:latin typeface="Arial"/>
              </a:rPr>
              <a:t>Évaluer la dynamique de la </a:t>
            </a:r>
            <a:r>
              <a:rPr lang="fr-FR" sz="1800" b="1" i="1" strike="noStrike" spc="-1" dirty="0" err="1">
                <a:solidFill>
                  <a:srgbClr val="000000"/>
                </a:solidFill>
                <a:latin typeface="Arial"/>
              </a:rPr>
              <a:t>lysimétrie</a:t>
            </a:r>
            <a:r>
              <a:rPr lang="fr-FR" sz="1800" b="1" i="1" strike="noStrike" spc="-1" dirty="0">
                <a:solidFill>
                  <a:srgbClr val="000000"/>
                </a:solidFill>
                <a:latin typeface="Arial"/>
              </a:rPr>
              <a:t> en France sur les 65 dernières années (et futures) ?</a:t>
            </a:r>
            <a:endParaRPr lang="fr-FR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40908A-ABC7-4AE5-9DBC-6EFA04738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476" y="1718935"/>
            <a:ext cx="6479838" cy="49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075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829</Words>
  <Application>Microsoft Office PowerPoint</Application>
  <PresentationFormat>Grand écran</PresentationFormat>
  <Paragraphs>155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13</vt:i4>
      </vt:variant>
      <vt:variant>
        <vt:lpstr>Titres des diapositives</vt:lpstr>
      </vt:variant>
      <vt:variant>
        <vt:i4>14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Symbol</vt:lpstr>
      <vt:lpstr>Times New Roman</vt:lpstr>
      <vt:lpstr>Wingdings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Antoine Sobaga</dc:creator>
  <dc:description/>
  <cp:lastModifiedBy>Antoine Sobaga</cp:lastModifiedBy>
  <cp:revision>49</cp:revision>
  <dcterms:created xsi:type="dcterms:W3CDTF">2024-09-11T12:27:34Z</dcterms:created>
  <dcterms:modified xsi:type="dcterms:W3CDTF">2024-10-09T08:40:15Z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8</vt:r8>
  </property>
  <property fmtid="{D5CDD505-2E9C-101B-9397-08002B2CF9AE}" pid="3" name="PresentationFormat">
    <vt:lpwstr>Grand écran</vt:lpwstr>
  </property>
  <property fmtid="{D5CDD505-2E9C-101B-9397-08002B2CF9AE}" pid="4" name="Slides">
    <vt:r8>11</vt:r8>
  </property>
</Properties>
</file>